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58" r:id="rId10"/>
    <p:sldId id="269" r:id="rId11"/>
    <p:sldId id="275" r:id="rId12"/>
    <p:sldId id="272" r:id="rId13"/>
    <p:sldId id="273" r:id="rId14"/>
    <p:sldId id="274" r:id="rId15"/>
    <p:sldId id="270" r:id="rId16"/>
    <p:sldId id="280" r:id="rId17"/>
    <p:sldId id="281" r:id="rId18"/>
    <p:sldId id="276" r:id="rId19"/>
    <p:sldId id="277" r:id="rId20"/>
    <p:sldId id="271" r:id="rId21"/>
    <p:sldId id="278" r:id="rId22"/>
    <p:sldId id="279" r:id="rId23"/>
    <p:sldId id="268" r:id="rId24"/>
    <p:sldId id="282" r:id="rId25"/>
    <p:sldId id="283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-66" y="-118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26146F-7F99-4785-89EF-EA784DB6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5B411E6-CF74-4A4C-949A-636DDA73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A88E7E-F8EA-4A29-A126-0118C2B2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03C4461-A1B9-4813-94D5-A5E611F4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02810A-251D-4122-94B7-759E2F0B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75084F-C5BE-4952-A03E-45DA79D9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6568F4A-9B2C-4CDE-8390-7765B0D7D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58BEEB-566E-4D22-BD2D-295DDA03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6DF73B9-F4CC-4332-9B80-DA6F2F05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057260-F424-4315-9E21-AA9E798C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746B9EF-10F1-4FEB-B8EF-718ED48AB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2609F29-3B20-46CF-9EF6-C302B424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5EE9D09-7AF0-44CB-B573-482F40C3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009D26-5714-4596-91EB-C7CAAB97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ED19BD-8DC0-4AC5-BE58-82A71C0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F282FA-446C-4E72-98A4-A60BBC4D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1788B7-4305-49DC-8A56-E208F8CF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BA25AB-F5C8-4A28-A5EF-D936E042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ABA1D5-CE22-4FB9-9D7E-058CBB11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09A144-8F6E-4EED-A26A-A18D3EF0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B9FC49-E4F4-4022-82D7-2E886258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A8465C1-CEE5-4640-AB64-E33EAC1E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202B877-9F42-433A-8B25-BBBEF13D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DADA0C1-E60F-4AC0-8F99-9EB01E2D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7044ED-3A2F-437C-8144-844B37B0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2AC315-9780-420E-BE97-7BDA213C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856BBE-878D-4B9A-91FC-04112210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C29AB0B-0C6C-4D53-82FD-A41FEDDE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F12D47F-48E3-45B2-9643-6C34EEF2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7728C7F-B354-455C-9129-C7326862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823BE79-2036-4C83-AF08-0619D0BA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C2E89C-80CB-4FBD-B7A9-96100A3D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C339770-1D6D-4888-B80E-9DDF4221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2531456-AA18-4906-A433-B9FBE574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41F56EC-EA9F-463F-8163-343D1CF4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9F17124-C029-4734-B152-9DE44524A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198F195-E1CD-440C-AA04-5AD24E0C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8D9CCEB-6EBA-40C6-99F7-5B75636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1FEDE0F-7E96-4AA2-B343-F57A69BA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91E69D-EF0F-486D-AD01-6EE69B76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419C610-9760-47C2-9694-AE45310D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830EFC1-6682-4A6C-93C5-4E2CE10E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6BE0D63-196F-4BF6-BCDC-0343B234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403F8AC-7354-4816-A4AC-155FDD9E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D49E05B-1354-402D-9018-4E056B09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1F0DAA1-DEE1-41F6-8278-25A89695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3AFB5C-7AEC-41EF-BA3D-82A1D2A8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D3B431-63C0-4C86-8EF8-4423093E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52942F-52AD-41C1-A6FB-F2C9D46C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A787BD0-A491-4FD4-B986-84BA052F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F7B187B-1F97-45D3-B9B2-A1DA75EC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86BF550-DE19-42B9-9BE8-1CA325E1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96EDF3-E986-4503-802B-64C12F45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65601A9-AAD3-45B7-949D-E5E1141BB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BB4B43C-E7CB-43A6-BB39-76D2E7861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F86A0B4-A9CB-4AEA-8ED0-84AFDE31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F4721BA-3B1A-414A-9F0D-4DD9A4E1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27B3389-743C-4504-AB01-9CE40367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F6A3CE4-44AE-467B-9C91-4F7EAC0F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09622D0-6B4D-439C-95B9-D712DAF7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9E30204-B40B-4F9C-AD4F-533EB64C2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4031-EB3C-4976-9FBF-60744D118B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8670CF-1303-4AF9-891E-705185EC9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E39D4D-3F9E-4478-9E29-606D39831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666750" y="2599005"/>
            <a:ext cx="1152525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0766" y="1849156"/>
            <a:ext cx="3945311" cy="655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7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/>
              </a:rPr>
              <a:t>통합 전자출입 명부 프로그램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-01-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70894" y="5069229"/>
            <a:ext cx="26804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201585009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남현우</a:t>
            </a:r>
            <a:endParaRPr 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/>
              <a:ea typeface="나눔스퀘어 Light"/>
              <a:cs typeface="Heebo Black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201585023 </a:t>
            </a:r>
            <a:r>
              <a:rPr lang="ko-KR" alt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이성준</a:t>
            </a:r>
            <a:endParaRPr 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/>
              <a:ea typeface="나눔스퀘어 Light"/>
              <a:cs typeface="Heebo Black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201553017 </a:t>
            </a:r>
            <a:r>
              <a:rPr lang="ko-KR" altLang="en-US" sz="2000" b="1" spc="-15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박주호</a:t>
            </a:r>
            <a:endParaRPr lang="en-US" sz="2000" b="1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/>
              <a:ea typeface="나눔스퀘어 Light"/>
              <a:cs typeface="Heebo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4299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2.  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앱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-04-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B47A07F-8893-4757-8DA3-381D0D1B4A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59" y="1233220"/>
            <a:ext cx="2632500" cy="468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578BB56-1CED-4316-94F5-002E123420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43" y="1233220"/>
            <a:ext cx="26325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4299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2.  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앱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-05-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BA34514-E820-440C-A0A7-732373E0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1130088"/>
            <a:ext cx="863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4299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2.  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앱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-06-</a:t>
            </a:r>
          </a:p>
        </p:txBody>
      </p:sp>
      <p:pic>
        <p:nvPicPr>
          <p:cNvPr id="3" name="그림 2" descr="컴퓨터, 실내, 모니터, 책상이(가) 표시된 사진&#10;&#10;자동 생성된 설명">
            <a:extLst>
              <a:ext uri="{FF2B5EF4-FFF2-40B4-BE49-F238E27FC236}">
                <a16:creationId xmlns:a16="http://schemas.microsoft.com/office/drawing/2014/main" xmlns="" id="{DB04FB6C-681C-4843-B112-2CD44BAF8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00" y="1233220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4299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2.  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앱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-07-</a:t>
            </a:r>
          </a:p>
        </p:txBody>
      </p:sp>
      <p:pic>
        <p:nvPicPr>
          <p:cNvPr id="3" name="그림 2" descr="컴퓨터, 실내, 모니터, 노트북이(가) 표시된 사진&#10;&#10;자동 생성된 설명">
            <a:extLst>
              <a:ext uri="{FF2B5EF4-FFF2-40B4-BE49-F238E27FC236}">
                <a16:creationId xmlns:a16="http://schemas.microsoft.com/office/drawing/2014/main" xmlns="" id="{6E62EC67-C882-4D4F-960E-3D3782FC5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00" y="1233220"/>
            <a:ext cx="8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4299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2.  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앱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-08-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C1D9B92-1E6E-4B2C-A3B1-8B216CD59B5D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07" y="1413220"/>
            <a:ext cx="2044800" cy="4320000"/>
          </a:xfrm>
          <a:prstGeom prst="rect">
            <a:avLst/>
          </a:prstGeom>
        </p:spPr>
      </p:pic>
      <p:pic>
        <p:nvPicPr>
          <p:cNvPr id="5" name="그림 4" descr="거울, 음식이(가) 표시된 사진&#10;&#10;자동 생성된 설명">
            <a:extLst>
              <a:ext uri="{FF2B5EF4-FFF2-40B4-BE49-F238E27FC236}">
                <a16:creationId xmlns:a16="http://schemas.microsoft.com/office/drawing/2014/main" xmlns="" id="{1BA6F7D0-61AB-422B-BF5F-73582281CE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000" y="1413220"/>
            <a:ext cx="2046000" cy="4320000"/>
          </a:xfrm>
          <a:prstGeom prst="rect">
            <a:avLst/>
          </a:prstGeom>
        </p:spPr>
      </p:pic>
      <p:pic>
        <p:nvPicPr>
          <p:cNvPr id="7" name="그림 6" descr="실내, 화면, 모니터, 앉아있는이(가) 표시된 사진&#10;&#10;자동 생성된 설명">
            <a:extLst>
              <a:ext uri="{FF2B5EF4-FFF2-40B4-BE49-F238E27FC236}">
                <a16:creationId xmlns:a16="http://schemas.microsoft.com/office/drawing/2014/main" xmlns="" id="{73704221-2C02-45C2-BA8E-FA23F88663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193" y="1413220"/>
            <a:ext cx="2046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4299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3 . 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웹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-09-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10E435E-2FAC-47CA-BE01-B33136BF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70" y="1413220"/>
            <a:ext cx="933646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7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4299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3 . 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웹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-10-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431457-0FD7-4642-8665-84A1B563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82" y="1413220"/>
            <a:ext cx="933003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6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4299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3 . 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웹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-11-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9A152F1-3381-48D7-B49C-305D0234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30" y="1413220"/>
            <a:ext cx="934053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4299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3 . 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웹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-12-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0F6BB1F-DA21-4A98-99CB-FC0F6573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24" y="1413220"/>
            <a:ext cx="93195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4299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3 . 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웹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-13-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3FC30D-FB3C-4A37-A6CF-9BF55FFD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47" y="1204541"/>
            <a:ext cx="1724025" cy="1295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CCA74B8-4D1B-4249-90FC-8F3748BDD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729" y="1413220"/>
            <a:ext cx="934054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14" y="217424"/>
            <a:ext cx="2354905" cy="1001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6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50000"/>
                  </a:schemeClr>
                </a:solidFill>
                <a:latin typeface="Heebo Black"/>
                <a:cs typeface="Heebo Black"/>
              </a:rPr>
              <a:t>INDEX</a:t>
            </a:r>
            <a:endParaRPr lang="en-US" sz="6000" dirty="0">
              <a:solidFill>
                <a:schemeClr val="tx1">
                  <a:alpha val="50000"/>
                </a:schemeClr>
              </a:solidFill>
              <a:latin typeface="Heebo Black"/>
              <a:cs typeface="Heebo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6787" y="2372992"/>
            <a:ext cx="10150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2.</a:t>
            </a:r>
            <a:r>
              <a:rPr lang="ko-KR" altLang="en-US" sz="200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 </a:t>
            </a:r>
            <a:r>
              <a:rPr lang="ko-KR" altLang="en-US" sz="2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서버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eebo Black"/>
              <a:cs typeface="Heebo Blac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2361" y="2386094"/>
            <a:ext cx="75854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4.</a:t>
            </a:r>
            <a:r>
              <a:rPr lang="ko-KR" altLang="en-US" sz="200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 </a:t>
            </a:r>
            <a:r>
              <a:rPr lang="ko-KR" altLang="en-US" sz="2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웹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eebo Black"/>
              <a:cs typeface="Heebo Blac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52583" y="2372992"/>
            <a:ext cx="161294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6.</a:t>
            </a:r>
            <a:r>
              <a:rPr lang="ko-KR" altLang="en-US" sz="200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 </a:t>
            </a:r>
            <a:r>
              <a:rPr lang="ko-KR" altLang="en-US" sz="2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추후 계획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eebo Black"/>
              <a:cs typeface="Heebo Black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814" y="2372992"/>
            <a:ext cx="75854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3.</a:t>
            </a:r>
            <a:r>
              <a:rPr lang="ko-KR" altLang="en-US" sz="200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 </a:t>
            </a:r>
            <a:r>
              <a:rPr lang="ko-KR" altLang="en-US" sz="2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앱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eebo Black"/>
              <a:cs typeface="Heebo Black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/>
              <a:t>-02-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F6BEEB48-5A00-464D-8EDC-62F3BB36F61A}"/>
              </a:ext>
            </a:extLst>
          </p:cNvPr>
          <p:cNvCxnSpPr/>
          <p:nvPr/>
        </p:nvCxnSpPr>
        <p:spPr>
          <a:xfrm>
            <a:off x="666750" y="2950804"/>
            <a:ext cx="1152525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B426E3F-4A1E-49AE-9E55-862C9132595A}"/>
              </a:ext>
            </a:extLst>
          </p:cNvPr>
          <p:cNvSpPr txBox="1"/>
          <p:nvPr/>
        </p:nvSpPr>
        <p:spPr>
          <a:xfrm>
            <a:off x="7976908" y="2386094"/>
            <a:ext cx="138531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5.</a:t>
            </a:r>
            <a:r>
              <a:rPr lang="ko-KR" altLang="en-US" sz="200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 </a:t>
            </a:r>
            <a:r>
              <a:rPr lang="en-US" altLang="ko-KR" sz="2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QR</a:t>
            </a:r>
            <a:r>
              <a:rPr lang="ko-KR" altLang="en-US" sz="2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코드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eebo Black"/>
              <a:cs typeface="Heebo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" y="2372414"/>
            <a:ext cx="10150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1.</a:t>
            </a:r>
            <a:r>
              <a:rPr lang="ko-KR" altLang="en-US" sz="20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 </a:t>
            </a:r>
            <a:r>
              <a:rPr lang="ko-KR" altLang="en-US" sz="200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/>
                <a:cs typeface="Heebo Black"/>
              </a:rPr>
              <a:t>개요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eebo Black"/>
              <a:cs typeface="Heebo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69602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4 .  QR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코드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-14-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E6ED439-0474-43FB-8B37-000E397058B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00" y="1413220"/>
            <a:ext cx="61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69602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4 .  QR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코드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-15-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0B2CC24-2112-48DC-A991-956A5C25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76" y="1413220"/>
            <a:ext cx="2818724" cy="43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42CE84C-B302-4992-9A84-8243AAD2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20" y="1413220"/>
            <a:ext cx="2832453" cy="43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1C7D434-49A8-4790-AF17-0241209A6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703" y="1413220"/>
            <a:ext cx="277496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69602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4 .  QR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코드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-16-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85C1B31-773D-4BB9-8A73-B02DD7BF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32" y="1389821"/>
            <a:ext cx="7553325" cy="1762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72E49DC-31ED-4586-A1C4-7F738AE53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223" y="2117612"/>
            <a:ext cx="7343775" cy="2486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A74BB9-CFCA-4920-BE8A-6515822B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694" y="2565658"/>
            <a:ext cx="65817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3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-17-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xmlns="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C8CE5858-F3B9-44D0-979B-8503A1277834}"/>
              </a:ext>
            </a:extLst>
          </p:cNvPr>
          <p:cNvSpPr txBox="1"/>
          <p:nvPr/>
        </p:nvSpPr>
        <p:spPr>
          <a:xfrm>
            <a:off x="5937803" y="698619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ANALYSIS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b="1" dirty="0"/>
              <a:t>5.  </a:t>
            </a:r>
            <a:r>
              <a:rPr lang="ko-KR" altLang="en-US" b="1" dirty="0"/>
              <a:t>추후 계획</a:t>
            </a:r>
            <a:endParaRPr lang="en-US" altLang="ko-KR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FCCFEECB-6CF0-401D-BAA0-EE1D99CFB209}"/>
              </a:ext>
            </a:extLst>
          </p:cNvPr>
          <p:cNvSpPr txBox="1"/>
          <p:nvPr/>
        </p:nvSpPr>
        <p:spPr>
          <a:xfrm>
            <a:off x="7128284" y="69861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CONCEPT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1831BCA2-4CA8-42CD-B303-E6E0A723EDE6}"/>
              </a:ext>
            </a:extLst>
          </p:cNvPr>
          <p:cNvSpPr txBox="1"/>
          <p:nvPr/>
        </p:nvSpPr>
        <p:spPr>
          <a:xfrm>
            <a:off x="8281895" y="698619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PRODUCT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0E48E88-36FB-4B5C-BBE3-20EDA0628891}"/>
              </a:ext>
            </a:extLst>
          </p:cNvPr>
          <p:cNvSpPr txBox="1"/>
          <p:nvPr/>
        </p:nvSpPr>
        <p:spPr>
          <a:xfrm>
            <a:off x="10425651" y="688459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dirty="0"/>
              <a:t>5. 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E2A8CB1-75AD-4229-9D59-4BCA7E221B3D}"/>
              </a:ext>
            </a:extLst>
          </p:cNvPr>
          <p:cNvSpPr txBox="1"/>
          <p:nvPr/>
        </p:nvSpPr>
        <p:spPr>
          <a:xfrm>
            <a:off x="9278452" y="68631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INTERFACE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CA0EECD-B097-4C7E-B666-6E58370436A5}"/>
              </a:ext>
            </a:extLst>
          </p:cNvPr>
          <p:cNvSpPr txBox="1"/>
          <p:nvPr/>
        </p:nvSpPr>
        <p:spPr>
          <a:xfrm>
            <a:off x="1524258" y="1933952"/>
            <a:ext cx="90227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&lt;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얼굴인식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–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필요기능만 가져오기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인식된 얼굴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넣기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얼굴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트래킹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 넣기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기능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 찾기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중복확인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남녀 라디오박스 등 보완하기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iOS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개발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Flutter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 개선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8EF02E-6593-4E28-9FEF-CA0EF4E78918}"/>
              </a:ext>
            </a:extLst>
          </p:cNvPr>
          <p:cNvSpPr txBox="1"/>
          <p:nvPr/>
        </p:nvSpPr>
        <p:spPr>
          <a:xfrm>
            <a:off x="666093" y="1177241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인원 별 추후 계획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497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-18-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xmlns="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C8CE5858-F3B9-44D0-979B-8503A1277834}"/>
              </a:ext>
            </a:extLst>
          </p:cNvPr>
          <p:cNvSpPr txBox="1"/>
          <p:nvPr/>
        </p:nvSpPr>
        <p:spPr>
          <a:xfrm>
            <a:off x="5937803" y="698619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ANALYSIS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b="1" dirty="0"/>
              <a:t>5.  </a:t>
            </a:r>
            <a:r>
              <a:rPr lang="ko-KR" altLang="en-US" b="1" dirty="0"/>
              <a:t>추후 계획</a:t>
            </a:r>
            <a:endParaRPr lang="en-US" altLang="ko-KR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FCCFEECB-6CF0-401D-BAA0-EE1D99CFB209}"/>
              </a:ext>
            </a:extLst>
          </p:cNvPr>
          <p:cNvSpPr txBox="1"/>
          <p:nvPr/>
        </p:nvSpPr>
        <p:spPr>
          <a:xfrm>
            <a:off x="7128284" y="69861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CONCEPT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1831BCA2-4CA8-42CD-B303-E6E0A723EDE6}"/>
              </a:ext>
            </a:extLst>
          </p:cNvPr>
          <p:cNvSpPr txBox="1"/>
          <p:nvPr/>
        </p:nvSpPr>
        <p:spPr>
          <a:xfrm>
            <a:off x="8281895" y="698619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PRODUCT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0E48E88-36FB-4B5C-BBE3-20EDA0628891}"/>
              </a:ext>
            </a:extLst>
          </p:cNvPr>
          <p:cNvSpPr txBox="1"/>
          <p:nvPr/>
        </p:nvSpPr>
        <p:spPr>
          <a:xfrm>
            <a:off x="10425651" y="688459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dirty="0"/>
              <a:t>5. 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E2A8CB1-75AD-4229-9D59-4BCA7E221B3D}"/>
              </a:ext>
            </a:extLst>
          </p:cNvPr>
          <p:cNvSpPr txBox="1"/>
          <p:nvPr/>
        </p:nvSpPr>
        <p:spPr>
          <a:xfrm>
            <a:off x="9278452" y="68631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INTERFACE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CA0EECD-B097-4C7E-B666-6E58370436A5}"/>
              </a:ext>
            </a:extLst>
          </p:cNvPr>
          <p:cNvSpPr txBox="1"/>
          <p:nvPr/>
        </p:nvSpPr>
        <p:spPr>
          <a:xfrm>
            <a:off x="1524257" y="1933952"/>
            <a:ext cx="94300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남현우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회원관리 테이블 동적 이벤트 추가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(ex: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탭을 누르면 정렬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행을 누르면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그사람의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상세 정보 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...)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셀렉트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박스 추가 및 동적 구현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(ex: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셀렉트하면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다음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셀렉트는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자동 정렬되어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셀렉트에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뜨이게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새로고침하지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않아도 자동으로 이벤트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부트스트랩 사용하여 디자인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서버가 분리되면 데이터 이관 작업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8EF02E-6593-4E28-9FEF-CA0EF4E78918}"/>
              </a:ext>
            </a:extLst>
          </p:cNvPr>
          <p:cNvSpPr txBox="1"/>
          <p:nvPr/>
        </p:nvSpPr>
        <p:spPr>
          <a:xfrm>
            <a:off x="666093" y="1177241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인원 별 추후 계획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0489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-19-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xmlns="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C8CE5858-F3B9-44D0-979B-8503A1277834}"/>
              </a:ext>
            </a:extLst>
          </p:cNvPr>
          <p:cNvSpPr txBox="1"/>
          <p:nvPr/>
        </p:nvSpPr>
        <p:spPr>
          <a:xfrm>
            <a:off x="5937803" y="698619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rPr>
              <a:t>ANALYSIS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b="1" dirty="0"/>
              <a:t>5.  </a:t>
            </a:r>
            <a:r>
              <a:rPr lang="ko-KR" altLang="en-US" b="1" dirty="0"/>
              <a:t>추후 계획</a:t>
            </a:r>
            <a:endParaRPr lang="en-US" altLang="ko-KR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FCCFEECB-6CF0-401D-BAA0-EE1D99CFB209}"/>
              </a:ext>
            </a:extLst>
          </p:cNvPr>
          <p:cNvSpPr txBox="1"/>
          <p:nvPr/>
        </p:nvSpPr>
        <p:spPr>
          <a:xfrm>
            <a:off x="7128284" y="69861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CONCEPT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1831BCA2-4CA8-42CD-B303-E6E0A723EDE6}"/>
              </a:ext>
            </a:extLst>
          </p:cNvPr>
          <p:cNvSpPr txBox="1"/>
          <p:nvPr/>
        </p:nvSpPr>
        <p:spPr>
          <a:xfrm>
            <a:off x="8281895" y="698619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PRODUCT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0E48E88-36FB-4B5C-BBE3-20EDA0628891}"/>
              </a:ext>
            </a:extLst>
          </p:cNvPr>
          <p:cNvSpPr txBox="1"/>
          <p:nvPr/>
        </p:nvSpPr>
        <p:spPr>
          <a:xfrm>
            <a:off x="10425651" y="688459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dirty="0"/>
              <a:t>5. 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E2A8CB1-75AD-4229-9D59-4BCA7E221B3D}"/>
              </a:ext>
            </a:extLst>
          </p:cNvPr>
          <p:cNvSpPr txBox="1"/>
          <p:nvPr/>
        </p:nvSpPr>
        <p:spPr>
          <a:xfrm>
            <a:off x="9278452" y="68631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INTERFACE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CA0EECD-B097-4C7E-B666-6E58370436A5}"/>
              </a:ext>
            </a:extLst>
          </p:cNvPr>
          <p:cNvSpPr txBox="1"/>
          <p:nvPr/>
        </p:nvSpPr>
        <p:spPr>
          <a:xfrm>
            <a:off x="1524257" y="1933952"/>
            <a:ext cx="9854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이성준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&lt;QR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및 보안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QR code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 프로그램에서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QR code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가져오게 만들기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접근시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대칭키를 이용해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인증을하고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주고 받을 수 있게 보안성을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높힐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예정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초반 대칭키를 전달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받을때는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비대칭키를 이용해 암호화를 하여 서버에서 만든 대칭키를 전달하는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방식을 사용 할 예정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가입을 하고 최초 로그인 시 인증 과정을 거치게 할 예정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8EF02E-6593-4E28-9FEF-CA0EF4E78918}"/>
              </a:ext>
            </a:extLst>
          </p:cNvPr>
          <p:cNvSpPr txBox="1"/>
          <p:nvPr/>
        </p:nvSpPr>
        <p:spPr>
          <a:xfrm>
            <a:off x="666093" y="1177241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인원 별 추후 계획</a:t>
            </a:r>
            <a:endParaRPr lang="en-US" altLang="ko-KR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4040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502D582-DBDF-4497-ABC2-E436468A0284}"/>
              </a:ext>
            </a:extLst>
          </p:cNvPr>
          <p:cNvSpPr txBox="1"/>
          <p:nvPr/>
        </p:nvSpPr>
        <p:spPr>
          <a:xfrm>
            <a:off x="4989192" y="3136612"/>
            <a:ext cx="2213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1236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81749" y="670930"/>
            <a:ext cx="62068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도입 배경</a:t>
            </a:r>
            <a:endParaRPr lang="en-US" altLang="ko-KR" sz="1000" b="0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6093" y="1177241"/>
            <a:ext cx="36054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코로나</a:t>
            </a:r>
            <a:r>
              <a:rPr lang="en-US" altLang="ko-KR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19</a:t>
            </a:r>
            <a:r>
              <a:rPr lang="ko-KR" altLang="en-US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 </a:t>
            </a:r>
            <a:r>
              <a:rPr lang="ko-KR" altLang="en-US" spc="-150" dirty="0" err="1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확진자</a:t>
            </a:r>
            <a:r>
              <a:rPr lang="ko-KR" altLang="en-US" spc="-150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 </a:t>
            </a:r>
            <a:r>
              <a:rPr lang="ko-KR" altLang="en-US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동선 추적의 어려움</a:t>
            </a:r>
            <a:endParaRPr lang="ko-KR" altLang="en-US" b="0" spc="-1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/>
              <a:ea typeface="나눔스퀘어 Light"/>
              <a:cs typeface="Heebo Black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1542" y="1736202"/>
            <a:ext cx="8893781" cy="5207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Heebo Black"/>
              </a:rPr>
              <a:t>■  </a:t>
            </a:r>
            <a:r>
              <a:rPr lang="ko-KR" altLang="en-US" sz="1200" dirty="0"/>
              <a:t>코로나</a:t>
            </a:r>
            <a:r>
              <a:rPr lang="en-US" altLang="ko-KR" sz="1200" dirty="0"/>
              <a:t>19 </a:t>
            </a:r>
            <a:r>
              <a:rPr lang="ko-KR" altLang="en-US" sz="1200" dirty="0"/>
              <a:t>발생에 따른 역학조사 결과</a:t>
            </a:r>
            <a:r>
              <a:rPr lang="en-US" altLang="ko-KR" sz="1200" dirty="0"/>
              <a:t>, </a:t>
            </a:r>
            <a:r>
              <a:rPr lang="ko-KR" altLang="en-US" sz="1200" dirty="0"/>
              <a:t>집단감염 위험시설</a:t>
            </a:r>
            <a:r>
              <a:rPr lang="en-US" altLang="ko-KR" sz="1200" dirty="0"/>
              <a:t>(</a:t>
            </a:r>
            <a:r>
              <a:rPr lang="ko-KR" altLang="en-US" sz="1200" dirty="0"/>
              <a:t>유흥시설 등</a:t>
            </a:r>
            <a:r>
              <a:rPr lang="en-US" altLang="ko-KR" sz="1200" dirty="0"/>
              <a:t>)</a:t>
            </a:r>
            <a:r>
              <a:rPr lang="ko-KR" altLang="en-US" sz="1200" dirty="0"/>
              <a:t>의 출입자 명부가 허위 작성되는 등 방역망의 미비점 발견</a:t>
            </a:r>
            <a:endParaRPr lang="en-US" altLang="ko-KR" sz="1200" dirty="0"/>
          </a:p>
          <a:p>
            <a:pPr>
              <a:lnSpc>
                <a:spcPct val="120000"/>
              </a:lnSpc>
              <a:defRPr/>
            </a:pPr>
            <a:r>
              <a:rPr lang="en-US" altLang="ko-KR" sz="120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/>
                <a:ea typeface="나눔스퀘어 Light"/>
                <a:cs typeface="Heebo Black"/>
              </a:rPr>
              <a:t>      * </a:t>
            </a:r>
            <a:r>
              <a:rPr lang="ko-KR" altLang="en-US" sz="1200" dirty="0"/>
              <a:t>이태원 클럽 집단감염 관련 명부 상 인원 </a:t>
            </a:r>
            <a:r>
              <a:rPr lang="en-US" altLang="ko-KR" sz="1200" dirty="0"/>
              <a:t>4,961</a:t>
            </a:r>
            <a:r>
              <a:rPr lang="ko-KR" altLang="en-US" sz="1200" dirty="0"/>
              <a:t>명 중 </a:t>
            </a:r>
            <a:r>
              <a:rPr lang="en-US" altLang="ko-KR" sz="1200" dirty="0"/>
              <a:t>41.0% (2,032</a:t>
            </a:r>
            <a:r>
              <a:rPr lang="ko-KR" altLang="en-US" sz="1200" dirty="0"/>
              <a:t>명</a:t>
            </a:r>
            <a:r>
              <a:rPr lang="en-US" altLang="ko-KR" sz="1200" dirty="0"/>
              <a:t>)</a:t>
            </a:r>
            <a:r>
              <a:rPr lang="ko-KR" altLang="en-US" sz="1200" dirty="0"/>
              <a:t>만 유선 통화 가능</a:t>
            </a:r>
            <a:endParaRPr lang="en-US" altLang="ko-KR" sz="1200" b="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/>
              <a:ea typeface="나눔스퀘어 Light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-03-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040908A-DFBA-43FC-8C70-375DF4C3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90" y="2504080"/>
            <a:ext cx="6505575" cy="1143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175A192-24A2-4DD5-AB27-5CCFF1B5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258" y="3456964"/>
            <a:ext cx="6457950" cy="1333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32DD21B-F660-45C0-B18F-6B1CC4847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073" y="4620284"/>
            <a:ext cx="6572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-04-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A52728A9-5D26-4927-8389-2A9DF74B5979}"/>
              </a:ext>
            </a:extLst>
          </p:cNvPr>
          <p:cNvCxnSpPr>
            <a:cxnSpLocks/>
          </p:cNvCxnSpPr>
          <p:nvPr/>
        </p:nvCxnSpPr>
        <p:spPr>
          <a:xfrm>
            <a:off x="6663610" y="2087879"/>
            <a:ext cx="490418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DBECB0BA-8EEE-4CF0-9AD6-D566D4B4E31D}"/>
              </a:ext>
            </a:extLst>
          </p:cNvPr>
          <p:cNvCxnSpPr>
            <a:cxnSpLocks/>
          </p:cNvCxnSpPr>
          <p:nvPr/>
        </p:nvCxnSpPr>
        <p:spPr>
          <a:xfrm flipH="1">
            <a:off x="6635351" y="2087880"/>
            <a:ext cx="28260" cy="39340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94A49FBF-FBF8-4C18-BD07-112345253D0A}"/>
              </a:ext>
            </a:extLst>
          </p:cNvPr>
          <p:cNvCxnSpPr>
            <a:cxnSpLocks/>
          </p:cNvCxnSpPr>
          <p:nvPr/>
        </p:nvCxnSpPr>
        <p:spPr>
          <a:xfrm>
            <a:off x="8298337" y="2087880"/>
            <a:ext cx="0" cy="39185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076854F-7D02-4F8B-83AC-9EBED8213A5C}"/>
              </a:ext>
            </a:extLst>
          </p:cNvPr>
          <p:cNvCxnSpPr>
            <a:cxnSpLocks/>
          </p:cNvCxnSpPr>
          <p:nvPr/>
        </p:nvCxnSpPr>
        <p:spPr>
          <a:xfrm>
            <a:off x="9933064" y="2087880"/>
            <a:ext cx="0" cy="39185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94B78020-174B-4DF4-8B6D-432EDD34304F}"/>
              </a:ext>
            </a:extLst>
          </p:cNvPr>
          <p:cNvSpPr txBox="1"/>
          <p:nvPr/>
        </p:nvSpPr>
        <p:spPr>
          <a:xfrm>
            <a:off x="7271622" y="2263676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구분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0B3DF75-6901-43A7-A0EA-C87EB87F1B15}"/>
              </a:ext>
            </a:extLst>
          </p:cNvPr>
          <p:cNvSpPr txBox="1"/>
          <p:nvPr/>
        </p:nvSpPr>
        <p:spPr>
          <a:xfrm>
            <a:off x="8656283" y="2263676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전자 출입명부</a:t>
            </a:r>
            <a:endParaRPr lang="en-US" altLang="ko-KR" sz="1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2EEB014-5793-4B34-8CD1-158C15C3E0C0}"/>
              </a:ext>
            </a:extLst>
          </p:cNvPr>
          <p:cNvSpPr txBox="1"/>
          <p:nvPr/>
        </p:nvSpPr>
        <p:spPr>
          <a:xfrm>
            <a:off x="10504207" y="2263676"/>
            <a:ext cx="492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0000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493B8631-657A-4A11-9467-64FBAC0B0CE3}"/>
              </a:ext>
            </a:extLst>
          </p:cNvPr>
          <p:cNvCxnSpPr>
            <a:cxnSpLocks/>
          </p:cNvCxnSpPr>
          <p:nvPr/>
        </p:nvCxnSpPr>
        <p:spPr>
          <a:xfrm flipH="1">
            <a:off x="11547625" y="2087879"/>
            <a:ext cx="20171" cy="3903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3D6D980-BFAE-4FC1-BEC8-057A43A18D22}"/>
              </a:ext>
            </a:extLst>
          </p:cNvPr>
          <p:cNvSpPr/>
          <p:nvPr/>
        </p:nvSpPr>
        <p:spPr>
          <a:xfrm>
            <a:off x="6672576" y="2649855"/>
            <a:ext cx="4895218" cy="546092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7E74B97E-43C7-46C1-9B51-184912662FE9}"/>
              </a:ext>
            </a:extLst>
          </p:cNvPr>
          <p:cNvSpPr/>
          <p:nvPr/>
        </p:nvSpPr>
        <p:spPr>
          <a:xfrm>
            <a:off x="6672576" y="3734115"/>
            <a:ext cx="4895218" cy="56197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xmlns="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방향성 제시</a:t>
            </a:r>
            <a:endParaRPr lang="en-US" altLang="ko-KR" sz="1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6F911337-D360-46BA-B670-F01D7B8F6C48}"/>
              </a:ext>
            </a:extLst>
          </p:cNvPr>
          <p:cNvSpPr txBox="1"/>
          <p:nvPr/>
        </p:nvSpPr>
        <p:spPr>
          <a:xfrm>
            <a:off x="666093" y="1177241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현행 전자 출입명부와  비교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671792A0-FA6D-42FC-A1CA-D56E649EF9F5}"/>
              </a:ext>
            </a:extLst>
          </p:cNvPr>
          <p:cNvCxnSpPr>
            <a:cxnSpLocks/>
          </p:cNvCxnSpPr>
          <p:nvPr/>
        </p:nvCxnSpPr>
        <p:spPr>
          <a:xfrm>
            <a:off x="6672575" y="2660827"/>
            <a:ext cx="490418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018768D4-ED64-43DA-9DD0-A542DC5AA980}"/>
              </a:ext>
            </a:extLst>
          </p:cNvPr>
          <p:cNvCxnSpPr>
            <a:cxnSpLocks/>
          </p:cNvCxnSpPr>
          <p:nvPr/>
        </p:nvCxnSpPr>
        <p:spPr>
          <a:xfrm>
            <a:off x="6654646" y="3191589"/>
            <a:ext cx="490418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DC253DBE-1A02-44A0-A5CE-D18D0223A775}"/>
              </a:ext>
            </a:extLst>
          </p:cNvPr>
          <p:cNvCxnSpPr>
            <a:cxnSpLocks/>
          </p:cNvCxnSpPr>
          <p:nvPr/>
        </p:nvCxnSpPr>
        <p:spPr>
          <a:xfrm>
            <a:off x="6663610" y="3720692"/>
            <a:ext cx="4895220" cy="71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3E03494C-7416-4169-B3CE-D302A05D1CA2}"/>
              </a:ext>
            </a:extLst>
          </p:cNvPr>
          <p:cNvCxnSpPr>
            <a:cxnSpLocks/>
          </p:cNvCxnSpPr>
          <p:nvPr/>
        </p:nvCxnSpPr>
        <p:spPr>
          <a:xfrm>
            <a:off x="6663610" y="4300753"/>
            <a:ext cx="490418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65902C3-59EE-49E8-950F-F19875F53ECE}"/>
              </a:ext>
            </a:extLst>
          </p:cNvPr>
          <p:cNvCxnSpPr>
            <a:cxnSpLocks/>
          </p:cNvCxnSpPr>
          <p:nvPr/>
        </p:nvCxnSpPr>
        <p:spPr>
          <a:xfrm flipV="1">
            <a:off x="6635350" y="4831516"/>
            <a:ext cx="4914516" cy="329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390D369D-2B80-453D-8270-CDC44E58ED92}"/>
              </a:ext>
            </a:extLst>
          </p:cNvPr>
          <p:cNvSpPr/>
          <p:nvPr/>
        </p:nvSpPr>
        <p:spPr>
          <a:xfrm>
            <a:off x="1912611" y="2865202"/>
            <a:ext cx="1384866" cy="13848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466BE7F1-BCC1-4642-BB94-BA48F33ADCA0}"/>
              </a:ext>
            </a:extLst>
          </p:cNvPr>
          <p:cNvSpPr/>
          <p:nvPr/>
        </p:nvSpPr>
        <p:spPr>
          <a:xfrm>
            <a:off x="1912611" y="4258874"/>
            <a:ext cx="1384866" cy="13848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7C58761-6F57-4E25-86B7-5A6EC7FEF313}"/>
              </a:ext>
            </a:extLst>
          </p:cNvPr>
          <p:cNvSpPr txBox="1"/>
          <p:nvPr/>
        </p:nvSpPr>
        <p:spPr>
          <a:xfrm>
            <a:off x="1623826" y="2391802"/>
            <a:ext cx="184537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[ </a:t>
            </a:r>
            <a:r>
              <a:rPr lang="ko-KR" altLang="en-US" sz="1300" b="1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현행 전자출입명부 </a:t>
            </a: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]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65082FA5-84B2-4D54-9739-A3B4C57286A3}"/>
              </a:ext>
            </a:extLst>
          </p:cNvPr>
          <p:cNvSpPr txBox="1"/>
          <p:nvPr/>
        </p:nvSpPr>
        <p:spPr>
          <a:xfrm>
            <a:off x="2095129" y="3314203"/>
            <a:ext cx="1019831" cy="486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/>
              </a:rPr>
              <a:t>네이버 로그인</a:t>
            </a:r>
            <a:endParaRPr lang="en-US" altLang="ko-KR" sz="110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1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/>
              </a:rPr>
              <a:t>및 </a:t>
            </a:r>
            <a:r>
              <a:rPr lang="en-US" altLang="ko-KR" sz="110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/>
              </a:rPr>
              <a:t>QR</a:t>
            </a:r>
            <a:r>
              <a:rPr lang="ko-KR" altLang="en-US" sz="110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/>
              </a:rPr>
              <a:t>코드 발급</a:t>
            </a:r>
            <a:endParaRPr lang="en-US" altLang="ko-KR" sz="1100" b="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821DE2D-04A0-42AE-BEDF-11E6F9665E1B}"/>
              </a:ext>
            </a:extLst>
          </p:cNvPr>
          <p:cNvSpPr txBox="1"/>
          <p:nvPr/>
        </p:nvSpPr>
        <p:spPr>
          <a:xfrm>
            <a:off x="2112913" y="4707875"/>
            <a:ext cx="1002198" cy="486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Heebo Black"/>
              </a:rPr>
              <a:t>전자출입 명부</a:t>
            </a:r>
            <a:endParaRPr lang="en-US" altLang="ko-KR" sz="1100" b="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/>
              <a:ea typeface="나눔스퀘어"/>
              <a:cs typeface="Heebo Black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10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Heebo Black"/>
              </a:rPr>
              <a:t>앱 설치 및 등록</a:t>
            </a:r>
            <a:endParaRPr lang="en-US" altLang="ko-KR" sz="1100" b="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/>
              <a:ea typeface="나눔스퀘어 Light"/>
              <a:cs typeface="Heebo Black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97671ED6-E1AC-456E-AA52-87CE4DAAEE43}"/>
              </a:ext>
            </a:extLst>
          </p:cNvPr>
          <p:cNvSpPr txBox="1"/>
          <p:nvPr/>
        </p:nvSpPr>
        <p:spPr>
          <a:xfrm>
            <a:off x="441992" y="3457301"/>
            <a:ext cx="115007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[ </a:t>
            </a:r>
            <a:r>
              <a:rPr lang="ko-KR" altLang="en-US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사용자 </a:t>
            </a: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] 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098EDD9-DE18-4ABD-9FD8-22D471540CC8}"/>
              </a:ext>
            </a:extLst>
          </p:cNvPr>
          <p:cNvSpPr txBox="1"/>
          <p:nvPr/>
        </p:nvSpPr>
        <p:spPr>
          <a:xfrm>
            <a:off x="443082" y="4799491"/>
            <a:ext cx="115007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[ </a:t>
            </a:r>
            <a:r>
              <a:rPr lang="ko-KR" altLang="en-US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시설 관리자 </a:t>
            </a: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] 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B3CDF548-95FF-4C09-9403-629B44DD45B5}"/>
              </a:ext>
            </a:extLst>
          </p:cNvPr>
          <p:cNvSpPr/>
          <p:nvPr/>
        </p:nvSpPr>
        <p:spPr>
          <a:xfrm>
            <a:off x="4312260" y="2865202"/>
            <a:ext cx="1384866" cy="13848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ABC6B0F4-67BD-4EF0-8229-0A0628D6EAAB}"/>
              </a:ext>
            </a:extLst>
          </p:cNvPr>
          <p:cNvSpPr/>
          <p:nvPr/>
        </p:nvSpPr>
        <p:spPr>
          <a:xfrm>
            <a:off x="4312260" y="4258874"/>
            <a:ext cx="1384866" cy="1384866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2B56BFB-0497-4C84-8451-04A8A484AB38}"/>
              </a:ext>
            </a:extLst>
          </p:cNvPr>
          <p:cNvSpPr txBox="1"/>
          <p:nvPr/>
        </p:nvSpPr>
        <p:spPr>
          <a:xfrm>
            <a:off x="4593363" y="3314203"/>
            <a:ext cx="822661" cy="486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/>
              </a:rPr>
              <a:t>자체 로그인</a:t>
            </a:r>
            <a:endParaRPr lang="en-US" altLang="ko-KR" sz="110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10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/>
              </a:rPr>
              <a:t>및 </a:t>
            </a:r>
            <a:r>
              <a:rPr lang="en-US" altLang="ko-KR" sz="110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/>
              </a:rPr>
              <a:t>QR</a:t>
            </a:r>
            <a:r>
              <a:rPr lang="ko-KR" altLang="en-US" sz="110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/>
              </a:rPr>
              <a:t>인식</a:t>
            </a:r>
            <a:endParaRPr lang="en-US" altLang="ko-KR" sz="1100" b="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F0A28688-DFCC-4CEC-A6CA-B1D72F86D7C7}"/>
              </a:ext>
            </a:extLst>
          </p:cNvPr>
          <p:cNvSpPr txBox="1"/>
          <p:nvPr/>
        </p:nvSpPr>
        <p:spPr>
          <a:xfrm>
            <a:off x="4576683" y="4707875"/>
            <a:ext cx="873957" cy="486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Heebo Black"/>
              </a:rPr>
              <a:t>QR</a:t>
            </a:r>
            <a:r>
              <a:rPr lang="ko-KR" altLang="en-US" sz="1100" b="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Heebo Black"/>
              </a:rPr>
              <a:t>코드 부착</a:t>
            </a:r>
            <a:endParaRPr lang="en-US" altLang="ko-KR" sz="1100" b="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/>
              <a:ea typeface="나눔스퀘어"/>
              <a:cs typeface="Heebo Black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100" spc="-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/>
                <a:ea typeface="나눔스퀘어"/>
                <a:cs typeface="Heebo Black"/>
              </a:rPr>
              <a:t>및 인식확인</a:t>
            </a:r>
            <a:endParaRPr lang="en-US" altLang="ko-KR" sz="1100" b="0" spc="-5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/>
              <a:ea typeface="나눔스퀘어 Light"/>
              <a:cs typeface="Heebo Black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5FA09FE-C43C-4B3C-8DE7-F91E274CE2D0}"/>
              </a:ext>
            </a:extLst>
          </p:cNvPr>
          <p:cNvSpPr txBox="1"/>
          <p:nvPr/>
        </p:nvSpPr>
        <p:spPr>
          <a:xfrm>
            <a:off x="4320762" y="2391802"/>
            <a:ext cx="1261884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 b="1" dirty="0" smtClean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[My Program]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8270AC32-1632-4DB1-BF8E-D692E7B886E4}"/>
              </a:ext>
            </a:extLst>
          </p:cNvPr>
          <p:cNvCxnSpPr>
            <a:cxnSpLocks/>
            <a:stCxn id="74" idx="6"/>
            <a:endCxn id="75" idx="6"/>
          </p:cNvCxnSpPr>
          <p:nvPr/>
        </p:nvCxnSpPr>
        <p:spPr>
          <a:xfrm>
            <a:off x="3297477" y="3557635"/>
            <a:ext cx="12700" cy="1393672"/>
          </a:xfrm>
          <a:prstGeom prst="bentConnector3">
            <a:avLst>
              <a:gd name="adj1" fmla="val 268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A8D34AE3-FE9C-48E8-9C63-ABB50CA76A65}"/>
              </a:ext>
            </a:extLst>
          </p:cNvPr>
          <p:cNvCxnSpPr>
            <a:cxnSpLocks/>
            <a:stCxn id="82" idx="6"/>
            <a:endCxn id="83" idx="6"/>
          </p:cNvCxnSpPr>
          <p:nvPr/>
        </p:nvCxnSpPr>
        <p:spPr>
          <a:xfrm>
            <a:off x="5697126" y="3557635"/>
            <a:ext cx="12700" cy="1393672"/>
          </a:xfrm>
          <a:prstGeom prst="bentConnector3">
            <a:avLst>
              <a:gd name="adj1" fmla="val 3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334DA2C7-1EC0-40AF-8D55-293AA83E2058}"/>
              </a:ext>
            </a:extLst>
          </p:cNvPr>
          <p:cNvSpPr txBox="1"/>
          <p:nvPr/>
        </p:nvSpPr>
        <p:spPr>
          <a:xfrm>
            <a:off x="6986917" y="4454720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코드 발급 주체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46C75CE5-FF55-407A-93C4-6F002B6B3C76}"/>
              </a:ext>
            </a:extLst>
          </p:cNvPr>
          <p:cNvSpPr txBox="1"/>
          <p:nvPr/>
        </p:nvSpPr>
        <p:spPr>
          <a:xfrm>
            <a:off x="8810821" y="4457937"/>
            <a:ext cx="603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네이버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535DA638-C741-408A-9BF7-4B567CE12230}"/>
              </a:ext>
            </a:extLst>
          </p:cNvPr>
          <p:cNvSpPr txBox="1"/>
          <p:nvPr/>
        </p:nvSpPr>
        <p:spPr>
          <a:xfrm>
            <a:off x="10393860" y="446255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자체서버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C6DD8D0-A7EB-4304-B62A-BC9E822E9809}"/>
              </a:ext>
            </a:extLst>
          </p:cNvPr>
          <p:cNvSpPr txBox="1"/>
          <p:nvPr/>
        </p:nvSpPr>
        <p:spPr>
          <a:xfrm>
            <a:off x="7052008" y="2821394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QR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코드 사용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0E6E679A-B373-4FE4-90F3-A4F3C0E0B430}"/>
              </a:ext>
            </a:extLst>
          </p:cNvPr>
          <p:cNvSpPr/>
          <p:nvPr/>
        </p:nvSpPr>
        <p:spPr>
          <a:xfrm>
            <a:off x="9038131" y="2847634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2F68FDC5-9D3E-4EAC-B5C4-E3068FE8BD5B}"/>
              </a:ext>
            </a:extLst>
          </p:cNvPr>
          <p:cNvSpPr/>
          <p:nvPr/>
        </p:nvSpPr>
        <p:spPr>
          <a:xfrm>
            <a:off x="10692027" y="2847634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A200A52F-F299-4FA0-9D82-E74A84E95332}"/>
              </a:ext>
            </a:extLst>
          </p:cNvPr>
          <p:cNvSpPr txBox="1"/>
          <p:nvPr/>
        </p:nvSpPr>
        <p:spPr>
          <a:xfrm>
            <a:off x="7184407" y="3359562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앱 설치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141DCB87-7FFD-452F-8FDA-F65880E93DB5}"/>
              </a:ext>
            </a:extLst>
          </p:cNvPr>
          <p:cNvSpPr/>
          <p:nvPr/>
        </p:nvSpPr>
        <p:spPr>
          <a:xfrm>
            <a:off x="9038131" y="3376170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0902B12D-E23A-41D1-BDD3-C7A89EE862BE}"/>
              </a:ext>
            </a:extLst>
          </p:cNvPr>
          <p:cNvSpPr/>
          <p:nvPr/>
        </p:nvSpPr>
        <p:spPr>
          <a:xfrm>
            <a:off x="10692027" y="3376170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A8DDAC5B-1F62-4CC4-A97F-044052D806F2}"/>
              </a:ext>
            </a:extLst>
          </p:cNvPr>
          <p:cNvCxnSpPr>
            <a:cxnSpLocks/>
          </p:cNvCxnSpPr>
          <p:nvPr/>
        </p:nvCxnSpPr>
        <p:spPr>
          <a:xfrm flipV="1">
            <a:off x="6672575" y="5395241"/>
            <a:ext cx="4922115" cy="309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2A3D9A29-B054-4C7A-90F3-50B17EB0602F}"/>
              </a:ext>
            </a:extLst>
          </p:cNvPr>
          <p:cNvSpPr/>
          <p:nvPr/>
        </p:nvSpPr>
        <p:spPr>
          <a:xfrm>
            <a:off x="6663612" y="4856127"/>
            <a:ext cx="4895218" cy="56197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A1E9301E-7550-419D-90F6-253C0ABB48D4}"/>
              </a:ext>
            </a:extLst>
          </p:cNvPr>
          <p:cNvSpPr txBox="1"/>
          <p:nvPr/>
        </p:nvSpPr>
        <p:spPr>
          <a:xfrm>
            <a:off x="6781567" y="5026997"/>
            <a:ext cx="1418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사용자측 화면 정보표시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567A7763-9462-4E2E-A75C-D26548EE8E24}"/>
              </a:ext>
            </a:extLst>
          </p:cNvPr>
          <p:cNvSpPr txBox="1"/>
          <p:nvPr/>
        </p:nvSpPr>
        <p:spPr>
          <a:xfrm>
            <a:off x="6952991" y="3887082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사용자 정보 저장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A74BA76A-41B8-49AA-B8A6-E5387CD16EA9}"/>
              </a:ext>
            </a:extLst>
          </p:cNvPr>
          <p:cNvSpPr/>
          <p:nvPr/>
        </p:nvSpPr>
        <p:spPr>
          <a:xfrm>
            <a:off x="9049039" y="3955127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97586397-6C62-4FD3-A2D7-BB4A82C7CC27}"/>
              </a:ext>
            </a:extLst>
          </p:cNvPr>
          <p:cNvSpPr/>
          <p:nvPr/>
        </p:nvSpPr>
        <p:spPr>
          <a:xfrm>
            <a:off x="10702935" y="3955127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714A5678-69CC-4D63-9E7E-68E855EAF031}"/>
              </a:ext>
            </a:extLst>
          </p:cNvPr>
          <p:cNvSpPr/>
          <p:nvPr/>
        </p:nvSpPr>
        <p:spPr>
          <a:xfrm>
            <a:off x="10681821" y="5041954"/>
            <a:ext cx="146177" cy="146177"/>
          </a:xfrm>
          <a:prstGeom prst="ellips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6F1BB115-3312-451B-B0BB-B1CAE22AD59D}"/>
              </a:ext>
            </a:extLst>
          </p:cNvPr>
          <p:cNvSpPr txBox="1"/>
          <p:nvPr/>
        </p:nvSpPr>
        <p:spPr>
          <a:xfrm>
            <a:off x="8957171" y="4951309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X</a:t>
            </a: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xmlns="" id="{FAC80B8A-7696-432A-AD86-6F514327747E}"/>
              </a:ext>
            </a:extLst>
          </p:cNvPr>
          <p:cNvCxnSpPr>
            <a:cxnSpLocks/>
          </p:cNvCxnSpPr>
          <p:nvPr/>
        </p:nvCxnSpPr>
        <p:spPr>
          <a:xfrm flipV="1">
            <a:off x="6636715" y="5990924"/>
            <a:ext cx="4922115" cy="309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DA194550-F594-4EB8-808B-2146834A4E61}"/>
              </a:ext>
            </a:extLst>
          </p:cNvPr>
          <p:cNvSpPr txBox="1"/>
          <p:nvPr/>
        </p:nvSpPr>
        <p:spPr>
          <a:xfrm>
            <a:off x="7058085" y="5546992"/>
            <a:ext cx="86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방문 기록 외 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algn="ctr"/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ea typeface="나눔스퀘어" panose="020B0600000101010101" pitchFamily="50" charset="-127"/>
                <a:cs typeface="Heebo Black" panose="00000A00000000000000" pitchFamily="2" charset="-79"/>
              </a:rPr>
              <a:t>추가 정보</a:t>
            </a:r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0021F985-954B-4FBB-80BA-E72872AEFDF7}"/>
              </a:ext>
            </a:extLst>
          </p:cNvPr>
          <p:cNvSpPr txBox="1"/>
          <p:nvPr/>
        </p:nvSpPr>
        <p:spPr>
          <a:xfrm>
            <a:off x="8879426" y="558086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적음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6979A80C-A66F-430B-9C5D-EBE574FA9446}"/>
              </a:ext>
            </a:extLst>
          </p:cNvPr>
          <p:cNvSpPr/>
          <p:nvPr/>
        </p:nvSpPr>
        <p:spPr>
          <a:xfrm>
            <a:off x="6672941" y="2087878"/>
            <a:ext cx="4895218" cy="57096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0941A9E-179D-4E8C-89AA-1D28ED60012E}"/>
              </a:ext>
            </a:extLst>
          </p:cNvPr>
          <p:cNvSpPr txBox="1"/>
          <p:nvPr/>
        </p:nvSpPr>
        <p:spPr>
          <a:xfrm>
            <a:off x="10504207" y="5546992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많음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624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F7112430-01AE-4563-9A1F-AA9200F552E8}"/>
              </a:ext>
            </a:extLst>
          </p:cNvPr>
          <p:cNvSpPr txBox="1"/>
          <p:nvPr/>
        </p:nvSpPr>
        <p:spPr>
          <a:xfrm>
            <a:off x="666093" y="117724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프로그램 사용절차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A926A96-E492-4973-B491-0E8710EA6B4D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478BB3D-499E-41A9-92FB-FDA14268704B}"/>
              </a:ext>
            </a:extLst>
          </p:cNvPr>
          <p:cNvSpPr txBox="1"/>
          <p:nvPr/>
        </p:nvSpPr>
        <p:spPr>
          <a:xfrm>
            <a:off x="781747" y="670930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/>
              <a:t>절차 및 구현</a:t>
            </a:r>
            <a:endParaRPr lang="en-US" altLang="ko-KR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43764400" descr="EMB00008e782c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04" y="1973580"/>
            <a:ext cx="9985248" cy="40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65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-06-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F7112430-01AE-4563-9A1F-AA9200F552E8}"/>
              </a:ext>
            </a:extLst>
          </p:cNvPr>
          <p:cNvSpPr txBox="1"/>
          <p:nvPr/>
        </p:nvSpPr>
        <p:spPr>
          <a:xfrm>
            <a:off x="666093" y="117724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프로그램  동작 프로세스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A926A96-E492-4973-B491-0E8710EA6B4D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478BB3D-499E-41A9-92FB-FDA14268704B}"/>
              </a:ext>
            </a:extLst>
          </p:cNvPr>
          <p:cNvSpPr txBox="1"/>
          <p:nvPr/>
        </p:nvSpPr>
        <p:spPr>
          <a:xfrm>
            <a:off x="781747" y="670930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/>
              <a:t>절차 및 구현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956B807-3B39-452A-9FA2-08EA1BE65DA2}"/>
              </a:ext>
            </a:extLst>
          </p:cNvPr>
          <p:cNvSpPr txBox="1"/>
          <p:nvPr/>
        </p:nvSpPr>
        <p:spPr>
          <a:xfrm>
            <a:off x="2033775" y="1918110"/>
            <a:ext cx="125601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[ APP</a:t>
            </a:r>
            <a:r>
              <a:rPr lang="ko-KR" altLang="en-US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 </a:t>
            </a: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] 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6B9CE11-F7D3-4802-A547-31A1ACE9596E}"/>
              </a:ext>
            </a:extLst>
          </p:cNvPr>
          <p:cNvSpPr txBox="1"/>
          <p:nvPr/>
        </p:nvSpPr>
        <p:spPr>
          <a:xfrm>
            <a:off x="5467993" y="1918110"/>
            <a:ext cx="125601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[ DATABASE</a:t>
            </a:r>
            <a:r>
              <a:rPr lang="ko-KR" altLang="en-US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 </a:t>
            </a: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] 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A15A73D-FBDB-4E68-A46C-CB4FB8FEFAAC}"/>
              </a:ext>
            </a:extLst>
          </p:cNvPr>
          <p:cNvSpPr txBox="1"/>
          <p:nvPr/>
        </p:nvSpPr>
        <p:spPr>
          <a:xfrm>
            <a:off x="8902212" y="1918110"/>
            <a:ext cx="125601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[ WEB</a:t>
            </a:r>
            <a:r>
              <a:rPr lang="ko-KR" altLang="en-US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 </a:t>
            </a: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] 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1A294D1-EA50-4624-8F73-75065548E1B1}"/>
              </a:ext>
            </a:extLst>
          </p:cNvPr>
          <p:cNvSpPr/>
          <p:nvPr/>
        </p:nvSpPr>
        <p:spPr>
          <a:xfrm>
            <a:off x="1581780" y="2599525"/>
            <a:ext cx="216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407827E-5267-4082-8037-C0B981A3C050}"/>
              </a:ext>
            </a:extLst>
          </p:cNvPr>
          <p:cNvSpPr/>
          <p:nvPr/>
        </p:nvSpPr>
        <p:spPr>
          <a:xfrm>
            <a:off x="5015999" y="2628012"/>
            <a:ext cx="216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6F98F32-275B-4888-AA11-D3A56D252213}"/>
              </a:ext>
            </a:extLst>
          </p:cNvPr>
          <p:cNvSpPr/>
          <p:nvPr/>
        </p:nvSpPr>
        <p:spPr>
          <a:xfrm>
            <a:off x="8450218" y="2628012"/>
            <a:ext cx="216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01B34A61-26B6-43F8-8B5D-CF2B650D9035}"/>
              </a:ext>
            </a:extLst>
          </p:cNvPr>
          <p:cNvCxnSpPr/>
          <p:nvPr/>
        </p:nvCxnSpPr>
        <p:spPr>
          <a:xfrm>
            <a:off x="1789157" y="4557677"/>
            <a:ext cx="180000" cy="180000"/>
          </a:xfrm>
          <a:prstGeom prst="bentConnector3">
            <a:avLst>
              <a:gd name="adj1" fmla="val 0"/>
            </a:avLst>
          </a:prstGeom>
          <a:ln w="25400">
            <a:solidFill>
              <a:schemeClr val="tx1"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xmlns="" id="{01FCF88B-B1C1-4B91-99EE-37E50EC53AD4}"/>
              </a:ext>
            </a:extLst>
          </p:cNvPr>
          <p:cNvCxnSpPr>
            <a:cxnSpLocks/>
          </p:cNvCxnSpPr>
          <p:nvPr/>
        </p:nvCxnSpPr>
        <p:spPr>
          <a:xfrm rot="5400000">
            <a:off x="1789157" y="2951190"/>
            <a:ext cx="180000" cy="180000"/>
          </a:xfrm>
          <a:prstGeom prst="bentConnector3">
            <a:avLst>
              <a:gd name="adj1" fmla="val 0"/>
            </a:avLst>
          </a:prstGeom>
          <a:ln w="25400">
            <a:solidFill>
              <a:schemeClr val="tx1"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xmlns="" id="{4A75D6BB-6F25-456A-B9B9-20D2BF000C4B}"/>
              </a:ext>
            </a:extLst>
          </p:cNvPr>
          <p:cNvCxnSpPr>
            <a:cxnSpLocks/>
          </p:cNvCxnSpPr>
          <p:nvPr/>
        </p:nvCxnSpPr>
        <p:spPr>
          <a:xfrm rot="10800000">
            <a:off x="3358408" y="2951190"/>
            <a:ext cx="180000" cy="180000"/>
          </a:xfrm>
          <a:prstGeom prst="bentConnector3">
            <a:avLst>
              <a:gd name="adj1" fmla="val 0"/>
            </a:avLst>
          </a:prstGeom>
          <a:ln w="25400">
            <a:solidFill>
              <a:schemeClr val="tx1"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xmlns="" id="{295876E5-B2F9-45F2-AD06-88D2A9A8F47C}"/>
              </a:ext>
            </a:extLst>
          </p:cNvPr>
          <p:cNvCxnSpPr>
            <a:cxnSpLocks/>
          </p:cNvCxnSpPr>
          <p:nvPr/>
        </p:nvCxnSpPr>
        <p:spPr>
          <a:xfrm rot="16200000">
            <a:off x="3358408" y="4557677"/>
            <a:ext cx="180000" cy="180000"/>
          </a:xfrm>
          <a:prstGeom prst="bentConnector3">
            <a:avLst>
              <a:gd name="adj1" fmla="val 0"/>
            </a:avLst>
          </a:prstGeom>
          <a:ln w="25400">
            <a:solidFill>
              <a:schemeClr val="tx1"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4E7B130B-34FE-4622-B063-0CC8D83374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75" y="3229525"/>
            <a:ext cx="1260000" cy="1260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E9C011B-C3DF-4B4F-8CA7-65E1342C293F}"/>
              </a:ext>
            </a:extLst>
          </p:cNvPr>
          <p:cNvSpPr txBox="1"/>
          <p:nvPr/>
        </p:nvSpPr>
        <p:spPr>
          <a:xfrm>
            <a:off x="5241995" y="2202838"/>
            <a:ext cx="17080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( Cloud Computing)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99F8D53-70DB-48B3-940C-30B5F96FD2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98" y="2925663"/>
            <a:ext cx="1800000" cy="19433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8A130E3-5AC4-4036-8669-D7E0F6446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18" y="3429000"/>
            <a:ext cx="1440000" cy="144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85C228AA-597C-4BFF-9182-7611E65308B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-2769" r="-4320" b="31297"/>
          <a:stretch/>
        </p:blipFill>
        <p:spPr>
          <a:xfrm>
            <a:off x="9064867" y="2919440"/>
            <a:ext cx="1080000" cy="528222"/>
          </a:xfrm>
          <a:prstGeom prst="rect">
            <a:avLst/>
          </a:prstGeom>
        </p:spPr>
      </p:pic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xmlns="" id="{CE1C9B16-D35E-4E80-999C-BEAA45C1527B}"/>
              </a:ext>
            </a:extLst>
          </p:cNvPr>
          <p:cNvSpPr/>
          <p:nvPr/>
        </p:nvSpPr>
        <p:spPr>
          <a:xfrm>
            <a:off x="4101780" y="4016693"/>
            <a:ext cx="627529" cy="1323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xmlns="" id="{5FA3B937-224B-4D87-8C6E-A258A586A76B}"/>
              </a:ext>
            </a:extLst>
          </p:cNvPr>
          <p:cNvSpPr/>
          <p:nvPr/>
        </p:nvSpPr>
        <p:spPr>
          <a:xfrm>
            <a:off x="7461378" y="4016693"/>
            <a:ext cx="627529" cy="1323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4B4E8B5-5ED3-42B8-AA72-FF83201A1313}"/>
              </a:ext>
            </a:extLst>
          </p:cNvPr>
          <p:cNvSpPr txBox="1"/>
          <p:nvPr/>
        </p:nvSpPr>
        <p:spPr>
          <a:xfrm>
            <a:off x="1807776" y="2202838"/>
            <a:ext cx="17080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( User)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1E86631-7D8E-4C00-97F0-5BA542CC2CAB}"/>
              </a:ext>
            </a:extLst>
          </p:cNvPr>
          <p:cNvSpPr txBox="1"/>
          <p:nvPr/>
        </p:nvSpPr>
        <p:spPr>
          <a:xfrm>
            <a:off x="8676214" y="2199713"/>
            <a:ext cx="17080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( Manager 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532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-07-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xmlns="" id="{F7112430-01AE-4563-9A1F-AA9200F552E8}"/>
              </a:ext>
            </a:extLst>
          </p:cNvPr>
          <p:cNvSpPr txBox="1"/>
          <p:nvPr/>
        </p:nvSpPr>
        <p:spPr>
          <a:xfrm>
            <a:off x="666093" y="1177241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프로그램  구현 시 사용 데이터 및 고려사항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A926A96-E492-4973-B491-0E8710EA6B4D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9478BB3D-499E-41A9-92FB-FDA14268704B}"/>
              </a:ext>
            </a:extLst>
          </p:cNvPr>
          <p:cNvSpPr txBox="1"/>
          <p:nvPr/>
        </p:nvSpPr>
        <p:spPr>
          <a:xfrm>
            <a:off x="781747" y="670930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/>
              <a:t>절차 및 구현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709C19-5166-44A1-8AD6-DA8CD57B68DE}"/>
              </a:ext>
            </a:extLst>
          </p:cNvPr>
          <p:cNvSpPr txBox="1"/>
          <p:nvPr/>
        </p:nvSpPr>
        <p:spPr>
          <a:xfrm>
            <a:off x="1204604" y="2169497"/>
            <a:ext cx="9022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□ 저장 데이터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시설정보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GPS)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정보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단말기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주소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□ 지도 데이터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Google API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□ 출력 데이터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이용자별 동선현황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□ 고려사항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(1)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 보호조치를 위한 보안시스템 구축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폐기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데이터로 인한 해당 시설에 대한 직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간접 피해여부 고려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522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-08-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xmlns="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/>
              <a:t>프로그램 인터페이스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ED11B86-EBD2-45D3-8AD5-D2A2D3684CC8}"/>
              </a:ext>
            </a:extLst>
          </p:cNvPr>
          <p:cNvSpPr txBox="1"/>
          <p:nvPr/>
        </p:nvSpPr>
        <p:spPr>
          <a:xfrm>
            <a:off x="3141122" y="1755493"/>
            <a:ext cx="78740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[ APP</a:t>
            </a:r>
            <a:r>
              <a:rPr lang="ko-KR" altLang="en-US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 </a:t>
            </a: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] 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7EEFDF5-34CE-4F4E-BF4E-25E7616DD747}"/>
              </a:ext>
            </a:extLst>
          </p:cNvPr>
          <p:cNvGrpSpPr/>
          <p:nvPr/>
        </p:nvGrpSpPr>
        <p:grpSpPr>
          <a:xfrm>
            <a:off x="2814823" y="2938560"/>
            <a:ext cx="1440000" cy="2160000"/>
            <a:chOff x="1581780" y="2599525"/>
            <a:chExt cx="2160000" cy="2520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B9A2D978-5151-44B2-BBD4-C284AE901ABF}"/>
                </a:ext>
              </a:extLst>
            </p:cNvPr>
            <p:cNvSpPr/>
            <p:nvPr/>
          </p:nvSpPr>
          <p:spPr>
            <a:xfrm>
              <a:off x="1581780" y="2599525"/>
              <a:ext cx="2160000" cy="25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xmlns="" id="{8E84DB60-2E52-4DDD-BBB6-16EA529DAC3B}"/>
                </a:ext>
              </a:extLst>
            </p:cNvPr>
            <p:cNvCxnSpPr/>
            <p:nvPr/>
          </p:nvCxnSpPr>
          <p:spPr>
            <a:xfrm>
              <a:off x="1789157" y="4557677"/>
              <a:ext cx="180000" cy="180000"/>
            </a:xfrm>
            <a:prstGeom prst="bentConnector3">
              <a:avLst>
                <a:gd name="adj1" fmla="val 0"/>
              </a:avLst>
            </a:prstGeom>
            <a:ln w="25400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xmlns="" id="{CB8656AF-18FB-4DDC-A099-E54BDC25DF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789157" y="2951190"/>
              <a:ext cx="180000" cy="180000"/>
            </a:xfrm>
            <a:prstGeom prst="bentConnector3">
              <a:avLst>
                <a:gd name="adj1" fmla="val 0"/>
              </a:avLst>
            </a:prstGeom>
            <a:ln w="25400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xmlns="" id="{2300BCAF-0EA7-469C-AB71-BF17290F2E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58408" y="2951190"/>
              <a:ext cx="180000" cy="180000"/>
            </a:xfrm>
            <a:prstGeom prst="bentConnector3">
              <a:avLst>
                <a:gd name="adj1" fmla="val 0"/>
              </a:avLst>
            </a:prstGeom>
            <a:ln w="25400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xmlns="" id="{C3797ED8-B944-4E6A-AB71-056703EB7D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58408" y="4557677"/>
              <a:ext cx="180000" cy="180000"/>
            </a:xfrm>
            <a:prstGeom prst="bentConnector3">
              <a:avLst>
                <a:gd name="adj1" fmla="val 0"/>
              </a:avLst>
            </a:prstGeom>
            <a:ln w="25400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9492A2D6-E4F2-41B4-A83B-BD481D9D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775" y="3229525"/>
              <a:ext cx="1260000" cy="12600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A11403A-E4D0-4EB0-89BD-45AA7487AF44}"/>
              </a:ext>
            </a:extLst>
          </p:cNvPr>
          <p:cNvGrpSpPr>
            <a:grpSpLocks/>
          </p:cNvGrpSpPr>
          <p:nvPr/>
        </p:nvGrpSpPr>
        <p:grpSpPr>
          <a:xfrm>
            <a:off x="970430" y="2938560"/>
            <a:ext cx="1440000" cy="2160000"/>
            <a:chOff x="1136339" y="1898485"/>
            <a:chExt cx="1440000" cy="180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597A72B6-6CAA-4932-B626-77CEB4DC9634}"/>
                </a:ext>
              </a:extLst>
            </p:cNvPr>
            <p:cNvSpPr/>
            <p:nvPr/>
          </p:nvSpPr>
          <p:spPr>
            <a:xfrm>
              <a:off x="1136339" y="1898485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xmlns="" id="{EB40AFA4-7BC7-4683-9CE4-2E3383BD83A1}"/>
                </a:ext>
              </a:extLst>
            </p:cNvPr>
            <p:cNvCxnSpPr/>
            <p:nvPr/>
          </p:nvCxnSpPr>
          <p:spPr>
            <a:xfrm>
              <a:off x="1274590" y="3297165"/>
              <a:ext cx="120000" cy="128571"/>
            </a:xfrm>
            <a:prstGeom prst="bentConnector3">
              <a:avLst>
                <a:gd name="adj1" fmla="val 0"/>
              </a:avLst>
            </a:prstGeom>
            <a:ln w="25400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AF444BE8-137B-4E95-ABCB-FCA1AFDF3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4590" y="2348485"/>
              <a:ext cx="900000" cy="900000"/>
            </a:xfrm>
            <a:prstGeom prst="rect">
              <a:avLst/>
            </a:prstGeom>
          </p:spPr>
        </p:pic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xmlns="" id="{3FBCBCD7-CD4C-40D4-B007-EF2B6071F3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70305" y="2153960"/>
              <a:ext cx="128571" cy="120000"/>
            </a:xfrm>
            <a:prstGeom prst="bentConnector3">
              <a:avLst>
                <a:gd name="adj1" fmla="val 0"/>
              </a:avLst>
            </a:prstGeom>
            <a:ln w="25400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xmlns="" id="{E6331F81-3EBE-4926-82F2-6ED97B5CAE8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20758" y="2149674"/>
              <a:ext cx="120000" cy="128571"/>
            </a:xfrm>
            <a:prstGeom prst="bentConnector3">
              <a:avLst>
                <a:gd name="adj1" fmla="val 0"/>
              </a:avLst>
            </a:prstGeom>
            <a:ln w="25400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xmlns="" id="{989AA1E9-ECD9-4872-A56A-40AD005FA47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16472" y="3301451"/>
              <a:ext cx="128571" cy="120000"/>
            </a:xfrm>
            <a:prstGeom prst="bentConnector3">
              <a:avLst>
                <a:gd name="adj1" fmla="val 0"/>
              </a:avLst>
            </a:prstGeom>
            <a:ln w="25400">
              <a:solidFill>
                <a:schemeClr val="tx1">
                  <a:alpha val="9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B6555DA2-780E-41A4-9372-614962AC373C}"/>
              </a:ext>
            </a:extLst>
          </p:cNvPr>
          <p:cNvGrpSpPr/>
          <p:nvPr/>
        </p:nvGrpSpPr>
        <p:grpSpPr>
          <a:xfrm>
            <a:off x="4556153" y="2938560"/>
            <a:ext cx="1440000" cy="2160000"/>
            <a:chOff x="4739915" y="1898485"/>
            <a:chExt cx="1440000" cy="1800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C8AAC3CA-DED2-423E-B669-5B46D9AC4B21}"/>
                </a:ext>
              </a:extLst>
            </p:cNvPr>
            <p:cNvSpPr/>
            <p:nvPr/>
          </p:nvSpPr>
          <p:spPr>
            <a:xfrm>
              <a:off x="4739915" y="1898485"/>
              <a:ext cx="1440000" cy="18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E7BBA765-A116-48C2-8AB9-F48BCB893572}"/>
                </a:ext>
              </a:extLst>
            </p:cNvPr>
            <p:cNvGrpSpPr/>
            <p:nvPr/>
          </p:nvGrpSpPr>
          <p:grpSpPr>
            <a:xfrm>
              <a:off x="5039360" y="2080371"/>
              <a:ext cx="1017165" cy="292388"/>
              <a:chOff x="5039360" y="2273411"/>
              <a:chExt cx="1017165" cy="29238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xmlns="" id="{4A99FACC-EE35-47C1-AF43-10735EDE6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4525" y="2288665"/>
                <a:ext cx="252000" cy="2520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4739CD5-2758-48EB-A695-B3701A948915}"/>
                  </a:ext>
                </a:extLst>
              </p:cNvPr>
              <p:cNvSpPr txBox="1"/>
              <p:nvPr/>
            </p:nvSpPr>
            <p:spPr>
              <a:xfrm>
                <a:off x="5039360" y="2273411"/>
                <a:ext cx="54863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지 문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1524AB66-05BD-4D1C-940C-F55A50529970}"/>
                </a:ext>
              </a:extLst>
            </p:cNvPr>
            <p:cNvGrpSpPr/>
            <p:nvPr/>
          </p:nvGrpSpPr>
          <p:grpSpPr>
            <a:xfrm>
              <a:off x="4909514" y="2443822"/>
              <a:ext cx="1147011" cy="292388"/>
              <a:chOff x="4909514" y="2758782"/>
              <a:chExt cx="1147011" cy="292388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xmlns="" id="{7375D085-A961-4B3D-ADBE-03E8F614F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4525" y="2778976"/>
                <a:ext cx="252000" cy="252000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32A9B603-26DF-4361-A2A1-2C98C5DF6863}"/>
                  </a:ext>
                </a:extLst>
              </p:cNvPr>
              <p:cNvSpPr txBox="1"/>
              <p:nvPr/>
            </p:nvSpPr>
            <p:spPr>
              <a:xfrm>
                <a:off x="4909514" y="2758782"/>
                <a:ext cx="80580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QR </a:t>
                </a:r>
                <a:r>
                  <a:rPr lang="ko-KR" altLang="en-US" sz="1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코드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C3C843B-893C-4763-A047-9CCD2240A8D2}"/>
                </a:ext>
              </a:extLst>
            </p:cNvPr>
            <p:cNvSpPr txBox="1"/>
            <p:nvPr/>
          </p:nvSpPr>
          <p:spPr>
            <a:xfrm>
              <a:off x="5144437" y="2851836"/>
              <a:ext cx="630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Data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AFCE67C-81E7-4BFA-B3D6-3E4D65BCB9CC}"/>
                </a:ext>
              </a:extLst>
            </p:cNvPr>
            <p:cNvSpPr txBox="1"/>
            <p:nvPr/>
          </p:nvSpPr>
          <p:spPr>
            <a:xfrm>
              <a:off x="4892068" y="3317716"/>
              <a:ext cx="1135692" cy="292388"/>
            </a:xfrm>
            <a:prstGeom prst="rect">
              <a:avLst/>
            </a:prstGeom>
            <a:solidFill>
              <a:schemeClr val="accent6">
                <a:alpha val="1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확인완료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4677633D-0BCF-4530-B0C7-A4EC3D970D12}"/>
              </a:ext>
            </a:extLst>
          </p:cNvPr>
          <p:cNvSpPr txBox="1"/>
          <p:nvPr/>
        </p:nvSpPr>
        <p:spPr>
          <a:xfrm>
            <a:off x="8820562" y="1755493"/>
            <a:ext cx="78740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[ WEB</a:t>
            </a:r>
            <a:r>
              <a:rPr lang="ko-KR" altLang="en-US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 </a:t>
            </a:r>
            <a:r>
              <a:rPr lang="en-US" altLang="ko-KR" sz="13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" panose="00000500000000000000" pitchFamily="2" charset="-79"/>
                <a:ea typeface="나눔스퀘어"/>
                <a:cs typeface="Heebo" panose="00000500000000000000" pitchFamily="2" charset="-79"/>
              </a:rPr>
              <a:t>] </a:t>
            </a:r>
            <a:endParaRPr lang="en-US" altLang="ko-KR" sz="1300" b="1" dirty="0">
              <a:solidFill>
                <a:schemeClr val="tx1">
                  <a:lumMod val="85000"/>
                  <a:lumOff val="15000"/>
                </a:schemeClr>
              </a:solidFill>
              <a:latin typeface="Heebo" panose="00000500000000000000" pitchFamily="2" charset="-79"/>
              <a:ea typeface="나눔스퀘어"/>
              <a:cs typeface="Heebo" panose="00000500000000000000" pitchFamily="2" charset="-79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83E2FFC-9C3F-4247-A95D-208B74C398F1}"/>
              </a:ext>
            </a:extLst>
          </p:cNvPr>
          <p:cNvSpPr/>
          <p:nvPr/>
        </p:nvSpPr>
        <p:spPr>
          <a:xfrm>
            <a:off x="7078926" y="2165141"/>
            <a:ext cx="4320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A96EB33-8796-45A3-A66E-555811F6066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438926" y="3377442"/>
            <a:ext cx="3600000" cy="216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4CA3C2E-E2C6-418B-B0D2-5DB792562AE7}"/>
              </a:ext>
            </a:extLst>
          </p:cNvPr>
          <p:cNvSpPr txBox="1"/>
          <p:nvPr/>
        </p:nvSpPr>
        <p:spPr>
          <a:xfrm>
            <a:off x="7344606" y="2739988"/>
            <a:ext cx="7284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9030C76-3464-47EE-8390-B9F18994CBE1}"/>
              </a:ext>
            </a:extLst>
          </p:cNvPr>
          <p:cNvSpPr txBox="1"/>
          <p:nvPr/>
        </p:nvSpPr>
        <p:spPr>
          <a:xfrm>
            <a:off x="8113718" y="2739988"/>
            <a:ext cx="539554" cy="292388"/>
          </a:xfrm>
          <a:prstGeom prst="rect">
            <a:avLst/>
          </a:prstGeom>
          <a:solidFill>
            <a:schemeClr val="tx1">
              <a:alpha val="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A6CB37E-4E1D-46AE-B2E9-B80C85D282D7}"/>
              </a:ext>
            </a:extLst>
          </p:cNvPr>
          <p:cNvSpPr txBox="1"/>
          <p:nvPr/>
        </p:nvSpPr>
        <p:spPr>
          <a:xfrm>
            <a:off x="8734713" y="2739988"/>
            <a:ext cx="539554" cy="292388"/>
          </a:xfrm>
          <a:prstGeom prst="rect">
            <a:avLst/>
          </a:prstGeom>
          <a:solidFill>
            <a:schemeClr val="tx1">
              <a:alpha val="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DF53D8E-96B0-463A-A0B1-213D36951D05}"/>
              </a:ext>
            </a:extLst>
          </p:cNvPr>
          <p:cNvSpPr txBox="1"/>
          <p:nvPr/>
        </p:nvSpPr>
        <p:spPr>
          <a:xfrm>
            <a:off x="9358720" y="2749469"/>
            <a:ext cx="539554" cy="292388"/>
          </a:xfrm>
          <a:prstGeom prst="rect">
            <a:avLst/>
          </a:prstGeom>
          <a:solidFill>
            <a:schemeClr val="tx1">
              <a:alpha val="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17544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72784" y="670930"/>
            <a:ext cx="53412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1.   </a:t>
            </a:r>
            <a:r>
              <a:rPr lang="ko-KR" altLang="en-US" sz="1000" b="1" spc="-1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/>
                <a:ea typeface="나눔스퀘어"/>
                <a:cs typeface="Heebo Black"/>
              </a:rPr>
              <a:t>서버</a:t>
            </a:r>
            <a:endParaRPr lang="en-US" altLang="ko-KR" sz="1000" b="1" spc="-1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"/>
              <a:ea typeface="나눔스퀘어"/>
              <a:cs typeface="Heebo Black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0E32845F-E7AE-47C0-8FA2-43E54F2711E1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864347BE-D048-4E29-95D5-2725D4BC1798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0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/>
                <a:ea typeface="나눔스퀘어"/>
                <a:cs typeface="Heebo"/>
              </a:defRPr>
            </a:lvl1pPr>
          </a:lstStyle>
          <a:p>
            <a:pPr lvl="0">
              <a:defRPr/>
            </a:pPr>
            <a:r>
              <a:rPr lang="en-US" altLang="ko-KR" dirty="0"/>
              <a:t>-03-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E03A81F-42F4-42B4-9136-BBA0EF4B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71" y="1269000"/>
            <a:ext cx="3323077" cy="43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74538D5-4BD2-4D50-A725-392E34B1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66" y="1629000"/>
            <a:ext cx="5846533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399</Words>
  <Application>Microsoft Office PowerPoint</Application>
  <PresentationFormat>사용자 지정</PresentationFormat>
  <Paragraphs>158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0</cp:lastModifiedBy>
  <cp:revision>107</cp:revision>
  <dcterms:created xsi:type="dcterms:W3CDTF">2019-08-03T08:01:22Z</dcterms:created>
  <dcterms:modified xsi:type="dcterms:W3CDTF">2020-06-30T05:37:55Z</dcterms:modified>
  <cp:version>1000.0000.01</cp:version>
</cp:coreProperties>
</file>