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solidFill>
                  <a:srgbClr val="000000"/>
                </a:solidFill>
                <a:latin typeface="Arial"/>
              </a:rPr>
              <a:t>請按這裡移動投影片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請按這裡編輯備註格式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&lt;頁首&gt;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20319BF-BFB9-4FC1-AD8B-383179F4BC8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5DFF95-B206-4D08-B5D4-98C1BAEA0F5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9C909A-D132-4D2F-B945-7FD94EC1F75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1EDB9F-7084-4600-9855-4A4A7363145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D2F0DC-3961-4982-BCC6-B727AC631DD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9BDB16-A1C6-4095-821A-2A93C4ECB1F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TW" sz="44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24" name="Text 0"/>
          <p:cNvSpPr/>
          <p:nvPr/>
        </p:nvSpPr>
        <p:spPr>
          <a:xfrm>
            <a:off x="864000" y="1528920"/>
            <a:ext cx="7956000" cy="185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4850"/>
              </a:lnSpc>
              <a:tabLst>
                <a:tab algn="l" pos="0"/>
              </a:tabLst>
            </a:pPr>
            <a:r>
              <a:rPr b="0" lang="en-US" sz="3850" spc="-1" strike="noStrike">
                <a:solidFill>
                  <a:srgbClr val="272d45"/>
                </a:solidFill>
                <a:latin typeface="Kanit Light"/>
                <a:ea typeface="Kanit Light"/>
              </a:rPr>
              <a:t>Remote Work vs. Office</a:t>
            </a:r>
            <a:endParaRPr b="0" lang="en-US" sz="38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485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272d45"/>
                </a:solidFill>
                <a:latin typeface="Kanit Light"/>
                <a:ea typeface="Kanit Light"/>
              </a:rPr>
              <a:t>Impact on Productivity, Stress, and Employee Retention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ext 1"/>
          <p:cNvSpPr/>
          <p:nvPr/>
        </p:nvSpPr>
        <p:spPr>
          <a:xfrm>
            <a:off x="864000" y="3477600"/>
            <a:ext cx="7415280" cy="15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2c3249"/>
                </a:solidFill>
                <a:latin typeface="Martel Sans"/>
                <a:ea typeface="Martel Sans"/>
              </a:rPr>
              <a:t>This study explores the effects of work location on employee performance, mental health, and turnover in the post-pandemic era. We investigate how remote, hybrid, and on-site work arrangements impact productivity and stress levels.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 2"/>
          <p:cNvSpPr/>
          <p:nvPr/>
        </p:nvSpPr>
        <p:spPr>
          <a:xfrm>
            <a:off x="864000" y="5515560"/>
            <a:ext cx="7415280" cy="11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2c3249"/>
                </a:solidFill>
                <a:latin typeface="Martel Sans"/>
                <a:ea typeface="Martel Sans"/>
              </a:rPr>
              <a:t>Our research questions focus on the relationship between work location and productivity, as well as the influence of stress and mental health on employee turnover.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28" name="Text 0"/>
          <p:cNvSpPr/>
          <p:nvPr/>
        </p:nvSpPr>
        <p:spPr>
          <a:xfrm>
            <a:off x="6315840" y="653400"/>
            <a:ext cx="7484400" cy="14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800"/>
              </a:lnSpc>
              <a:tabLst>
                <a:tab algn="l" pos="0"/>
              </a:tabLst>
            </a:pPr>
            <a:r>
              <a:rPr b="0" lang="en-US" sz="4650" spc="-1" strike="noStrike">
                <a:solidFill>
                  <a:srgbClr val="272d45"/>
                </a:solidFill>
                <a:latin typeface="Kanit Light"/>
                <a:ea typeface="Kanit Light"/>
              </a:rPr>
              <a:t>Project Objectives and Research Focus</a:t>
            </a:r>
            <a:endParaRPr b="0" lang="en-US" sz="4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Shape 1"/>
          <p:cNvSpPr/>
          <p:nvPr/>
        </p:nvSpPr>
        <p:spPr>
          <a:xfrm>
            <a:off x="6315840" y="2756520"/>
            <a:ext cx="532440" cy="532440"/>
          </a:xfrm>
          <a:prstGeom prst="roundRect">
            <a:avLst>
              <a:gd name="adj" fmla="val 18671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ext 2"/>
          <p:cNvSpPr/>
          <p:nvPr/>
        </p:nvSpPr>
        <p:spPr>
          <a:xfrm>
            <a:off x="6528600" y="2845440"/>
            <a:ext cx="1072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750" spc="-1" strike="noStrike">
                <a:solidFill>
                  <a:srgbClr val="2c3249"/>
                </a:solidFill>
                <a:latin typeface="Kanit Light"/>
                <a:ea typeface="Kanit Light"/>
              </a:rPr>
              <a:t>1</a:t>
            </a:r>
            <a:endParaRPr b="0" lang="en-US" sz="2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Text 3"/>
          <p:cNvSpPr/>
          <p:nvPr/>
        </p:nvSpPr>
        <p:spPr>
          <a:xfrm>
            <a:off x="7085880" y="2756520"/>
            <a:ext cx="430452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2c3249"/>
                </a:solidFill>
                <a:latin typeface="Kanit Light"/>
                <a:ea typeface="Kanit Light"/>
              </a:rPr>
              <a:t>Investigate Work Location Impact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 4"/>
          <p:cNvSpPr/>
          <p:nvPr/>
        </p:nvSpPr>
        <p:spPr>
          <a:xfrm>
            <a:off x="7085880" y="3269160"/>
            <a:ext cx="671400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51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2c3249"/>
                </a:solidFill>
                <a:latin typeface="Martel Sans"/>
                <a:ea typeface="Martel Sans"/>
              </a:rPr>
              <a:t>Analyze how remote, hybrid, and on-site work affect employee performance and satisfaction.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Shape 5"/>
          <p:cNvSpPr/>
          <p:nvPr/>
        </p:nvSpPr>
        <p:spPr>
          <a:xfrm>
            <a:off x="6315840" y="4530960"/>
            <a:ext cx="532440" cy="532440"/>
          </a:xfrm>
          <a:prstGeom prst="roundRect">
            <a:avLst>
              <a:gd name="adj" fmla="val 18671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 6"/>
          <p:cNvSpPr/>
          <p:nvPr/>
        </p:nvSpPr>
        <p:spPr>
          <a:xfrm>
            <a:off x="6492600" y="4619880"/>
            <a:ext cx="1792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750" spc="-1" strike="noStrike">
                <a:solidFill>
                  <a:srgbClr val="2c3249"/>
                </a:solidFill>
                <a:latin typeface="Kanit Light"/>
                <a:ea typeface="Kanit Light"/>
              </a:rPr>
              <a:t>2</a:t>
            </a:r>
            <a:endParaRPr b="0" lang="en-US" sz="2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 7"/>
          <p:cNvSpPr/>
          <p:nvPr/>
        </p:nvSpPr>
        <p:spPr>
          <a:xfrm>
            <a:off x="7085880" y="4530960"/>
            <a:ext cx="438084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2c3249"/>
                </a:solidFill>
                <a:latin typeface="Kanit Light"/>
                <a:ea typeface="Kanit Light"/>
              </a:rPr>
              <a:t>Stress and Mental Health Analysis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 8"/>
          <p:cNvSpPr/>
          <p:nvPr/>
        </p:nvSpPr>
        <p:spPr>
          <a:xfrm>
            <a:off x="7085880" y="5043600"/>
            <a:ext cx="671400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51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2c3249"/>
                </a:solidFill>
                <a:latin typeface="Martel Sans"/>
                <a:ea typeface="Martel Sans"/>
              </a:rPr>
              <a:t>Examine the relationship between stress levels, mental health, productivity, and employee turnover.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Shape 9"/>
          <p:cNvSpPr/>
          <p:nvPr/>
        </p:nvSpPr>
        <p:spPr>
          <a:xfrm>
            <a:off x="6315840" y="6305400"/>
            <a:ext cx="532440" cy="532440"/>
          </a:xfrm>
          <a:prstGeom prst="roundRect">
            <a:avLst>
              <a:gd name="adj" fmla="val 18671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Text 10"/>
          <p:cNvSpPr/>
          <p:nvPr/>
        </p:nvSpPr>
        <p:spPr>
          <a:xfrm>
            <a:off x="6491160" y="6394320"/>
            <a:ext cx="182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750" spc="-1" strike="noStrike">
                <a:solidFill>
                  <a:srgbClr val="2c3249"/>
                </a:solidFill>
                <a:latin typeface="Kanit Light"/>
                <a:ea typeface="Kanit Light"/>
              </a:rPr>
              <a:t>3</a:t>
            </a:r>
            <a:endParaRPr b="0" lang="en-US" sz="2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 11"/>
          <p:cNvSpPr/>
          <p:nvPr/>
        </p:nvSpPr>
        <p:spPr>
          <a:xfrm>
            <a:off x="7085880" y="6305400"/>
            <a:ext cx="3659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2c3249"/>
                </a:solidFill>
                <a:latin typeface="Kanit Light"/>
                <a:ea typeface="Kanit Light"/>
              </a:rPr>
              <a:t>Strategic Recommendations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12"/>
          <p:cNvSpPr/>
          <p:nvPr/>
        </p:nvSpPr>
        <p:spPr>
          <a:xfrm>
            <a:off x="7085880" y="6818040"/>
            <a:ext cx="6714000" cy="7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51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2c3249"/>
                </a:solidFill>
                <a:latin typeface="Martel Sans"/>
                <a:ea typeface="Martel Sans"/>
              </a:rPr>
              <a:t>Provide data-driven insights for optimizing work arrangements to enhance productivity and retention.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2113200"/>
          </a:xfrm>
          <a:prstGeom prst="rect">
            <a:avLst/>
          </a:prstGeom>
          <a:ln w="0">
            <a:noFill/>
          </a:ln>
        </p:spPr>
      </p:pic>
      <p:sp>
        <p:nvSpPr>
          <p:cNvPr id="42" name="Text 0"/>
          <p:cNvSpPr/>
          <p:nvPr/>
        </p:nvSpPr>
        <p:spPr>
          <a:xfrm>
            <a:off x="591840" y="2579040"/>
            <a:ext cx="74847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15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272d45"/>
                </a:solidFill>
                <a:latin typeface="Kanit Light"/>
                <a:ea typeface="Kanit Light"/>
              </a:rPr>
              <a:t>Data Collection and Analysis Techniques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hape 1"/>
          <p:cNvSpPr/>
          <p:nvPr/>
        </p:nvSpPr>
        <p:spPr>
          <a:xfrm>
            <a:off x="834120" y="3360960"/>
            <a:ext cx="22320" cy="4403160"/>
          </a:xfrm>
          <a:prstGeom prst="roundRect">
            <a:avLst>
              <a:gd name="adj" fmla="val 310707"/>
            </a:avLst>
          </a:prstGeom>
          <a:solidFill>
            <a:srgbClr val="c5d2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hape 2"/>
          <p:cNvSpPr/>
          <p:nvPr/>
        </p:nvSpPr>
        <p:spPr>
          <a:xfrm>
            <a:off x="1012680" y="3729600"/>
            <a:ext cx="591120" cy="22320"/>
          </a:xfrm>
          <a:prstGeom prst="roundRect">
            <a:avLst>
              <a:gd name="adj" fmla="val 310707"/>
            </a:avLst>
          </a:prstGeom>
          <a:solidFill>
            <a:srgbClr val="c5d2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hape 3"/>
          <p:cNvSpPr/>
          <p:nvPr/>
        </p:nvSpPr>
        <p:spPr>
          <a:xfrm>
            <a:off x="655200" y="3551040"/>
            <a:ext cx="379800" cy="379800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 4"/>
          <p:cNvSpPr/>
          <p:nvPr/>
        </p:nvSpPr>
        <p:spPr>
          <a:xfrm>
            <a:off x="806760" y="3614400"/>
            <a:ext cx="7632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1950"/>
              </a:lnSpc>
              <a:tabLst>
                <a:tab algn="l" pos="0"/>
              </a:tabLst>
            </a:pPr>
            <a:r>
              <a:rPr b="0" lang="en-US" sz="1950" spc="-1" strike="noStrike">
                <a:solidFill>
                  <a:srgbClr val="2c3249"/>
                </a:solidFill>
                <a:latin typeface="Kanit Light"/>
                <a:ea typeface="Kanit Light"/>
              </a:rPr>
              <a:t>1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 5"/>
          <p:cNvSpPr/>
          <p:nvPr/>
        </p:nvSpPr>
        <p:spPr>
          <a:xfrm>
            <a:off x="1775520" y="3529800"/>
            <a:ext cx="211320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49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c3249"/>
                </a:solidFill>
                <a:latin typeface="Kanit Light"/>
                <a:ea typeface="Kanit Light"/>
              </a:rPr>
              <a:t>Data Collection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6"/>
          <p:cNvSpPr/>
          <p:nvPr/>
        </p:nvSpPr>
        <p:spPr>
          <a:xfrm>
            <a:off x="1775520" y="3895560"/>
            <a:ext cx="1226232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c3249"/>
                </a:solidFill>
                <a:latin typeface="Martel Sans"/>
                <a:ea typeface="Martel Sans"/>
              </a:rPr>
              <a:t>Gather employee performance data (100,000 records) and remote work/mental health data (5,000 records).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Shape 7"/>
          <p:cNvSpPr/>
          <p:nvPr/>
        </p:nvSpPr>
        <p:spPr>
          <a:xfrm>
            <a:off x="1012680" y="4872960"/>
            <a:ext cx="591120" cy="22320"/>
          </a:xfrm>
          <a:prstGeom prst="roundRect">
            <a:avLst>
              <a:gd name="adj" fmla="val 310707"/>
            </a:avLst>
          </a:prstGeom>
          <a:solidFill>
            <a:srgbClr val="c5d2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Shape 8"/>
          <p:cNvSpPr/>
          <p:nvPr/>
        </p:nvSpPr>
        <p:spPr>
          <a:xfrm>
            <a:off x="655200" y="4694400"/>
            <a:ext cx="379800" cy="379800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 9"/>
          <p:cNvSpPr/>
          <p:nvPr/>
        </p:nvSpPr>
        <p:spPr>
          <a:xfrm>
            <a:off x="781200" y="4757760"/>
            <a:ext cx="12780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1950"/>
              </a:lnSpc>
              <a:tabLst>
                <a:tab algn="l" pos="0"/>
              </a:tabLst>
            </a:pPr>
            <a:r>
              <a:rPr b="0" lang="en-US" sz="1950" spc="-1" strike="noStrike">
                <a:solidFill>
                  <a:srgbClr val="2c3249"/>
                </a:solidFill>
                <a:latin typeface="Kanit Light"/>
                <a:ea typeface="Kanit Light"/>
              </a:rPr>
              <a:t>2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 10"/>
          <p:cNvSpPr/>
          <p:nvPr/>
        </p:nvSpPr>
        <p:spPr>
          <a:xfrm>
            <a:off x="1775520" y="4673160"/>
            <a:ext cx="211320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49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c3249"/>
                </a:solidFill>
                <a:latin typeface="Kanit Light"/>
                <a:ea typeface="Kanit Light"/>
              </a:rPr>
              <a:t>Classification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11"/>
          <p:cNvSpPr/>
          <p:nvPr/>
        </p:nvSpPr>
        <p:spPr>
          <a:xfrm>
            <a:off x="1775520" y="5038560"/>
            <a:ext cx="1226232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c3249"/>
                </a:solidFill>
                <a:latin typeface="Martel Sans"/>
                <a:ea typeface="Martel Sans"/>
              </a:rPr>
              <a:t>Predict high productivity and resignation likelihood based on employee characteristics and work factors.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Shape 12"/>
          <p:cNvSpPr/>
          <p:nvPr/>
        </p:nvSpPr>
        <p:spPr>
          <a:xfrm>
            <a:off x="1012680" y="6016320"/>
            <a:ext cx="591120" cy="22320"/>
          </a:xfrm>
          <a:prstGeom prst="roundRect">
            <a:avLst>
              <a:gd name="adj" fmla="val 310707"/>
            </a:avLst>
          </a:prstGeom>
          <a:solidFill>
            <a:srgbClr val="c5d2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Shape 13"/>
          <p:cNvSpPr/>
          <p:nvPr/>
        </p:nvSpPr>
        <p:spPr>
          <a:xfrm>
            <a:off x="655200" y="5837400"/>
            <a:ext cx="379800" cy="379800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14"/>
          <p:cNvSpPr/>
          <p:nvPr/>
        </p:nvSpPr>
        <p:spPr>
          <a:xfrm>
            <a:off x="780120" y="5900760"/>
            <a:ext cx="12960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1950"/>
              </a:lnSpc>
              <a:tabLst>
                <a:tab algn="l" pos="0"/>
              </a:tabLst>
            </a:pPr>
            <a:r>
              <a:rPr b="0" lang="en-US" sz="1950" spc="-1" strike="noStrike">
                <a:solidFill>
                  <a:srgbClr val="2c3249"/>
                </a:solidFill>
                <a:latin typeface="Kanit Light"/>
                <a:ea typeface="Kanit Light"/>
              </a:rPr>
              <a:t>3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15"/>
          <p:cNvSpPr/>
          <p:nvPr/>
        </p:nvSpPr>
        <p:spPr>
          <a:xfrm>
            <a:off x="1775520" y="5816520"/>
            <a:ext cx="211320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49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c3249"/>
                </a:solidFill>
                <a:latin typeface="Kanit Light"/>
                <a:ea typeface="Kanit Light"/>
              </a:rPr>
              <a:t>Clustering Analysis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16"/>
          <p:cNvSpPr/>
          <p:nvPr/>
        </p:nvSpPr>
        <p:spPr>
          <a:xfrm>
            <a:off x="1775520" y="6181920"/>
            <a:ext cx="1226232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c3249"/>
                </a:solidFill>
                <a:latin typeface="Martel Sans"/>
                <a:ea typeface="Martel Sans"/>
              </a:rPr>
              <a:t>Group employees by productivity and stress levels, identifying patterns related to work location.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Shape 17"/>
          <p:cNvSpPr/>
          <p:nvPr/>
        </p:nvSpPr>
        <p:spPr>
          <a:xfrm>
            <a:off x="1012680" y="7159320"/>
            <a:ext cx="591120" cy="22320"/>
          </a:xfrm>
          <a:prstGeom prst="roundRect">
            <a:avLst>
              <a:gd name="adj" fmla="val 310707"/>
            </a:avLst>
          </a:prstGeom>
          <a:solidFill>
            <a:srgbClr val="c5d2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Shape 18"/>
          <p:cNvSpPr/>
          <p:nvPr/>
        </p:nvSpPr>
        <p:spPr>
          <a:xfrm>
            <a:off x="655200" y="6980760"/>
            <a:ext cx="379800" cy="379800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 19"/>
          <p:cNvSpPr/>
          <p:nvPr/>
        </p:nvSpPr>
        <p:spPr>
          <a:xfrm>
            <a:off x="776880" y="7044120"/>
            <a:ext cx="136440" cy="2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1950"/>
              </a:lnSpc>
              <a:tabLst>
                <a:tab algn="l" pos="0"/>
              </a:tabLst>
            </a:pPr>
            <a:r>
              <a:rPr b="0" lang="en-US" sz="1950" spc="-1" strike="noStrike">
                <a:solidFill>
                  <a:srgbClr val="2c3249"/>
                </a:solidFill>
                <a:latin typeface="Kanit Light"/>
                <a:ea typeface="Kanit Light"/>
              </a:rPr>
              <a:t>4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20"/>
          <p:cNvSpPr/>
          <p:nvPr/>
        </p:nvSpPr>
        <p:spPr>
          <a:xfrm>
            <a:off x="1775520" y="6959520"/>
            <a:ext cx="211320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49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c3249"/>
                </a:solidFill>
                <a:latin typeface="Kanit Light"/>
                <a:ea typeface="Kanit Light"/>
              </a:rPr>
              <a:t>Tool Implementation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21"/>
          <p:cNvSpPr/>
          <p:nvPr/>
        </p:nvSpPr>
        <p:spPr>
          <a:xfrm>
            <a:off x="1775520" y="7325280"/>
            <a:ext cx="1226232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c3249"/>
                </a:solidFill>
                <a:latin typeface="Martel Sans"/>
                <a:ea typeface="Martel Sans"/>
              </a:rPr>
              <a:t>Utilize Python libraries for data analysis and Altair for interactive visualizations.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0"/>
          <p:cNvSpPr/>
          <p:nvPr/>
        </p:nvSpPr>
        <p:spPr>
          <a:xfrm>
            <a:off x="813600" y="739440"/>
            <a:ext cx="9932400" cy="7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700"/>
              </a:lnSpc>
              <a:tabLst>
                <a:tab algn="l" pos="0"/>
              </a:tabLst>
            </a:pPr>
            <a:r>
              <a:rPr b="0" lang="en-US" sz="4550" spc="-1" strike="noStrike">
                <a:solidFill>
                  <a:srgbClr val="272d45"/>
                </a:solidFill>
                <a:latin typeface="Kanit Light"/>
                <a:ea typeface="Kanit Light"/>
              </a:rPr>
              <a:t>Correlation and Joint Analysis Findings</a:t>
            </a:r>
            <a:endParaRPr b="0" lang="en-US" sz="45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Image 0" descr="preencoded.png"/>
          <p:cNvPicPr/>
          <p:nvPr/>
        </p:nvPicPr>
        <p:blipFill>
          <a:blip r:embed="rId1"/>
          <a:stretch/>
        </p:blipFill>
        <p:spPr>
          <a:xfrm>
            <a:off x="813600" y="1930680"/>
            <a:ext cx="4101120" cy="2534400"/>
          </a:xfrm>
          <a:prstGeom prst="rect">
            <a:avLst/>
          </a:prstGeom>
          <a:ln w="0">
            <a:noFill/>
          </a:ln>
        </p:spPr>
      </p:pic>
      <p:sp>
        <p:nvSpPr>
          <p:cNvPr id="66" name="Text 1"/>
          <p:cNvSpPr/>
          <p:nvPr/>
        </p:nvSpPr>
        <p:spPr>
          <a:xfrm>
            <a:off x="813600" y="4756320"/>
            <a:ext cx="3963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2250" spc="-1" strike="noStrike">
                <a:solidFill>
                  <a:srgbClr val="2c3249"/>
                </a:solidFill>
                <a:latin typeface="Kanit Light"/>
                <a:ea typeface="Kanit Light"/>
              </a:rPr>
              <a:t>Employee Performance Factors</a:t>
            </a:r>
            <a:endParaRPr b="0" lang="en-US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2"/>
          <p:cNvSpPr/>
          <p:nvPr/>
        </p:nvSpPr>
        <p:spPr>
          <a:xfrm>
            <a:off x="813600" y="5258880"/>
            <a:ext cx="4101120" cy="185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c3249"/>
                </a:solidFill>
                <a:latin typeface="Martel Sans"/>
                <a:ea typeface="Martel Sans"/>
              </a:rPr>
              <a:t>Our analysis reveals significant correlations between work hours, remote work frequency, and team size, all directly influencing productivity.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Image 1" descr="preencoded.png"/>
          <p:cNvPicPr/>
          <p:nvPr/>
        </p:nvPicPr>
        <p:blipFill>
          <a:blip r:embed="rId2"/>
          <a:stretch/>
        </p:blipFill>
        <p:spPr>
          <a:xfrm>
            <a:off x="5264280" y="1930680"/>
            <a:ext cx="4101480" cy="2534400"/>
          </a:xfrm>
          <a:prstGeom prst="rect">
            <a:avLst/>
          </a:prstGeom>
          <a:ln w="0">
            <a:noFill/>
          </a:ln>
        </p:spPr>
      </p:pic>
      <p:sp>
        <p:nvSpPr>
          <p:cNvPr id="69" name="Text 3"/>
          <p:cNvSpPr/>
          <p:nvPr/>
        </p:nvSpPr>
        <p:spPr>
          <a:xfrm>
            <a:off x="5264280" y="4756320"/>
            <a:ext cx="4097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2250" spc="-1" strike="noStrike">
                <a:solidFill>
                  <a:srgbClr val="2c3249"/>
                </a:solidFill>
                <a:latin typeface="Kanit Light"/>
                <a:ea typeface="Kanit Light"/>
              </a:rPr>
              <a:t>Stress and Mental Health Effects</a:t>
            </a:r>
            <a:endParaRPr b="0" lang="en-US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4"/>
          <p:cNvSpPr/>
          <p:nvPr/>
        </p:nvSpPr>
        <p:spPr>
          <a:xfrm>
            <a:off x="5264280" y="5259240"/>
            <a:ext cx="4101480" cy="185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c3249"/>
                </a:solidFill>
                <a:latin typeface="Martel Sans"/>
                <a:ea typeface="Martel Sans"/>
              </a:rPr>
              <a:t>The data indicates a strong inverse relationship between stress and productivity. Mental health exerts a powerful influence on job satisfaction and employee turnover.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 2" descr="preencoded.png"/>
          <p:cNvPicPr/>
          <p:nvPr/>
        </p:nvPicPr>
        <p:blipFill>
          <a:blip r:embed="rId3"/>
          <a:stretch/>
        </p:blipFill>
        <p:spPr>
          <a:xfrm>
            <a:off x="9714960" y="1930680"/>
            <a:ext cx="4101120" cy="2534400"/>
          </a:xfrm>
          <a:prstGeom prst="rect">
            <a:avLst/>
          </a:prstGeom>
          <a:ln w="0">
            <a:noFill/>
          </a:ln>
        </p:spPr>
      </p:pic>
      <p:sp>
        <p:nvSpPr>
          <p:cNvPr id="72" name="Text 5"/>
          <p:cNvSpPr/>
          <p:nvPr/>
        </p:nvSpPr>
        <p:spPr>
          <a:xfrm>
            <a:off x="9714960" y="4756320"/>
            <a:ext cx="3395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2250" spc="-1" strike="noStrike">
                <a:solidFill>
                  <a:srgbClr val="2c3249"/>
                </a:solidFill>
                <a:latin typeface="Kanit Light"/>
                <a:ea typeface="Kanit Light"/>
              </a:rPr>
              <a:t>Work Location as Mediator</a:t>
            </a:r>
            <a:endParaRPr b="0" lang="en-US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6"/>
          <p:cNvSpPr/>
          <p:nvPr/>
        </p:nvSpPr>
        <p:spPr>
          <a:xfrm>
            <a:off x="9714960" y="5258880"/>
            <a:ext cx="4101120" cy="22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c3249"/>
                </a:solidFill>
                <a:latin typeface="Martel Sans"/>
                <a:ea typeface="Martel Sans"/>
              </a:rPr>
              <a:t>We identified a significant mediating role of work location in the relationship between stress and productivity. Work-life balance emerges as a crucial factor impacting resignation likelihood.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75" name="Text 0"/>
          <p:cNvSpPr/>
          <p:nvPr/>
        </p:nvSpPr>
        <p:spPr>
          <a:xfrm>
            <a:off x="6252840" y="979920"/>
            <a:ext cx="697356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349"/>
              </a:lnSpc>
              <a:tabLst>
                <a:tab algn="l" pos="0"/>
              </a:tabLst>
            </a:pPr>
            <a:r>
              <a:rPr b="0" lang="en-US" sz="4300" spc="-1" strike="noStrike">
                <a:solidFill>
                  <a:srgbClr val="272d45"/>
                </a:solidFill>
                <a:latin typeface="Kanit Light"/>
                <a:ea typeface="Kanit Light"/>
              </a:rPr>
              <a:t>Conclusions and Future Work</a:t>
            </a:r>
            <a:endParaRPr b="0" lang="en-US" sz="4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Image 1" descr="preencoded.png"/>
          <p:cNvPicPr/>
          <p:nvPr/>
        </p:nvPicPr>
        <p:blipFill>
          <a:blip r:embed="rId2"/>
          <a:stretch/>
        </p:blipFill>
        <p:spPr>
          <a:xfrm>
            <a:off x="6252840" y="1992960"/>
            <a:ext cx="1094400" cy="1751400"/>
          </a:xfrm>
          <a:prstGeom prst="rect">
            <a:avLst/>
          </a:prstGeom>
          <a:ln w="0">
            <a:noFill/>
          </a:ln>
        </p:spPr>
      </p:pic>
      <p:sp>
        <p:nvSpPr>
          <p:cNvPr id="77" name="Text 1"/>
          <p:cNvSpPr/>
          <p:nvPr/>
        </p:nvSpPr>
        <p:spPr>
          <a:xfrm>
            <a:off x="7676640" y="2211840"/>
            <a:ext cx="273708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2c3249"/>
                </a:solidFill>
                <a:latin typeface="Kanit Light"/>
                <a:ea typeface="Kanit Light"/>
              </a:rPr>
              <a:t>Key Findings</a:t>
            </a:r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2"/>
          <p:cNvSpPr/>
          <p:nvPr/>
        </p:nvSpPr>
        <p:spPr>
          <a:xfrm>
            <a:off x="7676640" y="2685600"/>
            <a:ext cx="61866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2c3249"/>
                </a:solidFill>
                <a:latin typeface="Martel Sans"/>
                <a:ea typeface="Martel Sans"/>
              </a:rPr>
              <a:t>Work location, stress, and mental health significantly impact productivity and turnover rates.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Image 2" descr="preencoded.png"/>
          <p:cNvPicPr/>
          <p:nvPr/>
        </p:nvPicPr>
        <p:blipFill>
          <a:blip r:embed="rId3"/>
          <a:stretch/>
        </p:blipFill>
        <p:spPr>
          <a:xfrm>
            <a:off x="6252840" y="3745080"/>
            <a:ext cx="1094400" cy="1751400"/>
          </a:xfrm>
          <a:prstGeom prst="rect">
            <a:avLst/>
          </a:prstGeom>
          <a:ln w="0">
            <a:noFill/>
          </a:ln>
        </p:spPr>
      </p:pic>
      <p:sp>
        <p:nvSpPr>
          <p:cNvPr id="80" name="Text 3"/>
          <p:cNvSpPr/>
          <p:nvPr/>
        </p:nvSpPr>
        <p:spPr>
          <a:xfrm>
            <a:off x="7676640" y="3963960"/>
            <a:ext cx="310428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2c3249"/>
                </a:solidFill>
                <a:latin typeface="Kanit Light"/>
                <a:ea typeface="Kanit Light"/>
              </a:rPr>
              <a:t>Management Implications</a:t>
            </a:r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4"/>
          <p:cNvSpPr/>
          <p:nvPr/>
        </p:nvSpPr>
        <p:spPr>
          <a:xfrm>
            <a:off x="7676640" y="4437720"/>
            <a:ext cx="61866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2c3249"/>
                </a:solidFill>
                <a:latin typeface="Martel Sans"/>
                <a:ea typeface="Martel Sans"/>
              </a:rPr>
              <a:t>Effective management of these factors can enhance employee satisfaction and reduce turnover.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Image 3" descr="preencoded.png"/>
          <p:cNvPicPr/>
          <p:nvPr/>
        </p:nvPicPr>
        <p:blipFill>
          <a:blip r:embed="rId4"/>
          <a:stretch/>
        </p:blipFill>
        <p:spPr>
          <a:xfrm>
            <a:off x="6252840" y="5497200"/>
            <a:ext cx="1094400" cy="1751400"/>
          </a:xfrm>
          <a:prstGeom prst="rect">
            <a:avLst/>
          </a:prstGeom>
          <a:ln w="0">
            <a:noFill/>
          </a:ln>
        </p:spPr>
      </p:pic>
      <p:sp>
        <p:nvSpPr>
          <p:cNvPr id="83" name="Text 5"/>
          <p:cNvSpPr/>
          <p:nvPr/>
        </p:nvSpPr>
        <p:spPr>
          <a:xfrm>
            <a:off x="7676640" y="5716440"/>
            <a:ext cx="273708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2c3249"/>
                </a:solidFill>
                <a:latin typeface="Kanit Light"/>
                <a:ea typeface="Kanit Light"/>
              </a:rPr>
              <a:t>Future Research</a:t>
            </a:r>
            <a:endParaRPr b="0" lang="en-U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6"/>
          <p:cNvSpPr/>
          <p:nvPr/>
        </p:nvSpPr>
        <p:spPr>
          <a:xfrm>
            <a:off x="7676640" y="6189840"/>
            <a:ext cx="61866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2c3249"/>
                </a:solidFill>
                <a:latin typeface="Martel Sans"/>
                <a:ea typeface="Martel Sans"/>
              </a:rPr>
              <a:t>Incorporate additional features, apply deep learning, and conduct cross-company comparisons for broader insights.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LibreOffice/24.2.6.2$Windows_X86_64 LibreOffice_project/ef66aa7e36a1bb8e65bfbc63aba53045a14d0871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2024-10-05T15:09:57Z</dcterms:created>
  <dc:creator>PptxGenJS</dc:creator>
  <dc:description/>
  <dc:language>zh-TW</dc:language>
  <cp:lastModifiedBy/>
  <dcterms:modified xsi:type="dcterms:W3CDTF">2024-10-06T13:35:05Z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On-screen Show (16:9)</vt:lpwstr>
  </property>
  <property fmtid="{D5CDD505-2E9C-101B-9397-08002B2CF9AE}" pid="4" name="Slides">
    <vt:i4>5</vt:i4>
  </property>
</Properties>
</file>