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9144000" cy="6858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1" roundtripDataSignature="AMtx7miNpoGOhOStB42bPZSCBAdrvNdW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資二勤 魏晸哲 蔡廉威 劉維洋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指導老師 蔣維軒</a:t>
            </a:r>
            <a:endParaRPr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在正文</a:t>
            </a:r>
            <a:r>
              <a:rPr lang="zh-TW" sz="1200"/>
              <a:t> (一)滿意程度影響的因素分析 分析的6項當中  我們結論出</a:t>
            </a:r>
            <a:r>
              <a:rPr lang="zh-TW" sz="1200">
                <a:latin typeface="PMingLiu"/>
                <a:ea typeface="PMingLiu"/>
                <a:cs typeface="PMingLiu"/>
                <a:sym typeface="PMingLiu"/>
              </a:rPr>
              <a:t>「</a:t>
            </a:r>
            <a:r>
              <a:rPr lang="zh-TW" sz="1200"/>
              <a:t>安全感</a:t>
            </a:r>
            <a:r>
              <a:rPr lang="zh-TW" sz="1200">
                <a:latin typeface="MingLiu"/>
                <a:ea typeface="MingLiu"/>
                <a:cs typeface="MingLiu"/>
                <a:sym typeface="MingLiu"/>
              </a:rPr>
              <a:t>」</a:t>
            </a:r>
            <a:r>
              <a:rPr lang="zh-TW" sz="1200"/>
              <a:t>與</a:t>
            </a:r>
            <a:r>
              <a:rPr lang="zh-TW" sz="1200">
                <a:latin typeface="PMingLiu"/>
                <a:ea typeface="PMingLiu"/>
                <a:cs typeface="PMingLiu"/>
                <a:sym typeface="PMingLiu"/>
              </a:rPr>
              <a:t>「</a:t>
            </a:r>
            <a:r>
              <a:rPr lang="zh-TW" sz="1200"/>
              <a:t>新竹市是否適合騎乘</a:t>
            </a:r>
            <a:r>
              <a:rPr lang="zh-TW" sz="1200">
                <a:latin typeface="MingLiu"/>
                <a:ea typeface="MingLiu"/>
                <a:cs typeface="MingLiu"/>
                <a:sym typeface="MingLiu"/>
              </a:rPr>
              <a:t>」</a:t>
            </a:r>
            <a:r>
              <a:rPr lang="zh-TW" sz="1200"/>
              <a:t>會對滿意程度造成影響</a:t>
            </a:r>
            <a:endParaRPr/>
          </a:p>
        </p:txBody>
      </p:sp>
      <p:sp>
        <p:nvSpPr>
          <p:cNvPr id="232" name="Google Shape;232;p1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在論文的正文中皆有對這四項研究目的做詳細的圖表分析及推論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/>
              <a:t>在此我們將針對  (二)</a:t>
            </a:r>
            <a:r>
              <a:rPr lang="zh-TW" sz="1200"/>
              <a:t>分析各項因素對YouBike滿意程度的影響   以及  (四)</a:t>
            </a:r>
            <a:r>
              <a:rPr b="0" lang="zh-TW" sz="1200"/>
              <a:t>了解新竹市民使用YouBike</a:t>
            </a:r>
            <a:r>
              <a:rPr lang="zh-TW" sz="1200"/>
              <a:t>的</a:t>
            </a:r>
            <a:r>
              <a:rPr b="0" lang="zh-TW" sz="1200"/>
              <a:t>目的   來做進一步的介紹</a:t>
            </a:r>
            <a:endParaRPr b="0" sz="1200"/>
          </a:p>
        </p:txBody>
      </p:sp>
      <p:sp>
        <p:nvSpPr>
          <p:cNvPr id="169" name="Google Shape;169;p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本次發放問卷300張(5張無效問卷)，回收率為98%，其中(男生：女生： )</a:t>
            </a:r>
            <a:endParaRPr/>
          </a:p>
        </p:txBody>
      </p:sp>
      <p:sp>
        <p:nvSpPr>
          <p:cNvPr id="177" name="Google Shape;177;p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zh-TW" sz="1800"/>
              <a:t>根據研究目的   (二)分析各項因素對YouBike滿意程度   來進行研究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這6項滿意程度的影響因素皆有在小論文中進行分析並做出推論</a:t>
            </a:r>
            <a:endParaRPr sz="1800"/>
          </a:p>
        </p:txBody>
      </p:sp>
      <p:sp>
        <p:nvSpPr>
          <p:cNvPr id="200" name="Google Shape;200;p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sz="1200"/>
              <a:t>根據研究目的   (</a:t>
            </a:r>
            <a:r>
              <a:rPr b="0" lang="zh-TW" sz="1200"/>
              <a:t>四)YouBike行銷策略  </a:t>
            </a:r>
            <a:r>
              <a:rPr lang="zh-TW" sz="1200"/>
              <a:t>來進行研究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/>
          </a:p>
        </p:txBody>
      </p:sp>
      <p:sp>
        <p:nvSpPr>
          <p:cNvPr id="208" name="Google Shape;208;p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根據研究目的   (</a:t>
            </a:r>
            <a:r>
              <a:rPr b="0" lang="zh-TW" sz="1200"/>
              <a:t>四)YouBike行銷策略  </a:t>
            </a:r>
            <a:r>
              <a:rPr lang="zh-TW" sz="1200"/>
              <a:t>來進行研究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在這四項當中我們各在裡面取較為主要的來進行介紹</a:t>
            </a:r>
            <a:endParaRPr/>
          </a:p>
        </p:txBody>
      </p:sp>
      <p:sp>
        <p:nvSpPr>
          <p:cNvPr id="216" name="Google Shape;216;p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sz="1200"/>
              <a:t>結論研究目的   </a:t>
            </a:r>
            <a:r>
              <a:rPr b="0" lang="zh-TW" sz="1200"/>
              <a:t>(一)了解新竹市民使用YouBike</a:t>
            </a:r>
            <a:r>
              <a:rPr lang="zh-TW" sz="1200"/>
              <a:t>的</a:t>
            </a:r>
            <a:r>
              <a:rPr b="0" lang="zh-TW" sz="1200"/>
              <a:t>頻率  及   (三)了解新竹市民使用YouBike</a:t>
            </a:r>
            <a:r>
              <a:rPr lang="zh-TW" sz="1200"/>
              <a:t>的使用</a:t>
            </a:r>
            <a:r>
              <a:rPr b="0" lang="zh-TW" sz="1200"/>
              <a:t>目的  我們結論出以上</a:t>
            </a:r>
            <a:endParaRPr sz="1200"/>
          </a:p>
        </p:txBody>
      </p:sp>
      <p:sp>
        <p:nvSpPr>
          <p:cNvPr id="224" name="Google Shape;224;p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" name="Google Shape;24;p15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15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15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99" name="Google Shape;99;p2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0" name="Google Shape;100;p24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24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14" name="Google Shape;114;p2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5" name="Google Shape;115;p26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6" name="Google Shape;116;p26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２_內頁">
  <p:cSld name="２_內頁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888\Downloads\51325.gif" id="118" name="Google Shape;11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80528" y="6302899"/>
            <a:ext cx="3993009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>
            <p:ph type="title"/>
          </p:nvPr>
        </p:nvSpPr>
        <p:spPr>
          <a:xfrm>
            <a:off x="16486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Bookman Old Style"/>
              <a:buNone/>
              <a:defRPr b="1"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179512" y="1386124"/>
            <a:ext cx="3538736" cy="32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3" name="Google Shape;123;p2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/>
          <p:nvPr/>
        </p:nvSpPr>
        <p:spPr>
          <a:xfrm>
            <a:off x="878444" y="746672"/>
            <a:ext cx="7798012" cy="90000"/>
          </a:xfrm>
          <a:prstGeom prst="rect">
            <a:avLst/>
          </a:prstGeom>
          <a:solidFill>
            <a:srgbClr val="C4D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-612576" y="-846124"/>
            <a:ext cx="2232248" cy="223224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C4D3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:\Users\888\Desktop\論文.png" id="126" name="Google Shape;1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6" y="44624"/>
            <a:ext cx="1512168" cy="612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888\Desktop\chcg_user_guide_01.png"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0528" y="594345"/>
            <a:ext cx="1670564" cy="79177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2" type="body"/>
          </p:nvPr>
        </p:nvSpPr>
        <p:spPr>
          <a:xfrm>
            <a:off x="1712912" y="849006"/>
            <a:ext cx="7467600" cy="395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20"/>
              <a:buNone/>
              <a:defRPr b="1" sz="2000" cap="small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3" type="body"/>
          </p:nvPr>
        </p:nvSpPr>
        <p:spPr>
          <a:xfrm>
            <a:off x="179512" y="3898035"/>
            <a:ext cx="3538736" cy="755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4" type="body"/>
          </p:nvPr>
        </p:nvSpPr>
        <p:spPr>
          <a:xfrm>
            <a:off x="791580" y="4797152"/>
            <a:ext cx="7236804" cy="1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5" type="body"/>
          </p:nvPr>
        </p:nvSpPr>
        <p:spPr>
          <a:xfrm>
            <a:off x="3995936" y="1386124"/>
            <a:ext cx="3538736" cy="32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6" type="body"/>
          </p:nvPr>
        </p:nvSpPr>
        <p:spPr>
          <a:xfrm>
            <a:off x="3995936" y="3898035"/>
            <a:ext cx="3538736" cy="755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1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訂版面配置">
  <p:cSld name="自訂版面配置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1640904" y="-387424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878444" y="746672"/>
            <a:ext cx="7798012" cy="90000"/>
          </a:xfrm>
          <a:prstGeom prst="rect">
            <a:avLst/>
          </a:prstGeom>
          <a:solidFill>
            <a:srgbClr val="C4D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-612576" y="-846124"/>
            <a:ext cx="2232248" cy="223224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C4D3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:\Users\888\Desktop\論文.png" id="140" name="Google Shape;14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496" y="44624"/>
            <a:ext cx="1512168" cy="612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888\Desktop\chcg_user_guide_01.png" id="141" name="Google Shape;1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8" y="594345"/>
            <a:ext cx="1670564" cy="7917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/>
        </p:nvSpPr>
        <p:spPr>
          <a:xfrm>
            <a:off x="579372" y="1570036"/>
            <a:ext cx="7467600" cy="4667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ookman Old Style"/>
              <a:buNone/>
            </a:pPr>
            <a:r>
              <a:rPr b="0" i="0" lang="zh-TW" sz="3000" u="none" cap="small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按一下以編輯母片標題樣式</a:t>
            </a:r>
            <a:endParaRPr b="0" i="0" sz="3000" u="none" cap="small" strike="noStrik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頁">
  <p:cSld name="內頁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1786" y="2428503"/>
            <a:ext cx="6300427" cy="200099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0"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algn="l">
              <a:spcBef>
                <a:spcPts val="600"/>
              </a:spcBef>
              <a:spcAft>
                <a:spcPts val="0"/>
              </a:spcAft>
              <a:buSzPts val="1976"/>
              <a:buChar char="🞂"/>
              <a:defRPr b="0">
                <a:latin typeface="Arial"/>
                <a:ea typeface="Arial"/>
                <a:cs typeface="Arial"/>
                <a:sym typeface="Arial"/>
              </a:defRPr>
            </a:lvl1pPr>
            <a:lvl2pPr indent="-339597" lvl="1" marL="914400" algn="l">
              <a:spcBef>
                <a:spcPts val="500"/>
              </a:spcBef>
              <a:spcAft>
                <a:spcPts val="0"/>
              </a:spcAft>
              <a:buSzPts val="1748"/>
              <a:buChar char="🞂"/>
              <a:defRPr b="0">
                <a:latin typeface="Arial"/>
                <a:ea typeface="Arial"/>
                <a:cs typeface="Arial"/>
                <a:sym typeface="Arial"/>
              </a:defRPr>
            </a:lvl2pPr>
            <a:lvl3pPr indent="-325119" lvl="2" marL="1371600" algn="l">
              <a:spcBef>
                <a:spcPts val="500"/>
              </a:spcBef>
              <a:spcAft>
                <a:spcPts val="0"/>
              </a:spcAft>
              <a:buSzPts val="1520"/>
              <a:buChar char="🞂"/>
              <a:defRPr b="0"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 b="0"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algn="l">
              <a:spcBef>
                <a:spcPts val="300"/>
              </a:spcBef>
              <a:spcAft>
                <a:spcPts val="0"/>
              </a:spcAft>
              <a:buSzPts val="1120"/>
              <a:buChar char="◻"/>
              <a:defRPr b="0"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/>
          <p:nvPr/>
        </p:nvSpPr>
        <p:spPr>
          <a:xfrm>
            <a:off x="878444" y="746672"/>
            <a:ext cx="7798012" cy="90000"/>
          </a:xfrm>
          <a:prstGeom prst="rect">
            <a:avLst/>
          </a:prstGeom>
          <a:solidFill>
            <a:srgbClr val="C4D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6"/>
          <p:cNvSpPr/>
          <p:nvPr/>
        </p:nvSpPr>
        <p:spPr>
          <a:xfrm>
            <a:off x="-468560" y="-846124"/>
            <a:ext cx="2232248" cy="223224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C4D3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:\Users\888\Desktop\論文.png" id="37" name="Google Shape;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44624"/>
            <a:ext cx="1512168" cy="612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888\Desktop\chcg_user_guide_01.png" id="38" name="Google Shape;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2536" y="620997"/>
            <a:ext cx="1670564" cy="791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596" y="673502"/>
            <a:ext cx="707764" cy="8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5" name="Google Shape;45;p1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8" name="Google Shape;58;p19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19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4" name="Google Shape;74;p21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2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8" name="Google Shape;88;p2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9" name="Google Shape;89;p23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0" name="Google Shape;90;p2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5" name="Google Shape;15;p1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4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42066" y="148072"/>
            <a:ext cx="10873208" cy="53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57192"/>
            <a:ext cx="9144000" cy="17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/>
        </p:nvSpPr>
        <p:spPr>
          <a:xfrm>
            <a:off x="2818840" y="-459432"/>
            <a:ext cx="35947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zh-TW" sz="32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投稿類別：商業類</a:t>
            </a:r>
            <a:endParaRPr b="0" i="0" sz="3200" u="none" cap="small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4860032" y="2636912"/>
            <a:ext cx="5184576" cy="841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zh-TW" sz="36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（以新竹市民為例）</a:t>
            </a:r>
            <a:endParaRPr b="0" i="0" sz="3600" u="none" cap="small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467544" y="3645024"/>
            <a:ext cx="5032648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作    者：高二 勤班。劉維洋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          高二 勤班。蔡廉威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          高二 勤班。魏晸哲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6096" y="2047647"/>
            <a:ext cx="3168352" cy="886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888\Desktop\YouBike.svg.png" id="154" name="Google Shape;15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512" y="1773924"/>
            <a:ext cx="3440607" cy="1223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/>
          <p:nvPr/>
        </p:nvSpPr>
        <p:spPr>
          <a:xfrm>
            <a:off x="567627" y="835887"/>
            <a:ext cx="18774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44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篇名：</a:t>
            </a:r>
            <a:endParaRPr b="0" i="0" sz="4400" u="none" cap="small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 rot="640214">
            <a:off x="8419250" y="1853648"/>
            <a:ext cx="965783" cy="9922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small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60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0" i="0" sz="6000" u="none" cap="small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3477870" y="2047647"/>
            <a:ext cx="2462282" cy="8772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48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是否讓 </a:t>
            </a:r>
            <a:endParaRPr/>
          </a:p>
        </p:txBody>
      </p:sp>
      <p:sp>
        <p:nvSpPr>
          <p:cNvPr id="158" name="Google Shape;158;p1"/>
          <p:cNvSpPr/>
          <p:nvPr/>
        </p:nvSpPr>
        <p:spPr>
          <a:xfrm>
            <a:off x="1187624" y="5157192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rPr>
              <a:t>指導老師：蔣維軒老師</a:t>
            </a:r>
            <a:endParaRPr b="0" i="0" sz="2400" u="none" cap="none" strike="noStrike">
              <a:solidFill>
                <a:srgbClr val="46465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結論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(二)</a:t>
            </a:r>
            <a:r>
              <a:rPr lang="zh-TW" sz="3200"/>
              <a:t>總結滿意程度的影響因素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1.安全感</a:t>
            </a:r>
            <a:endParaRPr sz="4000"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2.新竹市是否適合騎乘</a:t>
            </a:r>
            <a:endParaRPr sz="4000"/>
          </a:p>
          <a:p>
            <a:pPr indent="-139192" lvl="0" marL="27432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分析：兩項因素皆與「安全」兩字脫離不了關係，可見安全對市民來說是很重要的。</a:t>
            </a:r>
            <a:endParaRPr sz="4000"/>
          </a:p>
        </p:txBody>
      </p:sp>
      <p:sp>
        <p:nvSpPr>
          <p:cNvPr id="236" name="Google Shape;236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800"/>
              <a:t>‹#›</a:t>
            </a:fld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zh-TW"/>
              <a:t>研究反省</a:t>
            </a:r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礙於時間的限制，本組並沒有到各個YouBike停駐站發放問卷。</a:t>
            </a:r>
            <a:endParaRPr sz="4000"/>
          </a:p>
          <a:p>
            <a:pPr indent="-81280" lvl="0" marL="274320" rtl="0" algn="l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t/>
            </a:r>
            <a:endParaRPr sz="4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因政府不斷增設新YouBike停駐站，導致本組無法更新到最新的資料。</a:t>
            </a:r>
            <a:endParaRPr sz="4000"/>
          </a:p>
        </p:txBody>
      </p:sp>
      <p:sp>
        <p:nvSpPr>
          <p:cNvPr id="243" name="Google Shape;243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800"/>
              <a:t>‹#›</a:t>
            </a:fld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研究建議</a:t>
            </a:r>
            <a:endParaRPr/>
          </a:p>
        </p:txBody>
      </p:sp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467544" y="1556792"/>
            <a:ext cx="8496944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讓YouBike有完善的指標</a:t>
            </a:r>
            <a:endParaRPr sz="4000"/>
          </a:p>
          <a:p>
            <a:pPr indent="-187452" lvl="0" marL="27432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 sz="1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規劃YouBike專用車道。</a:t>
            </a:r>
            <a:endParaRPr sz="4000"/>
          </a:p>
          <a:p>
            <a:pPr indent="-187452" lvl="0" marL="27432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 sz="1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設站地點可以採納民眾的意見。</a:t>
            </a:r>
            <a:endParaRPr sz="4000"/>
          </a:p>
          <a:p>
            <a:pPr indent="-187452" lvl="0" marL="27432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 sz="1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多宣導YouBike的使用方法與單車的交通規則。</a:t>
            </a:r>
            <a:endParaRPr sz="4000"/>
          </a:p>
        </p:txBody>
      </p:sp>
      <p:sp>
        <p:nvSpPr>
          <p:cNvPr id="250" name="Google Shape;250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800"/>
              <a:t>‹#›</a:t>
            </a:fld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75124" y="2184580"/>
            <a:ext cx="10873208" cy="256084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800"/>
              <a:t>‹#›</a:t>
            </a:fld>
            <a:endParaRPr sz="2800"/>
          </a:p>
        </p:txBody>
      </p:sp>
      <p:sp>
        <p:nvSpPr>
          <p:cNvPr id="257" name="Google Shape;257;p13"/>
          <p:cNvSpPr txBox="1"/>
          <p:nvPr/>
        </p:nvSpPr>
        <p:spPr>
          <a:xfrm>
            <a:off x="251520" y="2060848"/>
            <a:ext cx="12377261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600"/>
              <a:buFont typeface="Arial"/>
              <a:buNone/>
            </a:pPr>
            <a:r>
              <a:rPr b="0" i="0" lang="zh-TW" sz="166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謝謝聆聽</a:t>
            </a:r>
            <a:endParaRPr b="0" i="0" sz="16600" u="none" cap="small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57192"/>
            <a:ext cx="9144000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1480" y="260648"/>
            <a:ext cx="4392488" cy="152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zh-TW"/>
              <a:t>前言–研究動機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36"/>
              <a:buChar char="🞂"/>
            </a:pPr>
            <a:r>
              <a:rPr lang="zh-TW" sz="3600"/>
              <a:t>走出新竹火車站，看見許多人快速走向YouBike場站搶著騎YouBike，當時民眾的反應讓組員印象深刻。</a:t>
            </a:r>
            <a:endParaRPr sz="3600"/>
          </a:p>
          <a:p>
            <a:pPr indent="-158496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736"/>
              <a:buChar char="🞂"/>
            </a:pPr>
            <a:r>
              <a:rPr lang="zh-TW" sz="3600"/>
              <a:t>新竹市的YouBike微笑單車僅有18站，卻在營運後的短短3個月總騎乘次數就破了高達一億人次的成績。</a:t>
            </a:r>
            <a:endParaRPr sz="3600"/>
          </a:p>
          <a:p>
            <a:pPr indent="-100584" lvl="0" marL="274320" rtl="0" algn="l">
              <a:spcBef>
                <a:spcPts val="600"/>
              </a:spcBef>
              <a:spcAft>
                <a:spcPts val="0"/>
              </a:spcAft>
              <a:buSzPts val="2736"/>
              <a:buNone/>
            </a:pPr>
            <a:r>
              <a:t/>
            </a:r>
            <a:endParaRPr sz="3600"/>
          </a:p>
        </p:txBody>
      </p:sp>
      <p:sp>
        <p:nvSpPr>
          <p:cNvPr id="165" name="Google Shape;165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3200"/>
              <a:t>‹#›</a:t>
            </a:fld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zh-TW"/>
              <a:t>前言–研究目的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323528" y="1672208"/>
            <a:ext cx="8686800" cy="68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660"/>
              <a:buChar char="🞂"/>
            </a:pPr>
            <a:r>
              <a:rPr b="0" lang="zh-TW" sz="3500"/>
              <a:t>（一）了解新竹市民使用YouBike</a:t>
            </a:r>
            <a:r>
              <a:rPr lang="zh-TW" sz="3500"/>
              <a:t>的</a:t>
            </a:r>
            <a:r>
              <a:rPr b="0" lang="zh-TW" sz="3500"/>
              <a:t>頻率</a:t>
            </a:r>
            <a:endParaRPr b="0" sz="3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b="0" sz="2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660"/>
              <a:buChar char="🞂"/>
            </a:pPr>
            <a:r>
              <a:rPr b="0" lang="zh-TW" sz="3500"/>
              <a:t>（二）</a:t>
            </a:r>
            <a:r>
              <a:rPr lang="zh-TW" sz="3600"/>
              <a:t>分析各項因素對YouBike滿意程度的影響</a:t>
            </a:r>
            <a:endParaRPr b="0" sz="3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 b="0" sz="1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660"/>
              <a:buChar char="🞂"/>
            </a:pPr>
            <a:r>
              <a:rPr b="0" lang="zh-TW" sz="3500"/>
              <a:t>（三）了解新竹市民使用YouBike</a:t>
            </a:r>
            <a:r>
              <a:rPr lang="zh-TW" sz="3500"/>
              <a:t>的使用</a:t>
            </a:r>
            <a:r>
              <a:rPr b="0" lang="zh-TW" sz="3500"/>
              <a:t>目的</a:t>
            </a:r>
            <a:endParaRPr b="0" sz="3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b="0" sz="2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660"/>
              <a:buChar char="🞂"/>
            </a:pPr>
            <a:r>
              <a:rPr b="0" lang="zh-TW" sz="3500"/>
              <a:t>（四）YouBike行銷策略</a:t>
            </a:r>
            <a:endParaRPr/>
          </a:p>
          <a:p>
            <a:pPr indent="-105410" lvl="0" marL="274320" rtl="0" algn="l">
              <a:spcBef>
                <a:spcPts val="60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b="0" sz="3500"/>
          </a:p>
        </p:txBody>
      </p:sp>
      <p:sp>
        <p:nvSpPr>
          <p:cNvPr id="173" name="Google Shape;173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3200"/>
              <a:t>‹#›</a:t>
            </a:fld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zh-TW"/>
              <a:t>前言–研究方法</a:t>
            </a:r>
            <a:endParaRPr/>
          </a:p>
        </p:txBody>
      </p:sp>
      <p:grpSp>
        <p:nvGrpSpPr>
          <p:cNvPr id="180" name="Google Shape;180;p4"/>
          <p:cNvGrpSpPr/>
          <p:nvPr/>
        </p:nvGrpSpPr>
        <p:grpSpPr>
          <a:xfrm>
            <a:off x="457200" y="1460707"/>
            <a:ext cx="8147248" cy="4777762"/>
            <a:chOff x="0" y="47931"/>
            <a:chExt cx="8147248" cy="4777762"/>
          </a:xfrm>
        </p:grpSpPr>
        <p:sp>
          <p:nvSpPr>
            <p:cNvPr id="181" name="Google Shape;181;p4"/>
            <p:cNvSpPr/>
            <p:nvPr/>
          </p:nvSpPr>
          <p:spPr>
            <a:xfrm>
              <a:off x="0" y="564531"/>
              <a:ext cx="8147248" cy="203962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717C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0" y="564531"/>
              <a:ext cx="8147248" cy="2039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8900" lIns="632300" spcFirstLastPara="1" rIns="632300" wrap="square" tIns="7289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Char char="•"/>
              </a:pPr>
              <a:r>
                <a:rPr b="0" i="0" lang="zh-TW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於尖峰時段，在設有場站處，隨機發放300張問卷。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07362" y="47931"/>
              <a:ext cx="5703073" cy="1033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2E2F2"/>
                </a:gs>
                <a:gs pos="30000">
                  <a:srgbClr val="BFD7ED"/>
                </a:gs>
                <a:gs pos="45000">
                  <a:srgbClr val="B9D3ED"/>
                </a:gs>
                <a:gs pos="55000">
                  <a:srgbClr val="B9D3ED"/>
                </a:gs>
                <a:gs pos="73000">
                  <a:srgbClr val="BFD7ED"/>
                </a:gs>
                <a:gs pos="100000">
                  <a:srgbClr val="D2E2F2"/>
                </a:gs>
              </a:gsLst>
              <a:lin ang="95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457799" y="98368"/>
              <a:ext cx="5602199" cy="932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550" spcFirstLastPara="1" rIns="215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問卷調查法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0" y="3309756"/>
              <a:ext cx="8147248" cy="151593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717C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0" y="3309756"/>
              <a:ext cx="8147248" cy="1515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8900" lIns="632300" spcFirstLastPara="1" rIns="632300" wrap="square" tIns="7289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Char char="•"/>
              </a:pPr>
              <a:r>
                <a:rPr b="0" i="0" lang="zh-TW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查詢網路提供資料、書報文獻。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07362" y="2793156"/>
              <a:ext cx="5703073" cy="1033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2E2F2"/>
                </a:gs>
                <a:gs pos="30000">
                  <a:srgbClr val="BFD7ED"/>
                </a:gs>
                <a:gs pos="45000">
                  <a:srgbClr val="B9D3ED"/>
                </a:gs>
                <a:gs pos="55000">
                  <a:srgbClr val="B9D3ED"/>
                </a:gs>
                <a:gs pos="73000">
                  <a:srgbClr val="BFD7ED"/>
                </a:gs>
                <a:gs pos="100000">
                  <a:srgbClr val="D2E2F2"/>
                </a:gs>
              </a:gsLst>
              <a:lin ang="95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457799" y="2843593"/>
              <a:ext cx="5602199" cy="932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550" spcFirstLastPara="1" rIns="215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文獻研究法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3200"/>
              <a:t>‹#›</a:t>
            </a:fld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zh-TW"/>
              <a:t>前言–研究流程</a:t>
            </a:r>
            <a:endParaRPr/>
          </a:p>
        </p:txBody>
      </p:sp>
      <p:pic>
        <p:nvPicPr>
          <p:cNvPr id="195" name="Google Shape;19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52861"/>
            <a:ext cx="8545099" cy="359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3200"/>
              <a:t>‹#›</a:t>
            </a:fld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zh-TW"/>
              <a:t>正文</a:t>
            </a:r>
            <a:r>
              <a:rPr lang="zh-TW" sz="3200"/>
              <a:t> (一)滿意程度影響的因素分析</a:t>
            </a:r>
            <a:endParaRPr/>
          </a:p>
        </p:txBody>
      </p:sp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899592" y="1412776"/>
            <a:ext cx="8244408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性別</a:t>
            </a:r>
            <a:endParaRPr sz="4000"/>
          </a:p>
          <a:p>
            <a:pPr indent="-245364" lvl="0" marL="274320" rtl="0" algn="l">
              <a:spcBef>
                <a:spcPts val="600"/>
              </a:spcBef>
              <a:spcAft>
                <a:spcPts val="0"/>
              </a:spcAft>
              <a:buSzPts val="456"/>
              <a:buNone/>
            </a:pPr>
            <a:r>
              <a:t/>
            </a:r>
            <a:endParaRPr sz="6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年齡</a:t>
            </a:r>
            <a:endParaRPr sz="4000"/>
          </a:p>
          <a:p>
            <a:pPr indent="-245364" lvl="0" marL="274320" rtl="0" algn="l">
              <a:spcBef>
                <a:spcPts val="600"/>
              </a:spcBef>
              <a:spcAft>
                <a:spcPts val="0"/>
              </a:spcAft>
              <a:buSzPts val="456"/>
              <a:buNone/>
            </a:pPr>
            <a:r>
              <a:t/>
            </a:r>
            <a:endParaRPr sz="6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居住區</a:t>
            </a:r>
            <a:endParaRPr sz="4000"/>
          </a:p>
          <a:p>
            <a:pPr indent="-245364" lvl="0" marL="274320" rtl="0" algn="l">
              <a:spcBef>
                <a:spcPts val="600"/>
              </a:spcBef>
              <a:spcAft>
                <a:spcPts val="0"/>
              </a:spcAft>
              <a:buSzPts val="456"/>
              <a:buNone/>
            </a:pPr>
            <a:r>
              <a:t/>
            </a:r>
            <a:endParaRPr sz="6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3040"/>
              <a:buChar char="🞂"/>
            </a:pPr>
            <a:r>
              <a:rPr lang="zh-TW" sz="4000">
                <a:solidFill>
                  <a:srgbClr val="000000"/>
                </a:solidFill>
              </a:rPr>
              <a:t>安全感</a:t>
            </a:r>
            <a:endParaRPr sz="4000">
              <a:solidFill>
                <a:srgbClr val="000000"/>
              </a:solidFill>
            </a:endParaRPr>
          </a:p>
          <a:p>
            <a:pPr indent="-245364" lvl="0" marL="274320" rtl="0" algn="l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456"/>
              <a:buNone/>
            </a:pPr>
            <a:r>
              <a:t/>
            </a:r>
            <a:endParaRPr sz="6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3040"/>
              <a:buChar char="🞂"/>
            </a:pPr>
            <a:r>
              <a:rPr lang="zh-TW" sz="4000">
                <a:solidFill>
                  <a:srgbClr val="000000"/>
                </a:solidFill>
              </a:rPr>
              <a:t>費率</a:t>
            </a:r>
            <a:endParaRPr sz="4000">
              <a:solidFill>
                <a:srgbClr val="000000"/>
              </a:solidFill>
            </a:endParaRPr>
          </a:p>
          <a:p>
            <a:pPr indent="-245364" lvl="0" marL="274320" rtl="0" algn="l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456"/>
              <a:buNone/>
            </a:pPr>
            <a:r>
              <a:t/>
            </a:r>
            <a:endParaRPr sz="6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3040"/>
              <a:buChar char="🞂"/>
            </a:pPr>
            <a:r>
              <a:rPr lang="zh-TW" sz="4000">
                <a:solidFill>
                  <a:srgbClr val="000000"/>
                </a:solidFill>
              </a:rPr>
              <a:t>認為新竹市是否適合騎乘YouBike</a:t>
            </a:r>
            <a:endParaRPr sz="4000">
              <a:solidFill>
                <a:srgbClr val="000000"/>
              </a:solidFill>
            </a:endParaRPr>
          </a:p>
          <a:p>
            <a:pPr indent="-81280" lvl="0" marL="274320" rtl="0" algn="l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3040"/>
              <a:buNone/>
            </a:pPr>
            <a:r>
              <a:t/>
            </a:r>
            <a:endParaRPr sz="4000">
              <a:solidFill>
                <a:srgbClr val="000000"/>
              </a:solidFill>
            </a:endParaRPr>
          </a:p>
          <a:p>
            <a:pPr indent="-81280" lvl="0" marL="274320" rtl="0" algn="l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t/>
            </a:r>
            <a:endParaRPr sz="4000">
              <a:solidFill>
                <a:srgbClr val="000000"/>
              </a:solidFill>
            </a:endParaRPr>
          </a:p>
          <a:p>
            <a:pPr indent="-81280" lvl="0" marL="274320" rtl="0" algn="l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t/>
            </a:r>
            <a:endParaRPr sz="4000">
              <a:solidFill>
                <a:srgbClr val="000000"/>
              </a:solidFill>
            </a:endParaRPr>
          </a:p>
          <a:p>
            <a:pPr indent="-81280" lvl="0" marL="274320" rtl="0" algn="l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t/>
            </a:r>
            <a:endParaRPr sz="4000"/>
          </a:p>
        </p:txBody>
      </p:sp>
      <p:sp>
        <p:nvSpPr>
          <p:cNvPr id="204" name="Google Shape;204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800"/>
              <a:t>‹#›</a:t>
            </a:fld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zh-TW"/>
              <a:t>正文</a:t>
            </a:r>
            <a:r>
              <a:rPr lang="zh-TW" sz="3200"/>
              <a:t> (二)4P分析</a:t>
            </a:r>
            <a:endParaRPr sz="3200"/>
          </a:p>
        </p:txBody>
      </p:sp>
      <p:sp>
        <p:nvSpPr>
          <p:cNvPr id="211" name="Google Shape;211;p7"/>
          <p:cNvSpPr txBox="1"/>
          <p:nvPr>
            <p:ph idx="1" type="body"/>
          </p:nvPr>
        </p:nvSpPr>
        <p:spPr>
          <a:xfrm>
            <a:off x="467544" y="1412776"/>
            <a:ext cx="915536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產品策略</a:t>
            </a:r>
            <a:endParaRPr sz="4000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zh-TW" sz="3200"/>
              <a:t>與「捷安特」公司合作，使騎乘時安心舒適。</a:t>
            </a:r>
            <a:endParaRPr sz="36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價格策略</a:t>
            </a:r>
            <a:endParaRPr sz="4000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zh-TW" sz="3200"/>
              <a:t>使用階段定價法，依使用時間給予不同費率。</a:t>
            </a:r>
            <a:endParaRPr sz="32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促銷策略</a:t>
            </a:r>
            <a:endParaRPr sz="4000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zh-TW" sz="3200"/>
              <a:t>廣泛設置租借地點，使民眾能夠便利租借。</a:t>
            </a:r>
            <a:endParaRPr sz="32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通路策略</a:t>
            </a:r>
            <a:endParaRPr sz="4000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zh-TW" sz="3200"/>
              <a:t>擁有專屬APP並且時常推出You Bike活動。</a:t>
            </a:r>
            <a:endParaRPr sz="3200"/>
          </a:p>
        </p:txBody>
      </p:sp>
      <p:sp>
        <p:nvSpPr>
          <p:cNvPr id="212" name="Google Shape;212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800"/>
              <a:t>‹#›</a:t>
            </a:fld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zh-TW"/>
              <a:t>正文</a:t>
            </a:r>
            <a:r>
              <a:rPr lang="zh-TW" sz="3200"/>
              <a:t> (三)SWOT分析</a:t>
            </a:r>
            <a:endParaRPr sz="3200"/>
          </a:p>
        </p:txBody>
      </p:sp>
      <p:sp>
        <p:nvSpPr>
          <p:cNvPr id="219" name="Google Shape;219;p8"/>
          <p:cNvSpPr txBox="1"/>
          <p:nvPr>
            <p:ph idx="1" type="body"/>
          </p:nvPr>
        </p:nvSpPr>
        <p:spPr>
          <a:xfrm>
            <a:off x="683568" y="1340768"/>
            <a:ext cx="8640960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S （優勢）</a:t>
            </a:r>
            <a:endParaRPr sz="4000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zh-TW" sz="3200"/>
              <a:t>與知名廠商</a:t>
            </a:r>
            <a:r>
              <a:rPr lang="zh-TW" sz="3200">
                <a:latin typeface="PMingLiu"/>
                <a:ea typeface="PMingLiu"/>
                <a:cs typeface="PMingLiu"/>
                <a:sym typeface="PMingLiu"/>
              </a:rPr>
              <a:t>「</a:t>
            </a:r>
            <a:r>
              <a:rPr lang="zh-TW" sz="3200"/>
              <a:t>捷安特</a:t>
            </a:r>
            <a:r>
              <a:rPr lang="zh-TW" sz="3200">
                <a:latin typeface="MingLiu"/>
                <a:ea typeface="MingLiu"/>
                <a:cs typeface="MingLiu"/>
                <a:sym typeface="MingLiu"/>
              </a:rPr>
              <a:t>」</a:t>
            </a:r>
            <a:r>
              <a:rPr lang="zh-TW" sz="3200"/>
              <a:t>合作。</a:t>
            </a:r>
            <a:endParaRPr sz="36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W （劣勢）</a:t>
            </a:r>
            <a:endParaRPr sz="4000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zh-TW" sz="3200"/>
              <a:t>擴增租賃地點的空地取得不易。</a:t>
            </a:r>
            <a:endParaRPr sz="36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O （機會）</a:t>
            </a:r>
            <a:endParaRPr sz="4000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zh-TW" sz="3200"/>
              <a:t>民眾健康</a:t>
            </a:r>
            <a:r>
              <a:rPr lang="zh-TW" sz="3200">
                <a:latin typeface="PMingLiu"/>
                <a:ea typeface="PMingLiu"/>
                <a:cs typeface="PMingLiu"/>
                <a:sym typeface="PMingLiu"/>
              </a:rPr>
              <a:t>、</a:t>
            </a:r>
            <a:r>
              <a:rPr lang="zh-TW" sz="3200"/>
              <a:t>節能減碳意識抬頭。</a:t>
            </a:r>
            <a:endParaRPr sz="36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040"/>
              <a:buChar char="🞂"/>
            </a:pPr>
            <a:r>
              <a:rPr lang="zh-TW" sz="4000"/>
              <a:t>T （威脅）</a:t>
            </a:r>
            <a:endParaRPr sz="4000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zh-TW" sz="3200"/>
              <a:t>意外事件頻傳，使得眾使用意願降低。</a:t>
            </a:r>
            <a:endParaRPr sz="3600"/>
          </a:p>
        </p:txBody>
      </p:sp>
      <p:sp>
        <p:nvSpPr>
          <p:cNvPr id="220" name="Google Shape;220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800"/>
              <a:t>‹#›</a:t>
            </a:fld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>
            <p:ph type="title"/>
          </p:nvPr>
        </p:nvSpPr>
        <p:spPr>
          <a:xfrm>
            <a:off x="1856928" y="-37836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zh-TW"/>
              <a:t>結論</a:t>
            </a:r>
            <a:r>
              <a:rPr lang="zh-TW" sz="3200"/>
              <a:t> (一)使用頻率、時間及使用目的</a:t>
            </a:r>
            <a:endParaRPr sz="3200"/>
          </a:p>
        </p:txBody>
      </p:sp>
      <p:sp>
        <p:nvSpPr>
          <p:cNvPr id="227" name="Google Shape;227;p9"/>
          <p:cNvSpPr txBox="1"/>
          <p:nvPr>
            <p:ph idx="1" type="body"/>
          </p:nvPr>
        </p:nvSpPr>
        <p:spPr>
          <a:xfrm>
            <a:off x="537433" y="1196752"/>
            <a:ext cx="8139023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3648"/>
              <a:buChar char="🞂"/>
            </a:pPr>
            <a:r>
              <a:rPr lang="zh-TW" sz="4800"/>
              <a:t>頻率</a:t>
            </a:r>
            <a:endParaRPr sz="4800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zh-TW" sz="3200"/>
              <a:t>85%的民眾在一個星期使用次數在3次以內。</a:t>
            </a:r>
            <a:endParaRPr sz="32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648"/>
              <a:buChar char="🞂"/>
            </a:pPr>
            <a:r>
              <a:rPr lang="zh-TW" sz="4800"/>
              <a:t>時間</a:t>
            </a:r>
            <a:endParaRPr sz="4800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zh-TW" sz="3200"/>
              <a:t>90%的民眾每次使用時間不超過40分鐘，而其中20分鐘以內的使用者就佔了50%。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3648"/>
              <a:buChar char="🞂"/>
            </a:pPr>
            <a:r>
              <a:rPr lang="zh-TW" sz="4800"/>
              <a:t>使用目的</a:t>
            </a:r>
            <a:endParaRPr sz="4800"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zh-TW" sz="3200"/>
              <a:t>休閒是對You Bike的最大使用目的，占了超過70%的使用目的。</a:t>
            </a:r>
            <a:endParaRPr sz="3200"/>
          </a:p>
          <a:p>
            <a:pPr indent="-35560" lvl="2" marL="822960" rtl="0" algn="l">
              <a:spcBef>
                <a:spcPts val="500"/>
              </a:spcBef>
              <a:spcAft>
                <a:spcPts val="0"/>
              </a:spcAft>
              <a:buSzPts val="3040"/>
              <a:buNone/>
            </a:pPr>
            <a:r>
              <a:t/>
            </a:r>
            <a:endParaRPr sz="4000"/>
          </a:p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800"/>
              <a:t>‹#›</a:t>
            </a:fld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原創">
  <a:themeElements>
    <a:clrScheme name="原創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2017-02-13T09:23:09Z</dcterms:created>
  <dc:creator>888</dc:creator>
</cp:coreProperties>
</file>