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30895-A764-4413-8C0F-DFA370E7DB38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5AFC0-63EE-4E00-ADC3-22B6336E14C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5AFC0-63EE-4E00-ADC3-22B6336E14C5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BA7035-0949-4659-93F5-7DFF3D99DCAB}" type="datetimeFigureOut">
              <a:rPr lang="ru-RU" smtClean="0"/>
              <a:pPr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849ABB-92B6-45C9-A42E-0CE78227D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+mj-lt"/>
              </a:rPr>
              <a:t>ГОСУДАРСТВЕННОЕ ОБРАЗОВАТЕЛЬНОЕУЧЕРЕЖДЕНИЕ </a:t>
            </a:r>
          </a:p>
          <a:p>
            <a:pPr algn="ctr"/>
            <a:r>
              <a:rPr lang="ru-RU" sz="2400" dirty="0" smtClean="0">
                <a:latin typeface="+mj-lt"/>
              </a:rPr>
              <a:t>ВЫСШЕГО ПРОФЕССИОНАЛЬНОГО ОБРАЗОВАНИЯ</a:t>
            </a:r>
          </a:p>
          <a:p>
            <a:pPr algn="ctr"/>
            <a:r>
              <a:rPr lang="ru-RU" sz="2400" dirty="0" smtClean="0">
                <a:latin typeface="+mj-lt"/>
              </a:rPr>
              <a:t>«ВОРОНЕЖСКИЙ ГОСУДАРСТВЕННЫЙ УНИВЕРСИТЕТ»</a:t>
            </a:r>
          </a:p>
          <a:p>
            <a:pPr algn="ctr"/>
            <a:endParaRPr lang="ru-RU" sz="2400" dirty="0">
              <a:latin typeface="+mj-lt"/>
            </a:endParaRPr>
          </a:p>
          <a:p>
            <a:pPr algn="ctr"/>
            <a:r>
              <a:rPr lang="ru-RU" sz="2400" dirty="0" smtClean="0">
                <a:latin typeface="+mj-lt"/>
              </a:rPr>
              <a:t>Курсовая работа</a:t>
            </a:r>
          </a:p>
          <a:p>
            <a:pPr algn="ctr"/>
            <a:endParaRPr lang="ru-RU" dirty="0" smtClean="0">
              <a:latin typeface="+mj-lt"/>
            </a:endParaRPr>
          </a:p>
          <a:p>
            <a:pPr algn="ctr"/>
            <a:r>
              <a:rPr lang="ru-RU" sz="4400" b="1" dirty="0" smtClean="0">
                <a:latin typeface="+mj-lt"/>
              </a:rPr>
              <a:t>Автоматический перевод текстов</a:t>
            </a:r>
          </a:p>
          <a:p>
            <a:endParaRPr lang="ru-RU" sz="4000" dirty="0" smtClean="0">
              <a:latin typeface="+mj-lt"/>
            </a:endParaRPr>
          </a:p>
          <a:p>
            <a:endParaRPr lang="ru-RU" sz="4000" dirty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Выполнила студентка 1 курса 1 группы Курилова Е.Ю.</a:t>
            </a:r>
          </a:p>
          <a:p>
            <a:r>
              <a:rPr lang="ru-RU" sz="2400" dirty="0" smtClean="0">
                <a:latin typeface="+mj-lt"/>
              </a:rPr>
              <a:t>Руководитель – Донина О.В.</a:t>
            </a:r>
          </a:p>
          <a:p>
            <a:endParaRPr lang="ru-RU" sz="2400" dirty="0" smtClean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 algn="ctr"/>
            <a:r>
              <a:rPr lang="ru-RU" sz="2400" dirty="0" smtClean="0">
                <a:latin typeface="+mj-lt"/>
              </a:rPr>
              <a:t>Воронеж 2018</a:t>
            </a:r>
          </a:p>
          <a:p>
            <a:endParaRPr lang="ru-RU" sz="2400" dirty="0">
              <a:latin typeface="+mj-lt"/>
            </a:endParaRPr>
          </a:p>
          <a:p>
            <a:endParaRPr lang="ru-RU" sz="2400" dirty="0" smtClean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Заключение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1560" y="1844824"/>
            <a:ext cx="8060432" cy="4572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3000" dirty="0" smtClean="0">
                <a:latin typeface="+mj-lt"/>
              </a:rPr>
              <a:t>	Системы </a:t>
            </a:r>
            <a:r>
              <a:rPr lang="ru-RU" sz="3000" dirty="0" smtClean="0">
                <a:latin typeface="+mj-lt"/>
              </a:rPr>
              <a:t>автоматического перевода все еще требуют доработки. В данный момент осуществить грамотный перевод текстов различных видов и стилей без участия человека </a:t>
            </a:r>
            <a:r>
              <a:rPr lang="ru-RU" sz="3000" dirty="0" smtClean="0">
                <a:latin typeface="+mj-lt"/>
              </a:rPr>
              <a:t>невозможно. </a:t>
            </a:r>
          </a:p>
          <a:p>
            <a:pPr>
              <a:buNone/>
            </a:pPr>
            <a:r>
              <a:rPr lang="ru-RU" sz="3000" dirty="0" smtClean="0">
                <a:latin typeface="+mj-lt"/>
              </a:rPr>
              <a:t>	</a:t>
            </a:r>
            <a:r>
              <a:rPr lang="ru-RU" sz="3000" dirty="0" smtClean="0">
                <a:latin typeface="+mj-lt"/>
              </a:rPr>
              <a:t>	Однако </a:t>
            </a:r>
            <a:r>
              <a:rPr lang="ru-RU" sz="3000" dirty="0" smtClean="0">
                <a:latin typeface="+mj-lt"/>
              </a:rPr>
              <a:t>польза современных систем машинного перевода достаточно велика. Они значительно упрощают работу переводчика и увеличивают ее скорость, а также могут помочь обычному пользователю ввиду их простоты и доступности.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4400" b="1" dirty="0" smtClean="0">
                <a:latin typeface="+mj-lt"/>
              </a:rPr>
              <a:t>Цель работы:</a:t>
            </a:r>
          </a:p>
          <a:p>
            <a:r>
              <a:rPr lang="ru-RU" sz="2800" dirty="0" smtClean="0">
                <a:latin typeface="+mj-lt"/>
              </a:rPr>
              <a:t>Выявление </a:t>
            </a:r>
            <a:r>
              <a:rPr lang="ru-RU" sz="2800" dirty="0" smtClean="0">
                <a:latin typeface="+mj-lt"/>
              </a:rPr>
              <a:t>и анализ особенностей, именно преимуществ и недостатков </a:t>
            </a:r>
            <a:r>
              <a:rPr lang="ru-RU" sz="2800" dirty="0" smtClean="0">
                <a:latin typeface="+mj-lt"/>
              </a:rPr>
              <a:t>автоматического </a:t>
            </a:r>
            <a:r>
              <a:rPr lang="ru-RU" sz="2800" dirty="0" smtClean="0">
                <a:latin typeface="+mj-lt"/>
              </a:rPr>
              <a:t>перевода.</a:t>
            </a:r>
            <a:endParaRPr lang="ru-RU" sz="2800" dirty="0">
              <a:latin typeface="+mj-lt"/>
            </a:endParaRPr>
          </a:p>
          <a:p>
            <a:pPr>
              <a:buNone/>
            </a:pPr>
            <a:r>
              <a:rPr lang="ru-RU" sz="4400" b="1" dirty="0">
                <a:latin typeface="+mj-lt"/>
              </a:rPr>
              <a:t>	</a:t>
            </a:r>
            <a:endParaRPr lang="ru-RU" sz="4400" b="1" dirty="0" smtClean="0">
              <a:latin typeface="+mj-lt"/>
            </a:endParaRPr>
          </a:p>
          <a:p>
            <a:pPr>
              <a:buNone/>
            </a:pPr>
            <a:r>
              <a:rPr lang="ru-RU" sz="4400" b="1" dirty="0" smtClean="0">
                <a:latin typeface="+mj-lt"/>
              </a:rPr>
              <a:t>	Задачи:</a:t>
            </a:r>
          </a:p>
          <a:p>
            <a:r>
              <a:rPr lang="ru-RU" sz="2800" dirty="0" smtClean="0">
                <a:latin typeface="+mj-lt"/>
              </a:rPr>
              <a:t>Изучить понятие автоматического перевода.</a:t>
            </a:r>
          </a:p>
          <a:p>
            <a:r>
              <a:rPr lang="ru-RU" sz="2800" dirty="0" smtClean="0">
                <a:latin typeface="+mj-lt"/>
              </a:rPr>
              <a:t>Выявить его особенности</a:t>
            </a:r>
          </a:p>
          <a:p>
            <a:r>
              <a:rPr lang="ru-RU" sz="2800" dirty="0" smtClean="0">
                <a:latin typeface="+mj-lt"/>
              </a:rPr>
              <a:t>Сформулировать вывод о преимуществах и недостатках автоматического перевода.</a:t>
            </a:r>
            <a:endParaRPr lang="ru-RU" sz="2800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147248" cy="652934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Из истории автоматического перевода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err="1" smtClean="0"/>
              <a:t>Джоджтаунский</a:t>
            </a:r>
            <a:r>
              <a:rPr lang="ru-RU" b="1" dirty="0" smtClean="0"/>
              <a:t> эксперимент 1954г.</a:t>
            </a:r>
          </a:p>
          <a:p>
            <a:pPr algn="ctr">
              <a:buNone/>
            </a:pPr>
            <a:endParaRPr lang="ru-RU" b="1" dirty="0" smtClean="0"/>
          </a:p>
          <a:p>
            <a:pPr algn="ctr">
              <a:buNone/>
            </a:pPr>
            <a:endParaRPr lang="ru-RU" b="1" dirty="0"/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708920"/>
            <a:ext cx="4776614" cy="3783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800" dirty="0" smtClean="0"/>
              <a:t>	</a:t>
            </a:r>
            <a:r>
              <a:rPr lang="ru-RU" sz="2800" b="1" dirty="0" smtClean="0">
                <a:latin typeface="+mj-lt"/>
              </a:rPr>
              <a:t>Автоматический перевод </a:t>
            </a:r>
            <a:r>
              <a:rPr lang="ru-RU" sz="2800" dirty="0" smtClean="0">
                <a:latin typeface="+mj-lt"/>
              </a:rPr>
              <a:t>(машинный перевод) </a:t>
            </a:r>
            <a:r>
              <a:rPr lang="ru-RU" sz="2800" dirty="0" smtClean="0">
                <a:latin typeface="+mj-lt"/>
              </a:rPr>
              <a:t>– выполняемое </a:t>
            </a:r>
            <a:r>
              <a:rPr lang="ru-RU" sz="2800" dirty="0" smtClean="0">
                <a:latin typeface="+mj-lt"/>
              </a:rPr>
              <a:t>на компьютере </a:t>
            </a:r>
            <a:r>
              <a:rPr lang="ru-RU" sz="2800" dirty="0" smtClean="0">
                <a:latin typeface="+mj-lt"/>
              </a:rPr>
              <a:t>действие по преобразованию текста на одном естественном языке в эквивалентный по содержанию текст на другом языке, а также результат такого </a:t>
            </a:r>
            <a:r>
              <a:rPr lang="ru-RU" sz="2800" dirty="0" smtClean="0">
                <a:latin typeface="+mj-lt"/>
              </a:rPr>
              <a:t>действия.	</a:t>
            </a:r>
            <a:endParaRPr lang="ru-RU" sz="2800" dirty="0">
              <a:latin typeface="+mj-lt"/>
            </a:endParaRP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463040"/>
            <a:ext cx="4833789" cy="298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59024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Форма взаимодействия компьютера и человека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8229600" cy="475252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+mj-lt"/>
              </a:rPr>
              <a:t>Полностью автоматический перевод (МЕТЕО)</a:t>
            </a:r>
          </a:p>
          <a:p>
            <a:pPr>
              <a:buFont typeface="Wingdings" pitchFamily="2" charset="2"/>
              <a:buChar char="q"/>
            </a:pP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+mj-lt"/>
              </a:rPr>
              <a:t>МП с помощью человека (</a:t>
            </a:r>
            <a:r>
              <a:rPr lang="sv-SE" dirty="0" smtClean="0">
                <a:latin typeface="+mj-lt"/>
                <a:cs typeface="Calibri" pitchFamily="34" charset="0"/>
              </a:rPr>
              <a:t>SYSTRAN, METAL, ARI­ANE, ПРОМТ, </a:t>
            </a:r>
            <a:r>
              <a:rPr lang="sv-SE" dirty="0" smtClean="0">
                <a:latin typeface="+mj-lt"/>
                <a:cs typeface="Calibri" pitchFamily="34" charset="0"/>
              </a:rPr>
              <a:t>ЭТАП</a:t>
            </a:r>
            <a:r>
              <a:rPr lang="ru-RU" dirty="0" smtClean="0">
                <a:latin typeface="+mj-lt"/>
                <a:cs typeface="Calibri" pitchFamily="34" charset="0"/>
              </a:rPr>
              <a:t>)</a:t>
            </a:r>
          </a:p>
          <a:p>
            <a:r>
              <a:rPr lang="ru-RU" dirty="0" smtClean="0">
                <a:latin typeface="+mj-lt"/>
              </a:rPr>
              <a:t>постредактирование</a:t>
            </a:r>
          </a:p>
          <a:p>
            <a:r>
              <a:rPr lang="ru-RU" dirty="0" smtClean="0">
                <a:latin typeface="+mj-lt"/>
              </a:rPr>
              <a:t>предредактирование</a:t>
            </a:r>
          </a:p>
          <a:p>
            <a:r>
              <a:rPr lang="ru-RU" dirty="0" err="1" smtClean="0">
                <a:latin typeface="+mj-lt"/>
              </a:rPr>
              <a:t>интерредактирование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смешанные </a:t>
            </a:r>
            <a:r>
              <a:rPr lang="ru-RU" dirty="0" smtClean="0">
                <a:latin typeface="+mj-lt"/>
              </a:rPr>
              <a:t>системы </a:t>
            </a: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ru-RU" dirty="0" smtClean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latin typeface="+mj-lt"/>
              </a:rPr>
              <a:t>Перевод человеком с помощью машины (</a:t>
            </a:r>
            <a:r>
              <a:rPr lang="en-GB" dirty="0" smtClean="0">
                <a:latin typeface="+mj-lt"/>
                <a:cs typeface="Calibri" pitchFamily="34" charset="0"/>
              </a:rPr>
              <a:t>TRADOS, </a:t>
            </a:r>
            <a:r>
              <a:rPr lang="en-GB" dirty="0" smtClean="0">
                <a:latin typeface="+mj-lt"/>
                <a:cs typeface="Calibri" pitchFamily="34" charset="0"/>
              </a:rPr>
              <a:t>TRANSIT</a:t>
            </a:r>
            <a:r>
              <a:rPr lang="ru-RU" dirty="0" smtClean="0">
                <a:latin typeface="+mj-lt"/>
                <a:cs typeface="Calibri" pitchFamily="34" charset="0"/>
              </a:rPr>
              <a:t>)</a:t>
            </a:r>
            <a:endParaRPr lang="ru-RU" dirty="0" smtClean="0">
              <a:latin typeface="+mj-lt"/>
              <a:cs typeface="Calibri" pitchFamily="34" charset="0"/>
            </a:endParaRPr>
          </a:p>
          <a:p>
            <a:pPr marL="571500" indent="-571500">
              <a:buNone/>
            </a:pPr>
            <a:endParaRPr lang="ru-RU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868958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Архитектура системы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7772400" cy="4174976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+mj-lt"/>
              </a:rPr>
              <a:t>С</a:t>
            </a:r>
            <a:r>
              <a:rPr lang="ru-RU" sz="3200" dirty="0" smtClean="0">
                <a:latin typeface="+mj-lt"/>
              </a:rPr>
              <a:t>истемы </a:t>
            </a:r>
            <a:r>
              <a:rPr lang="ru-RU" sz="3200" dirty="0" smtClean="0">
                <a:latin typeface="+mj-lt"/>
              </a:rPr>
              <a:t>с </a:t>
            </a:r>
            <a:r>
              <a:rPr lang="ru-RU" sz="3200" dirty="0" smtClean="0">
                <a:latin typeface="+mj-lt"/>
              </a:rPr>
              <a:t>языком-посредником (</a:t>
            </a:r>
            <a:r>
              <a:rPr lang="ru-RU" sz="3200" dirty="0" smtClean="0">
                <a:latin typeface="+mj-lt"/>
              </a:rPr>
              <a:t>PIVOT, </a:t>
            </a:r>
            <a:r>
              <a:rPr lang="ru-RU" sz="3200" dirty="0" err="1" smtClean="0">
                <a:latin typeface="+mj-lt"/>
              </a:rPr>
              <a:t>Rosetta</a:t>
            </a:r>
            <a:r>
              <a:rPr lang="ru-RU" sz="3200" dirty="0" smtClean="0">
                <a:latin typeface="+mj-lt"/>
              </a:rPr>
              <a:t>, </a:t>
            </a:r>
            <a:r>
              <a:rPr lang="ru-RU" sz="3200" dirty="0" smtClean="0">
                <a:latin typeface="+mj-lt"/>
              </a:rPr>
              <a:t>DLT)</a:t>
            </a:r>
          </a:p>
          <a:p>
            <a:pPr>
              <a:buNone/>
            </a:pPr>
            <a:endParaRPr lang="ru-RU" sz="3200" dirty="0" smtClean="0">
              <a:latin typeface="+mj-lt"/>
            </a:endParaRPr>
          </a:p>
          <a:p>
            <a:r>
              <a:rPr lang="ru-RU" sz="3200" dirty="0" err="1" smtClean="0">
                <a:latin typeface="+mj-lt"/>
              </a:rPr>
              <a:t>Т</a:t>
            </a:r>
            <a:r>
              <a:rPr lang="ru-RU" sz="3200" dirty="0" err="1" smtClean="0">
                <a:latin typeface="+mj-lt"/>
              </a:rPr>
              <a:t>рансферные</a:t>
            </a:r>
            <a:r>
              <a:rPr lang="ru-RU" sz="3200" dirty="0" smtClean="0">
                <a:latin typeface="+mj-lt"/>
              </a:rPr>
              <a:t> системы (</a:t>
            </a:r>
            <a:r>
              <a:rPr lang="ru-RU" sz="3200" dirty="0" smtClean="0">
                <a:latin typeface="+mj-lt"/>
              </a:rPr>
              <a:t>METAL, EUROTRA, </a:t>
            </a:r>
            <a:r>
              <a:rPr lang="ru-RU" sz="3200" dirty="0" smtClean="0">
                <a:latin typeface="+mj-lt"/>
              </a:rPr>
              <a:t>ЭТАП)</a:t>
            </a:r>
            <a:endParaRPr lang="ru-RU" sz="32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Подход к построению алгоритмов автоматического перевода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2249488"/>
            <a:ext cx="8219256" cy="46085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+mj-lt"/>
              </a:rPr>
              <a:t>Основанный на правилах </a:t>
            </a:r>
            <a:r>
              <a:rPr lang="ru-RU" sz="2800" dirty="0" smtClean="0">
                <a:latin typeface="+mj-lt"/>
              </a:rPr>
              <a:t>(</a:t>
            </a:r>
            <a:r>
              <a:rPr lang="ru-RU" sz="2800" dirty="0" smtClean="0">
                <a:latin typeface="+mj-lt"/>
              </a:rPr>
              <a:t>ПРОМТ, SYSTRAN, </a:t>
            </a:r>
            <a:r>
              <a:rPr lang="ru-RU" sz="2800" dirty="0" err="1" smtClean="0">
                <a:latin typeface="+mj-lt"/>
              </a:rPr>
              <a:t>Linguatec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 smtClean="0">
                <a:latin typeface="+mj-lt"/>
              </a:rPr>
              <a:t>и </a:t>
            </a:r>
            <a:r>
              <a:rPr lang="ru-RU" sz="2800" dirty="0" smtClean="0">
                <a:latin typeface="+mj-lt"/>
              </a:rPr>
              <a:t>др</a:t>
            </a:r>
            <a:r>
              <a:rPr lang="ru-RU" sz="2800" dirty="0" smtClean="0">
                <a:latin typeface="+mj-lt"/>
              </a:rPr>
              <a:t>.)</a:t>
            </a:r>
          </a:p>
          <a:p>
            <a:pPr>
              <a:buNone/>
            </a:pPr>
            <a:endParaRPr lang="ru-RU" sz="2800" dirty="0" smtClean="0"/>
          </a:p>
          <a:p>
            <a:r>
              <a:rPr lang="ru-RU" sz="2800" dirty="0" smtClean="0">
                <a:latin typeface="+mj-lt"/>
              </a:rPr>
              <a:t>Основанный на статистике (</a:t>
            </a:r>
            <a:r>
              <a:rPr lang="ru-RU" sz="2800" dirty="0" err="1" smtClean="0">
                <a:latin typeface="+mj-lt"/>
              </a:rPr>
              <a:t>Яндекс.Переводчик</a:t>
            </a:r>
            <a:r>
              <a:rPr lang="ru-RU" sz="2800" dirty="0" smtClean="0">
                <a:latin typeface="+mj-lt"/>
              </a:rPr>
              <a:t>, Переводчик </a:t>
            </a:r>
            <a:r>
              <a:rPr lang="ru-RU" sz="2800" dirty="0" err="1" smtClean="0">
                <a:latin typeface="+mj-lt"/>
              </a:rPr>
              <a:t>Google</a:t>
            </a:r>
            <a:r>
              <a:rPr lang="ru-RU" sz="2800" dirty="0" smtClean="0">
                <a:latin typeface="+mj-lt"/>
              </a:rPr>
              <a:t>, </a:t>
            </a:r>
            <a:r>
              <a:rPr lang="ru-RU" sz="2800" dirty="0" smtClean="0">
                <a:latin typeface="+mj-lt"/>
              </a:rPr>
              <a:t>ABBYY)</a:t>
            </a:r>
            <a:endParaRPr lang="ru-RU" sz="28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04448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Преимущества автоматического перевода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99592" y="2060848"/>
            <a:ext cx="7787208" cy="4464496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ru-RU" sz="2800" dirty="0" smtClean="0">
                <a:latin typeface="+mj-lt"/>
              </a:rPr>
              <a:t>Скорость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ru-RU" sz="2800" dirty="0" smtClean="0">
                <a:latin typeface="+mj-lt"/>
              </a:rPr>
              <a:t>Дешевизна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ru-RU" sz="2800" dirty="0" smtClean="0">
                <a:latin typeface="+mj-lt"/>
              </a:rPr>
              <a:t>Доступность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ru-RU" sz="2800" dirty="0" smtClean="0">
                <a:latin typeface="+mj-lt"/>
              </a:rPr>
              <a:t>Универсальность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ru-RU" sz="2800" dirty="0" smtClean="0">
                <a:latin typeface="+mj-lt"/>
              </a:rPr>
              <a:t>Конфиденциальность</a:t>
            </a:r>
            <a:endParaRPr lang="ru-RU" sz="28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19256" cy="108012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Недостатки </a:t>
            </a:r>
            <a:r>
              <a:rPr lang="ru-RU" sz="4400" b="1" dirty="0" smtClean="0">
                <a:solidFill>
                  <a:schemeClr val="tx1"/>
                </a:solidFill>
              </a:rPr>
              <a:t>автоматического перевода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99592" y="2132856"/>
            <a:ext cx="7772400" cy="453650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ru-RU" sz="2800" dirty="0" smtClean="0">
                <a:latin typeface="+mj-lt"/>
              </a:rPr>
              <a:t>Не учитываются стилистические особенности текста.</a:t>
            </a:r>
          </a:p>
          <a:p>
            <a:pPr>
              <a:buBlip>
                <a:blip r:embed="rId2"/>
              </a:buBlip>
            </a:pPr>
            <a:r>
              <a:rPr lang="ru-RU" sz="2800" dirty="0" smtClean="0">
                <a:latin typeface="+mj-lt"/>
              </a:rPr>
              <a:t>Сложность выбора верного варианта перевода.</a:t>
            </a:r>
          </a:p>
          <a:p>
            <a:pPr>
              <a:buBlip>
                <a:blip r:embed="rId2"/>
              </a:buBlip>
            </a:pPr>
            <a:r>
              <a:rPr lang="ru-RU" sz="2800" dirty="0" smtClean="0">
                <a:latin typeface="+mj-lt"/>
              </a:rPr>
              <a:t>Если </a:t>
            </a:r>
            <a:r>
              <a:rPr lang="ru-RU" sz="2800" dirty="0" smtClean="0">
                <a:latin typeface="+mj-lt"/>
              </a:rPr>
              <a:t>в словарной базе отсутствует какое-то слово, оно не </a:t>
            </a:r>
            <a:r>
              <a:rPr lang="ru-RU" sz="2800" dirty="0" smtClean="0">
                <a:latin typeface="+mj-lt"/>
              </a:rPr>
              <a:t>переводится.</a:t>
            </a:r>
            <a:endParaRPr lang="ru-RU" sz="28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498</TotalTime>
  <Words>157</Words>
  <Application>Microsoft Office PowerPoint</Application>
  <PresentationFormat>Экран 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Справедливость</vt:lpstr>
      <vt:lpstr>Слайд 1</vt:lpstr>
      <vt:lpstr>Слайд 2</vt:lpstr>
      <vt:lpstr>Из истории автоматического перевода</vt:lpstr>
      <vt:lpstr>Слайд 4</vt:lpstr>
      <vt:lpstr>Форма взаимодействия компьютера и человека</vt:lpstr>
      <vt:lpstr>Архитектура системы</vt:lpstr>
      <vt:lpstr>Подход к построению алгоритмов автоматического перевода</vt:lpstr>
      <vt:lpstr>Преимущества автоматического перевода</vt:lpstr>
      <vt:lpstr>Недостатки автоматического перевода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007</dc:creator>
  <cp:lastModifiedBy>007</cp:lastModifiedBy>
  <cp:revision>51</cp:revision>
  <dcterms:created xsi:type="dcterms:W3CDTF">2018-12-15T17:30:28Z</dcterms:created>
  <dcterms:modified xsi:type="dcterms:W3CDTF">2018-12-24T17:44:43Z</dcterms:modified>
</cp:coreProperties>
</file>