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2/10/2025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28B2626-BE01-625F-1E55-80FC7FAE6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/>
              <a:t>Το </a:t>
            </a:r>
            <a:r>
              <a:rPr lang="el-GR" dirty="0" err="1"/>
              <a:t>παιδι</a:t>
            </a:r>
            <a:r>
              <a:rPr lang="el-GR" dirty="0"/>
              <a:t> στην </a:t>
            </a:r>
            <a:r>
              <a:rPr lang="el-GR" dirty="0" err="1"/>
              <a:t>τεχνη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478203E-C0D9-8C74-7C4C-430C17F4C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l-GR" dirty="0"/>
              <a:t>ΔΙΚΑΙΩΜΑΤΑ ΤΟΥ ΠΑΙΔΙΟΥ ΣΤΗΝ ΕΚΠΑΙΔΕΥΣΗ</a:t>
            </a:r>
            <a:endParaRPr lang="en-US" dirty="0"/>
          </a:p>
          <a:p>
            <a:pPr algn="ctr"/>
            <a:r>
              <a:rPr lang="el-GR" i="1" dirty="0"/>
              <a:t>Ξεναγηθείτε στο μουσείο μας</a:t>
            </a:r>
          </a:p>
        </p:txBody>
      </p:sp>
      <p:pic>
        <p:nvPicPr>
          <p:cNvPr id="4" name="cinematic-intro-6097">
            <a:hlinkClick r:id="" action="ppaction://media"/>
            <a:extLst>
              <a:ext uri="{FF2B5EF4-FFF2-40B4-BE49-F238E27FC236}">
                <a16:creationId xmlns:a16="http://schemas.microsoft.com/office/drawing/2014/main" id="{1208B759-01FF-8B84-D5FA-2E80966684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92800" y="32258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59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E99240DD-7A9D-1F73-1B67-B75C05376208}"/>
              </a:ext>
            </a:extLst>
          </p:cNvPr>
          <p:cNvSpPr/>
          <p:nvPr/>
        </p:nvSpPr>
        <p:spPr>
          <a:xfrm>
            <a:off x="-1" y="1"/>
            <a:ext cx="12192001" cy="22279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FFC000"/>
              </a:solidFill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450DB30A-D098-5EE9-5F7E-BB4E95342C64}"/>
              </a:ext>
            </a:extLst>
          </p:cNvPr>
          <p:cNvSpPr/>
          <p:nvPr/>
        </p:nvSpPr>
        <p:spPr>
          <a:xfrm>
            <a:off x="0" y="5270643"/>
            <a:ext cx="12192000" cy="15873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B28FB137-02F6-E395-6131-3C6309B5FC76}"/>
              </a:ext>
            </a:extLst>
          </p:cNvPr>
          <p:cNvSpPr/>
          <p:nvPr/>
        </p:nvSpPr>
        <p:spPr>
          <a:xfrm>
            <a:off x="-1" y="1438102"/>
            <a:ext cx="1080656" cy="46301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15C9B81C-4CC2-D25F-F7F2-84DCB54580C9}"/>
              </a:ext>
            </a:extLst>
          </p:cNvPr>
          <p:cNvSpPr/>
          <p:nvPr/>
        </p:nvSpPr>
        <p:spPr>
          <a:xfrm>
            <a:off x="11111344" y="1438102"/>
            <a:ext cx="1080656" cy="46301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Τραπέζιο 5">
            <a:extLst>
              <a:ext uri="{FF2B5EF4-FFF2-40B4-BE49-F238E27FC236}">
                <a16:creationId xmlns:a16="http://schemas.microsoft.com/office/drawing/2014/main" id="{02727418-5E30-1ED0-F430-D1522CD7C0E6}"/>
              </a:ext>
            </a:extLst>
          </p:cNvPr>
          <p:cNvSpPr/>
          <p:nvPr/>
        </p:nvSpPr>
        <p:spPr>
          <a:xfrm rot="5400000">
            <a:off x="355425" y="2148135"/>
            <a:ext cx="4633248" cy="3204000"/>
          </a:xfrm>
          <a:prstGeom prst="trapezoi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Τραπέζιο 6">
            <a:extLst>
              <a:ext uri="{FF2B5EF4-FFF2-40B4-BE49-F238E27FC236}">
                <a16:creationId xmlns:a16="http://schemas.microsoft.com/office/drawing/2014/main" id="{1EAF97B9-72F7-73FD-A30B-E266A85AFDCB}"/>
              </a:ext>
            </a:extLst>
          </p:cNvPr>
          <p:cNvSpPr/>
          <p:nvPr/>
        </p:nvSpPr>
        <p:spPr>
          <a:xfrm rot="-5400000">
            <a:off x="7198023" y="2142831"/>
            <a:ext cx="4633248" cy="321460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Μαθητής στην αρχαιότητα χρησιμοποιεί γραφίδα για να γραψει στην ταμπλέτα με κερί.</a:t>
            </a: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10822ED6-7352-A4FD-B570-18B92ADED084}"/>
              </a:ext>
            </a:extLst>
          </p:cNvPr>
          <p:cNvSpPr/>
          <p:nvPr/>
        </p:nvSpPr>
        <p:spPr>
          <a:xfrm>
            <a:off x="4284656" y="2229492"/>
            <a:ext cx="3633294" cy="3041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E1E94954-1B56-8F9E-39BB-BF4E052F7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980" y="2311685"/>
            <a:ext cx="1293612" cy="24452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2184C4-4138-F790-5CC1-AAE1476915F5}"/>
              </a:ext>
            </a:extLst>
          </p:cNvPr>
          <p:cNvSpPr txBox="1"/>
          <p:nvPr/>
        </p:nvSpPr>
        <p:spPr>
          <a:xfrm>
            <a:off x="8195434" y="2691829"/>
            <a:ext cx="1080655" cy="1015663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l-GR" sz="1200" dirty="0">
                <a:latin typeface="Arial Narrow" panose="020B0606020202030204" pitchFamily="34" charset="0"/>
              </a:rPr>
              <a:t>Μαθητής στην αρχαιότητα με γραφίδα.</a:t>
            </a:r>
          </a:p>
          <a:p>
            <a:r>
              <a:rPr lang="el-GR" sz="1200" dirty="0" err="1">
                <a:latin typeface="Arial Narrow" panose="020B0606020202030204" pitchFamily="34" charset="0"/>
              </a:rPr>
              <a:t>1</a:t>
            </a:r>
            <a:r>
              <a:rPr lang="el-GR" sz="1200" baseline="30000" dirty="0" err="1">
                <a:latin typeface="Arial Narrow" panose="020B0606020202030204" pitchFamily="34" charset="0"/>
              </a:rPr>
              <a:t>ο</a:t>
            </a:r>
            <a:r>
              <a:rPr lang="el-GR" sz="1200" dirty="0">
                <a:latin typeface="Arial Narrow" panose="020B0606020202030204" pitchFamily="34" charset="0"/>
              </a:rPr>
              <a:t> Πρότυπο </a:t>
            </a:r>
            <a:r>
              <a:rPr lang="el-GR" sz="1200" dirty="0" err="1">
                <a:latin typeface="Arial Narrow" panose="020B0606020202030204" pitchFamily="34" charset="0"/>
              </a:rPr>
              <a:t>ΓΕΛ</a:t>
            </a:r>
            <a:r>
              <a:rPr lang="el-GR" sz="1200" dirty="0">
                <a:latin typeface="Arial Narrow" panose="020B0606020202030204" pitchFamily="34" charset="0"/>
              </a:rPr>
              <a:t> Χαλκίδας</a:t>
            </a:r>
          </a:p>
        </p:txBody>
      </p:sp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B9429535-636E-5074-6A0F-46E5E7EB1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020" y="2311685"/>
            <a:ext cx="1644729" cy="26367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322C21-EB10-0C69-B052-5B36FE098133}"/>
              </a:ext>
            </a:extLst>
          </p:cNvPr>
          <p:cNvSpPr txBox="1"/>
          <p:nvPr/>
        </p:nvSpPr>
        <p:spPr>
          <a:xfrm>
            <a:off x="3214607" y="2474540"/>
            <a:ext cx="949237" cy="156966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l-GR" sz="1200" dirty="0">
                <a:latin typeface="Arial Narrow" panose="020B0606020202030204" pitchFamily="34" charset="0"/>
              </a:rPr>
              <a:t>Ομηρική εποχή- διδασκαλία γραφής και μουσικής</a:t>
            </a:r>
          </a:p>
          <a:p>
            <a:r>
              <a:rPr lang="el-GR" sz="1200" dirty="0" err="1">
                <a:latin typeface="Arial Narrow" panose="020B0606020202030204" pitchFamily="34" charset="0"/>
              </a:rPr>
              <a:t>1</a:t>
            </a:r>
            <a:r>
              <a:rPr lang="el-GR" sz="1200" baseline="30000" dirty="0" err="1">
                <a:latin typeface="Arial Narrow" panose="020B0606020202030204" pitchFamily="34" charset="0"/>
              </a:rPr>
              <a:t>ο</a:t>
            </a:r>
            <a:r>
              <a:rPr lang="el-GR" sz="1200" dirty="0">
                <a:latin typeface="Arial Narrow" panose="020B0606020202030204" pitchFamily="34" charset="0"/>
              </a:rPr>
              <a:t> Πρότυπο </a:t>
            </a:r>
            <a:r>
              <a:rPr lang="el-GR" sz="1200" dirty="0" err="1">
                <a:latin typeface="Arial Narrow" panose="020B0606020202030204" pitchFamily="34" charset="0"/>
              </a:rPr>
              <a:t>ΓΕΛ</a:t>
            </a:r>
            <a:r>
              <a:rPr lang="el-GR" sz="1200" dirty="0">
                <a:latin typeface="Arial Narrow" panose="020B0606020202030204" pitchFamily="34" charset="0"/>
              </a:rPr>
              <a:t> Χαλκίδας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C963DE-033C-DE28-6C1A-7EE249B12F96}"/>
              </a:ext>
            </a:extLst>
          </p:cNvPr>
          <p:cNvSpPr txBox="1"/>
          <p:nvPr/>
        </p:nvSpPr>
        <p:spPr>
          <a:xfrm>
            <a:off x="4826035" y="2897769"/>
            <a:ext cx="2626969" cy="175432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sz="1200" i="1" dirty="0">
                <a:solidFill>
                  <a:schemeClr val="bg2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«ΤΟ ΠΑΙΔΙ ΣΤΗΝ ΤΕΧΝΗ» </a:t>
            </a:r>
          </a:p>
          <a:p>
            <a:pPr algn="ctr"/>
            <a:r>
              <a:rPr lang="el-GR" sz="1200" dirty="0">
                <a:solidFill>
                  <a:schemeClr val="bg2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ΔΙΑΘΕΜΑΤΙΚΗ-ΔΙΕΠΙΣΤΗΜΟΝΙΚΗ – </a:t>
            </a:r>
            <a:r>
              <a:rPr lang="el-GR" sz="1200" dirty="0" err="1">
                <a:solidFill>
                  <a:schemeClr val="bg2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ΔΙΑΤΜΗΜΑΤΙΚΗ</a:t>
            </a:r>
            <a:r>
              <a:rPr lang="el-GR" sz="1200" dirty="0">
                <a:solidFill>
                  <a:schemeClr val="bg2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l-GR" sz="1200" dirty="0" err="1">
                <a:solidFill>
                  <a:schemeClr val="bg2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ΔΙΑΣΧΟΛΙΚΗ</a:t>
            </a:r>
            <a:r>
              <a:rPr lang="el-GR" sz="1200" dirty="0">
                <a:solidFill>
                  <a:schemeClr val="bg2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ΠΡΟΣΕΓΓΙΣΗ ΓΝΩΣΤΙΚΟΥ ΑΝΤΙΚΕΙΜΕΝΟΥ</a:t>
            </a:r>
          </a:p>
          <a:p>
            <a:pPr algn="ctr"/>
            <a:r>
              <a:rPr lang="el-GR" sz="1200" dirty="0" err="1">
                <a:solidFill>
                  <a:schemeClr val="bg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l-GR" sz="1200" baseline="30000" dirty="0" err="1">
                <a:solidFill>
                  <a:schemeClr val="bg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ο</a:t>
            </a:r>
            <a:r>
              <a:rPr lang="el-GR" sz="1200" dirty="0">
                <a:solidFill>
                  <a:schemeClr val="bg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ΠΡΟΤΥΠΟ </a:t>
            </a:r>
            <a:r>
              <a:rPr lang="el-GR" sz="1200" dirty="0" err="1">
                <a:solidFill>
                  <a:schemeClr val="bg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ΓΕΛ</a:t>
            </a:r>
            <a:r>
              <a:rPr lang="el-GR" sz="1200" dirty="0">
                <a:solidFill>
                  <a:schemeClr val="bg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ΧΑΛΚΙΔΑΣ</a:t>
            </a:r>
          </a:p>
          <a:p>
            <a:pPr algn="ctr"/>
            <a:r>
              <a:rPr lang="el-GR" sz="1200" dirty="0">
                <a:solidFill>
                  <a:schemeClr val="bg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Συνεργαζόμενα σχολεία: </a:t>
            </a:r>
            <a:r>
              <a:rPr lang="el-GR" sz="1200" dirty="0" err="1">
                <a:solidFill>
                  <a:schemeClr val="bg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</a:t>
            </a:r>
            <a:r>
              <a:rPr lang="el-GR" sz="1200" baseline="30000" dirty="0" err="1">
                <a:solidFill>
                  <a:schemeClr val="bg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ο</a:t>
            </a:r>
            <a:r>
              <a:rPr lang="el-GR" sz="1200" dirty="0">
                <a:solidFill>
                  <a:schemeClr val="bg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l-GR" sz="1200" dirty="0" err="1">
                <a:solidFill>
                  <a:schemeClr val="bg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ΓΕΛ</a:t>
            </a:r>
            <a:r>
              <a:rPr lang="el-GR" sz="1200" dirty="0">
                <a:solidFill>
                  <a:schemeClr val="bg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l-GR" sz="1200" dirty="0" err="1">
                <a:solidFill>
                  <a:schemeClr val="bg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Αλιβερίου</a:t>
            </a:r>
            <a:r>
              <a:rPr lang="el-GR" sz="1200" dirty="0">
                <a:solidFill>
                  <a:schemeClr val="bg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l-GR" sz="1200" dirty="0" err="1">
                <a:solidFill>
                  <a:schemeClr val="bg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ΓΕΛ</a:t>
            </a:r>
            <a:r>
              <a:rPr lang="el-GR" sz="1200" dirty="0">
                <a:solidFill>
                  <a:schemeClr val="bg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Αυλωναρίου, </a:t>
            </a:r>
            <a:r>
              <a:rPr lang="el-GR" sz="1200" dirty="0" err="1">
                <a:solidFill>
                  <a:schemeClr val="bg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ΓΕΛ</a:t>
            </a:r>
            <a:r>
              <a:rPr lang="el-GR" sz="1200" dirty="0">
                <a:solidFill>
                  <a:schemeClr val="bg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Λίμνης, </a:t>
            </a:r>
            <a:r>
              <a:rPr lang="el-GR" sz="1200" dirty="0" err="1">
                <a:solidFill>
                  <a:schemeClr val="bg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ΓΕΛ</a:t>
            </a:r>
            <a:r>
              <a:rPr lang="el-GR" sz="1200" dirty="0">
                <a:solidFill>
                  <a:schemeClr val="bg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Καρπενησίου</a:t>
            </a:r>
            <a:endParaRPr lang="el-GR" sz="120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Πλαίσιο 20">
            <a:extLst>
              <a:ext uri="{FF2B5EF4-FFF2-40B4-BE49-F238E27FC236}">
                <a16:creationId xmlns:a16="http://schemas.microsoft.com/office/drawing/2014/main" id="{B56F7513-FDDD-751A-BF3A-5090FE93A279}"/>
              </a:ext>
            </a:extLst>
          </p:cNvPr>
          <p:cNvSpPr/>
          <p:nvPr/>
        </p:nvSpPr>
        <p:spPr>
          <a:xfrm>
            <a:off x="4342735" y="2424701"/>
            <a:ext cx="3489948" cy="2599362"/>
          </a:xfrm>
          <a:prstGeom prst="fram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450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C4953-CA41-4824-E52E-312B9F448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4744EAD5-0304-3666-801F-0CE4A3C94FCC}"/>
              </a:ext>
            </a:extLst>
          </p:cNvPr>
          <p:cNvSpPr/>
          <p:nvPr/>
        </p:nvSpPr>
        <p:spPr>
          <a:xfrm>
            <a:off x="-1" y="1"/>
            <a:ext cx="12192001" cy="22279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FFC000"/>
              </a:solidFill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28EB3C4E-B1BD-FC52-23EC-FC8930EB49F9}"/>
              </a:ext>
            </a:extLst>
          </p:cNvPr>
          <p:cNvSpPr/>
          <p:nvPr/>
        </p:nvSpPr>
        <p:spPr>
          <a:xfrm>
            <a:off x="1" y="5270643"/>
            <a:ext cx="12192000" cy="15873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EED784B8-1411-9BF8-5A89-EDC6C8CC2148}"/>
              </a:ext>
            </a:extLst>
          </p:cNvPr>
          <p:cNvSpPr/>
          <p:nvPr/>
        </p:nvSpPr>
        <p:spPr>
          <a:xfrm>
            <a:off x="-1" y="1438102"/>
            <a:ext cx="1080656" cy="46301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15FF7ABB-14C0-A747-CC5C-B289D6CF9A2C}"/>
              </a:ext>
            </a:extLst>
          </p:cNvPr>
          <p:cNvSpPr/>
          <p:nvPr/>
        </p:nvSpPr>
        <p:spPr>
          <a:xfrm>
            <a:off x="11111344" y="1438102"/>
            <a:ext cx="1080656" cy="46301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Τραπέζιο 5">
            <a:extLst>
              <a:ext uri="{FF2B5EF4-FFF2-40B4-BE49-F238E27FC236}">
                <a16:creationId xmlns:a16="http://schemas.microsoft.com/office/drawing/2014/main" id="{3B2F4E69-F0EA-A09E-C75F-55385BA771FC}"/>
              </a:ext>
            </a:extLst>
          </p:cNvPr>
          <p:cNvSpPr/>
          <p:nvPr/>
        </p:nvSpPr>
        <p:spPr>
          <a:xfrm rot="5400000">
            <a:off x="355425" y="2148135"/>
            <a:ext cx="4633248" cy="3204000"/>
          </a:xfrm>
          <a:prstGeom prst="trapezoi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Τραπέζιο 6">
            <a:extLst>
              <a:ext uri="{FF2B5EF4-FFF2-40B4-BE49-F238E27FC236}">
                <a16:creationId xmlns:a16="http://schemas.microsoft.com/office/drawing/2014/main" id="{832D837D-F3D8-CB66-CFD3-C8D668E94B5C}"/>
              </a:ext>
            </a:extLst>
          </p:cNvPr>
          <p:cNvSpPr/>
          <p:nvPr/>
        </p:nvSpPr>
        <p:spPr>
          <a:xfrm rot="-5400000">
            <a:off x="7198023" y="2142831"/>
            <a:ext cx="4633248" cy="321460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EE758FC4-18FD-0143-1BE7-76B26D0864DF}"/>
              </a:ext>
            </a:extLst>
          </p:cNvPr>
          <p:cNvSpPr/>
          <p:nvPr/>
        </p:nvSpPr>
        <p:spPr>
          <a:xfrm>
            <a:off x="4284656" y="2229492"/>
            <a:ext cx="3633294" cy="3041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8FE55F32-301B-4CED-937E-28410337F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398" y="2866147"/>
            <a:ext cx="2209800" cy="17678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69903A-E99D-4FD9-6213-53134A7998DE}"/>
              </a:ext>
            </a:extLst>
          </p:cNvPr>
          <p:cNvSpPr txBox="1"/>
          <p:nvPr/>
        </p:nvSpPr>
        <p:spPr>
          <a:xfrm>
            <a:off x="2075380" y="3195263"/>
            <a:ext cx="1990041" cy="92333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endParaRPr lang="el-GR" sz="1200" dirty="0">
              <a:latin typeface="Arial Narrow" panose="020B0606020202030204" pitchFamily="34" charset="0"/>
            </a:endParaRPr>
          </a:p>
          <a:p>
            <a:pPr algn="ctr"/>
            <a:endParaRPr lang="el-GR" sz="1200" dirty="0">
              <a:latin typeface="Arial Narrow" panose="020B0606020202030204" pitchFamily="34" charset="0"/>
            </a:endParaRPr>
          </a:p>
          <a:p>
            <a:pPr algn="ctr"/>
            <a:r>
              <a:rPr lang="el-GR" sz="1200" dirty="0">
                <a:latin typeface="Arial Narrow" panose="020B0606020202030204" pitchFamily="34" charset="0"/>
              </a:rPr>
              <a:t>Ο φιλόσοφος Αριστοτέλης διδάσκει τον Μέγα Αλέξανδρο</a:t>
            </a:r>
            <a:r>
              <a:rPr lang="el-GR" dirty="0"/>
              <a:t>. </a:t>
            </a:r>
          </a:p>
        </p:txBody>
      </p:sp>
      <p:sp>
        <p:nvSpPr>
          <p:cNvPr id="12" name="Πάπυρος: Κατακόρυφος 11">
            <a:extLst>
              <a:ext uri="{FF2B5EF4-FFF2-40B4-BE49-F238E27FC236}">
                <a16:creationId xmlns:a16="http://schemas.microsoft.com/office/drawing/2014/main" id="{DE5A028F-875D-C8C8-08C5-AA485DA418D0}"/>
              </a:ext>
            </a:extLst>
          </p:cNvPr>
          <p:cNvSpPr/>
          <p:nvPr/>
        </p:nvSpPr>
        <p:spPr>
          <a:xfrm>
            <a:off x="8657095" y="3005125"/>
            <a:ext cx="1561273" cy="1392214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err="1">
                <a:latin typeface="Arial Narrow" panose="020B0606020202030204" pitchFamily="34" charset="0"/>
              </a:rPr>
              <a:t>1</a:t>
            </a:r>
            <a:r>
              <a:rPr lang="el-GR" sz="1400" baseline="30000" dirty="0" err="1">
                <a:latin typeface="Arial Narrow" panose="020B0606020202030204" pitchFamily="34" charset="0"/>
              </a:rPr>
              <a:t>ο</a:t>
            </a:r>
            <a:r>
              <a:rPr lang="el-GR" sz="1400" dirty="0">
                <a:latin typeface="Arial Narrow" panose="020B0606020202030204" pitchFamily="34" charset="0"/>
              </a:rPr>
              <a:t> Πρότυπο </a:t>
            </a:r>
            <a:r>
              <a:rPr lang="el-GR" sz="1400" dirty="0" err="1">
                <a:latin typeface="Arial Narrow" panose="020B0606020202030204" pitchFamily="34" charset="0"/>
              </a:rPr>
              <a:t>ΓΕΛ</a:t>
            </a:r>
            <a:r>
              <a:rPr lang="el-GR" sz="1400" dirty="0">
                <a:latin typeface="Arial Narrow" panose="020B0606020202030204" pitchFamily="34" charset="0"/>
              </a:rPr>
              <a:t> Χαλκίδας</a:t>
            </a:r>
          </a:p>
        </p:txBody>
      </p:sp>
    </p:spTree>
    <p:extLst>
      <p:ext uri="{BB962C8B-B14F-4D97-AF65-F5344CB8AC3E}">
        <p14:creationId xmlns:p14="http://schemas.microsoft.com/office/powerpoint/2010/main" val="132291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1A8E-4BDC-5AD5-C082-276C4163E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39560FE1-C62A-F01B-84A6-1F774549FE85}"/>
              </a:ext>
            </a:extLst>
          </p:cNvPr>
          <p:cNvSpPr/>
          <p:nvPr/>
        </p:nvSpPr>
        <p:spPr>
          <a:xfrm>
            <a:off x="-1" y="1"/>
            <a:ext cx="12192001" cy="22279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FFC000"/>
              </a:solidFill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C1862103-DB15-A749-084E-2FDDF74F606E}"/>
              </a:ext>
            </a:extLst>
          </p:cNvPr>
          <p:cNvSpPr/>
          <p:nvPr/>
        </p:nvSpPr>
        <p:spPr>
          <a:xfrm>
            <a:off x="1" y="5270643"/>
            <a:ext cx="12192000" cy="15873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FF18869A-BA65-D099-24DA-4778AE68B52A}"/>
              </a:ext>
            </a:extLst>
          </p:cNvPr>
          <p:cNvSpPr/>
          <p:nvPr/>
        </p:nvSpPr>
        <p:spPr>
          <a:xfrm>
            <a:off x="-1" y="1438102"/>
            <a:ext cx="1080656" cy="46301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BD1AFCD1-DF05-16B1-637E-DF4C4807D423}"/>
              </a:ext>
            </a:extLst>
          </p:cNvPr>
          <p:cNvSpPr/>
          <p:nvPr/>
        </p:nvSpPr>
        <p:spPr>
          <a:xfrm>
            <a:off x="11111344" y="1438102"/>
            <a:ext cx="1080656" cy="46301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Τραπέζιο 5">
            <a:extLst>
              <a:ext uri="{FF2B5EF4-FFF2-40B4-BE49-F238E27FC236}">
                <a16:creationId xmlns:a16="http://schemas.microsoft.com/office/drawing/2014/main" id="{8C8CB2F4-A837-0BB8-4CF4-66D1440070C4}"/>
              </a:ext>
            </a:extLst>
          </p:cNvPr>
          <p:cNvSpPr/>
          <p:nvPr/>
        </p:nvSpPr>
        <p:spPr>
          <a:xfrm rot="5400000">
            <a:off x="355425" y="2148135"/>
            <a:ext cx="4633248" cy="3204000"/>
          </a:xfrm>
          <a:prstGeom prst="trapezoi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Τραπέζιο 6">
            <a:extLst>
              <a:ext uri="{FF2B5EF4-FFF2-40B4-BE49-F238E27FC236}">
                <a16:creationId xmlns:a16="http://schemas.microsoft.com/office/drawing/2014/main" id="{34FE4DB9-706B-45CB-EDDC-7AABA60E2068}"/>
              </a:ext>
            </a:extLst>
          </p:cNvPr>
          <p:cNvSpPr/>
          <p:nvPr/>
        </p:nvSpPr>
        <p:spPr>
          <a:xfrm rot="-5400000">
            <a:off x="7198023" y="2142831"/>
            <a:ext cx="4633248" cy="321460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3B992DF2-5D35-B36F-434F-006B79890830}"/>
              </a:ext>
            </a:extLst>
          </p:cNvPr>
          <p:cNvSpPr/>
          <p:nvPr/>
        </p:nvSpPr>
        <p:spPr>
          <a:xfrm>
            <a:off x="4284656" y="2229492"/>
            <a:ext cx="3633294" cy="3041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2ACD39D5-F8CB-1845-84EF-401DF10B1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07" y="2521619"/>
            <a:ext cx="1674752" cy="22797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497060-61E3-392B-1517-94C02A69EE98}"/>
              </a:ext>
            </a:extLst>
          </p:cNvPr>
          <p:cNvSpPr txBox="1"/>
          <p:nvPr/>
        </p:nvSpPr>
        <p:spPr>
          <a:xfrm>
            <a:off x="3162510" y="2657643"/>
            <a:ext cx="967701" cy="40011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sz="1000" dirty="0" err="1">
                <a:latin typeface="Arial Narrow" panose="020B0606020202030204" pitchFamily="34" charset="0"/>
              </a:rPr>
              <a:t>ΓΕΛ</a:t>
            </a:r>
            <a:r>
              <a:rPr lang="el-GR" sz="1000" dirty="0">
                <a:latin typeface="Arial Narrow" panose="020B0606020202030204" pitchFamily="34" charset="0"/>
              </a:rPr>
              <a:t> ΚΑΡΠΕΝΗΣΙΟΥ</a:t>
            </a:r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ECD229AA-7E20-27EC-776D-1556FCDE5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10" y="2521619"/>
            <a:ext cx="1530347" cy="23961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783BBB-4BF6-B05C-048F-23AC4F686D72}"/>
              </a:ext>
            </a:extLst>
          </p:cNvPr>
          <p:cNvSpPr txBox="1"/>
          <p:nvPr/>
        </p:nvSpPr>
        <p:spPr>
          <a:xfrm>
            <a:off x="8185636" y="2697283"/>
            <a:ext cx="948089" cy="90024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l-GR" sz="1050" dirty="0" err="1">
                <a:latin typeface="Arial Narrow" panose="020B0606020202030204" pitchFamily="34" charset="0"/>
              </a:rPr>
              <a:t>At</a:t>
            </a:r>
            <a:r>
              <a:rPr lang="el-GR" sz="1050" dirty="0">
                <a:latin typeface="Arial Narrow" panose="020B0606020202030204" pitchFamily="34" charset="0"/>
              </a:rPr>
              <a:t> </a:t>
            </a:r>
            <a:r>
              <a:rPr lang="el-GR" sz="1050" dirty="0" err="1">
                <a:latin typeface="Arial Narrow" panose="020B0606020202030204" pitchFamily="34" charset="0"/>
              </a:rPr>
              <a:t>school</a:t>
            </a:r>
            <a:r>
              <a:rPr lang="el-GR" sz="1050" dirty="0">
                <a:latin typeface="Arial Narrow" panose="020B0606020202030204" pitchFamily="34" charset="0"/>
              </a:rPr>
              <a:t> (1919), Ernst </a:t>
            </a:r>
            <a:r>
              <a:rPr lang="el-GR" sz="1050" dirty="0" err="1">
                <a:latin typeface="Arial Narrow" panose="020B0606020202030204" pitchFamily="34" charset="0"/>
              </a:rPr>
              <a:t>Würtenberger</a:t>
            </a:r>
            <a:r>
              <a:rPr lang="el-GR" sz="1050" dirty="0">
                <a:latin typeface="Arial Narrow" panose="020B0606020202030204" pitchFamily="34" charset="0"/>
              </a:rPr>
              <a:t> </a:t>
            </a:r>
          </a:p>
          <a:p>
            <a:r>
              <a:rPr lang="el-GR" sz="1050" dirty="0" err="1">
                <a:latin typeface="Arial Narrow" panose="020B0606020202030204" pitchFamily="34" charset="0"/>
              </a:rPr>
              <a:t>ΓΕΛ</a:t>
            </a:r>
            <a:r>
              <a:rPr lang="el-GR" sz="1050" dirty="0">
                <a:latin typeface="Arial Narrow" panose="020B0606020202030204" pitchFamily="34" charset="0"/>
              </a:rPr>
              <a:t> ΑΥΛΩΝΑΡΙΟΥ</a:t>
            </a:r>
          </a:p>
        </p:txBody>
      </p:sp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2D49A437-74A6-1E7B-C706-488EF87B3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949" y="2762547"/>
            <a:ext cx="2791356" cy="16783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9888412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FAE20-A354-1AA1-56BB-883460550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F72E9894-7C5A-DACC-EEA8-5C0DF386D918}"/>
              </a:ext>
            </a:extLst>
          </p:cNvPr>
          <p:cNvSpPr/>
          <p:nvPr/>
        </p:nvSpPr>
        <p:spPr>
          <a:xfrm>
            <a:off x="-1" y="1"/>
            <a:ext cx="12192001" cy="22279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FFC000"/>
              </a:solidFill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6BCDC7A5-2057-624C-2BDA-84BDCDE7FC78}"/>
              </a:ext>
            </a:extLst>
          </p:cNvPr>
          <p:cNvSpPr/>
          <p:nvPr/>
        </p:nvSpPr>
        <p:spPr>
          <a:xfrm>
            <a:off x="21971" y="5238784"/>
            <a:ext cx="12192000" cy="15873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B0D5930D-047D-F0B2-5921-C6228E56E84B}"/>
              </a:ext>
            </a:extLst>
          </p:cNvPr>
          <p:cNvSpPr/>
          <p:nvPr/>
        </p:nvSpPr>
        <p:spPr>
          <a:xfrm>
            <a:off x="-1" y="1438102"/>
            <a:ext cx="1080656" cy="46301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54F8457E-F6DE-37F5-BAAC-38468B0CF711}"/>
              </a:ext>
            </a:extLst>
          </p:cNvPr>
          <p:cNvSpPr/>
          <p:nvPr/>
        </p:nvSpPr>
        <p:spPr>
          <a:xfrm>
            <a:off x="11111344" y="1438102"/>
            <a:ext cx="1080656" cy="46301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Τραπέζιο 5">
            <a:extLst>
              <a:ext uri="{FF2B5EF4-FFF2-40B4-BE49-F238E27FC236}">
                <a16:creationId xmlns:a16="http://schemas.microsoft.com/office/drawing/2014/main" id="{D2DF7FDA-EC16-3B5F-CADA-D2AD4E3617E3}"/>
              </a:ext>
            </a:extLst>
          </p:cNvPr>
          <p:cNvSpPr/>
          <p:nvPr/>
        </p:nvSpPr>
        <p:spPr>
          <a:xfrm rot="5400000">
            <a:off x="355425" y="2148135"/>
            <a:ext cx="4633248" cy="3204000"/>
          </a:xfrm>
          <a:prstGeom prst="trapezoi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Τραπέζιο 6">
            <a:extLst>
              <a:ext uri="{FF2B5EF4-FFF2-40B4-BE49-F238E27FC236}">
                <a16:creationId xmlns:a16="http://schemas.microsoft.com/office/drawing/2014/main" id="{D27E7655-E28B-8E74-B433-CE66AB3F341A}"/>
              </a:ext>
            </a:extLst>
          </p:cNvPr>
          <p:cNvSpPr/>
          <p:nvPr/>
        </p:nvSpPr>
        <p:spPr>
          <a:xfrm rot="-5400000">
            <a:off x="7198023" y="2142831"/>
            <a:ext cx="4633248" cy="321460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917CBB00-2B6A-54C1-954D-C7236A613B65}"/>
              </a:ext>
            </a:extLst>
          </p:cNvPr>
          <p:cNvSpPr/>
          <p:nvPr/>
        </p:nvSpPr>
        <p:spPr>
          <a:xfrm>
            <a:off x="4284656" y="2229492"/>
            <a:ext cx="3633294" cy="3041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D4031344-6577-DB58-8BDF-C773644FF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88" y="2728696"/>
            <a:ext cx="2581767" cy="14006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D33D2A-B23F-2A11-103A-147142A3A649}"/>
              </a:ext>
            </a:extLst>
          </p:cNvPr>
          <p:cNvSpPr txBox="1"/>
          <p:nvPr/>
        </p:nvSpPr>
        <p:spPr>
          <a:xfrm>
            <a:off x="1880171" y="4736387"/>
            <a:ext cx="1623317" cy="30777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l-GR" sz="1400" dirty="0" err="1">
                <a:latin typeface="Arial Narrow" panose="020B0606020202030204" pitchFamily="34" charset="0"/>
              </a:rPr>
              <a:t>ΓΕΛ</a:t>
            </a:r>
            <a:r>
              <a:rPr lang="el-GR" sz="1400" dirty="0">
                <a:latin typeface="Arial Narrow" panose="020B0606020202030204" pitchFamily="34" charset="0"/>
              </a:rPr>
              <a:t> ΛΙΜΝΗΣ</a:t>
            </a:r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35643B1C-BB27-716E-F6B3-B7AAB5490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630" y="2546776"/>
            <a:ext cx="1360455" cy="24053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E0C8D6-BBA9-D172-F760-416F0974691B}"/>
              </a:ext>
            </a:extLst>
          </p:cNvPr>
          <p:cNvSpPr txBox="1"/>
          <p:nvPr/>
        </p:nvSpPr>
        <p:spPr>
          <a:xfrm>
            <a:off x="8126858" y="2989780"/>
            <a:ext cx="883578" cy="46166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l-GR" sz="1200" dirty="0" err="1">
                <a:latin typeface="Arial Narrow" panose="020B0606020202030204" pitchFamily="34" charset="0"/>
              </a:rPr>
              <a:t>2</a:t>
            </a:r>
            <a:r>
              <a:rPr lang="el-GR" sz="1200" baseline="30000" dirty="0" err="1">
                <a:latin typeface="Arial Narrow" panose="020B0606020202030204" pitchFamily="34" charset="0"/>
              </a:rPr>
              <a:t>ο</a:t>
            </a:r>
            <a:r>
              <a:rPr lang="el-GR" sz="1200" dirty="0">
                <a:latin typeface="Arial Narrow" panose="020B0606020202030204" pitchFamily="34" charset="0"/>
              </a:rPr>
              <a:t> </a:t>
            </a:r>
            <a:r>
              <a:rPr lang="el-GR" sz="1200" dirty="0" err="1">
                <a:latin typeface="Arial Narrow" panose="020B0606020202030204" pitchFamily="34" charset="0"/>
              </a:rPr>
              <a:t>ΓΕΛ</a:t>
            </a:r>
            <a:r>
              <a:rPr lang="el-GR" sz="1200" dirty="0">
                <a:latin typeface="Arial Narrow" panose="020B0606020202030204" pitchFamily="34" charset="0"/>
              </a:rPr>
              <a:t> </a:t>
            </a:r>
            <a:r>
              <a:rPr lang="el-GR" sz="1200" dirty="0" err="1">
                <a:latin typeface="Arial Narrow" panose="020B0606020202030204" pitchFamily="34" charset="0"/>
              </a:rPr>
              <a:t>ΑΛΙΒΕΡΙΟΥ</a:t>
            </a:r>
            <a:endParaRPr lang="el-GR" sz="1200" dirty="0">
              <a:latin typeface="Arial Narrow" panose="020B0606020202030204" pitchFamily="34" charset="0"/>
            </a:endParaRPr>
          </a:p>
        </p:txBody>
      </p:sp>
      <p:pic>
        <p:nvPicPr>
          <p:cNvPr id="16" name="Γραφικό 15" descr="Ρολό διπλώματος">
            <a:extLst>
              <a:ext uri="{FF2B5EF4-FFF2-40B4-BE49-F238E27FC236}">
                <a16:creationId xmlns:a16="http://schemas.microsoft.com/office/drawing/2014/main" id="{6B8A8DE8-DBCD-21A5-2A6D-496FA87A9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3496" y="32337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671D5-CD4E-B920-F12E-85007ACF7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E0E471CC-6EAD-E689-80BD-D2EBC982C464}"/>
              </a:ext>
            </a:extLst>
          </p:cNvPr>
          <p:cNvSpPr/>
          <p:nvPr/>
        </p:nvSpPr>
        <p:spPr>
          <a:xfrm>
            <a:off x="-1" y="1"/>
            <a:ext cx="12192001" cy="22279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FFC000"/>
              </a:solidFill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5CBB58F7-534E-B690-05AB-2107DCE63426}"/>
              </a:ext>
            </a:extLst>
          </p:cNvPr>
          <p:cNvSpPr/>
          <p:nvPr/>
        </p:nvSpPr>
        <p:spPr>
          <a:xfrm>
            <a:off x="1" y="5270643"/>
            <a:ext cx="12192000" cy="15873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20829F16-099E-CE74-BB1B-7728EE46F42E}"/>
              </a:ext>
            </a:extLst>
          </p:cNvPr>
          <p:cNvSpPr/>
          <p:nvPr/>
        </p:nvSpPr>
        <p:spPr>
          <a:xfrm>
            <a:off x="-1" y="1438102"/>
            <a:ext cx="1080656" cy="46301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BD4A31A5-DE80-525E-835A-5390CDD4A49F}"/>
              </a:ext>
            </a:extLst>
          </p:cNvPr>
          <p:cNvSpPr/>
          <p:nvPr/>
        </p:nvSpPr>
        <p:spPr>
          <a:xfrm>
            <a:off x="11111344" y="1438102"/>
            <a:ext cx="1080656" cy="46301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Τραπέζιο 5">
            <a:extLst>
              <a:ext uri="{FF2B5EF4-FFF2-40B4-BE49-F238E27FC236}">
                <a16:creationId xmlns:a16="http://schemas.microsoft.com/office/drawing/2014/main" id="{B9A43321-F081-56EF-68CC-F1C94EC974E5}"/>
              </a:ext>
            </a:extLst>
          </p:cNvPr>
          <p:cNvSpPr/>
          <p:nvPr/>
        </p:nvSpPr>
        <p:spPr>
          <a:xfrm rot="5400000">
            <a:off x="355425" y="2148135"/>
            <a:ext cx="4633248" cy="3204000"/>
          </a:xfrm>
          <a:prstGeom prst="trapezoi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Τραπέζιο 6">
            <a:extLst>
              <a:ext uri="{FF2B5EF4-FFF2-40B4-BE49-F238E27FC236}">
                <a16:creationId xmlns:a16="http://schemas.microsoft.com/office/drawing/2014/main" id="{23E357FA-82CD-DB9C-44A5-8A5DFF4D9E86}"/>
              </a:ext>
            </a:extLst>
          </p:cNvPr>
          <p:cNvSpPr/>
          <p:nvPr/>
        </p:nvSpPr>
        <p:spPr>
          <a:xfrm rot="-5400000">
            <a:off x="7198023" y="2142831"/>
            <a:ext cx="4633248" cy="321460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65892BD8-AA43-B777-388A-FCF8B10FB605}"/>
              </a:ext>
            </a:extLst>
          </p:cNvPr>
          <p:cNvSpPr/>
          <p:nvPr/>
        </p:nvSpPr>
        <p:spPr>
          <a:xfrm>
            <a:off x="4284656" y="2229492"/>
            <a:ext cx="3633294" cy="3041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6A93EE7B-6CB1-1B92-4F19-4639D3F3C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097" y="2779795"/>
            <a:ext cx="1693093" cy="19840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20B31C-7E3E-177D-AF44-338157461A70}"/>
              </a:ext>
            </a:extLst>
          </p:cNvPr>
          <p:cNvSpPr txBox="1"/>
          <p:nvPr/>
        </p:nvSpPr>
        <p:spPr>
          <a:xfrm>
            <a:off x="2327864" y="3241470"/>
            <a:ext cx="1654140" cy="1015663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Narrow" panose="020B0606020202030204" pitchFamily="34" charset="0"/>
              </a:rPr>
              <a:t>«Class during a geography lesson»</a:t>
            </a:r>
            <a:r>
              <a:rPr lang="el-GR" sz="1200" dirty="0">
                <a:latin typeface="Arial Narrow" panose="020B0606020202030204" pitchFamily="34" charset="0"/>
              </a:rPr>
              <a:t>,</a:t>
            </a:r>
            <a:r>
              <a:rPr lang="en-US" sz="1200" dirty="0">
                <a:latin typeface="Arial Narrow" panose="020B0606020202030204" pitchFamily="34" charset="0"/>
              </a:rPr>
              <a:t> Carl Conrad Julius Hertel(1837-1895) </a:t>
            </a:r>
            <a:endParaRPr lang="el-GR" sz="1200" dirty="0">
              <a:latin typeface="Arial Narrow" panose="020B0606020202030204" pitchFamily="34" charset="0"/>
            </a:endParaRPr>
          </a:p>
          <a:p>
            <a:pPr algn="ctr"/>
            <a:r>
              <a:rPr lang="el-GR" sz="1200" dirty="0" err="1">
                <a:latin typeface="Arial Narrow" panose="020B0606020202030204" pitchFamily="34" charset="0"/>
              </a:rPr>
              <a:t>ΓΕΛ</a:t>
            </a:r>
            <a:r>
              <a:rPr lang="el-GR" sz="1200" dirty="0">
                <a:latin typeface="Arial Narrow" panose="020B0606020202030204" pitchFamily="34" charset="0"/>
              </a:rPr>
              <a:t> ΑΥΛΩΝΑΡΙΟΥ</a:t>
            </a:r>
          </a:p>
        </p:txBody>
      </p:sp>
      <p:pic>
        <p:nvPicPr>
          <p:cNvPr id="13" name="Γραφικό 12" descr="Καβαλέτο">
            <a:extLst>
              <a:ext uri="{FF2B5EF4-FFF2-40B4-BE49-F238E27FC236}">
                <a16:creationId xmlns:a16="http://schemas.microsoft.com/office/drawing/2014/main" id="{D1E25E60-8568-B3D6-79E0-9470E3E29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2144" y="28971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4CB57-4C2F-B661-0C32-006C4EA0C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0FAB7802-7560-904E-A37E-B17E4D39C8AC}"/>
              </a:ext>
            </a:extLst>
          </p:cNvPr>
          <p:cNvSpPr/>
          <p:nvPr/>
        </p:nvSpPr>
        <p:spPr>
          <a:xfrm>
            <a:off x="-1" y="1"/>
            <a:ext cx="12192001" cy="22279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FFC000"/>
              </a:solidFill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C63B7CA4-D40A-4644-935E-E7BCE5F70C82}"/>
              </a:ext>
            </a:extLst>
          </p:cNvPr>
          <p:cNvSpPr/>
          <p:nvPr/>
        </p:nvSpPr>
        <p:spPr>
          <a:xfrm>
            <a:off x="1" y="5270643"/>
            <a:ext cx="12192000" cy="15873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A2DECAED-F8AC-FE60-8014-5648AB511ACF}"/>
              </a:ext>
            </a:extLst>
          </p:cNvPr>
          <p:cNvSpPr/>
          <p:nvPr/>
        </p:nvSpPr>
        <p:spPr>
          <a:xfrm>
            <a:off x="-1" y="1438102"/>
            <a:ext cx="1080656" cy="46301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E74CB4CD-C994-A164-B27A-4EDD046F5FBA}"/>
              </a:ext>
            </a:extLst>
          </p:cNvPr>
          <p:cNvSpPr/>
          <p:nvPr/>
        </p:nvSpPr>
        <p:spPr>
          <a:xfrm>
            <a:off x="11111344" y="1438102"/>
            <a:ext cx="1080656" cy="46301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Τραπέζιο 5">
            <a:extLst>
              <a:ext uri="{FF2B5EF4-FFF2-40B4-BE49-F238E27FC236}">
                <a16:creationId xmlns:a16="http://schemas.microsoft.com/office/drawing/2014/main" id="{12837BEA-F8CB-F1F4-202A-A9FD5FC9B37E}"/>
              </a:ext>
            </a:extLst>
          </p:cNvPr>
          <p:cNvSpPr/>
          <p:nvPr/>
        </p:nvSpPr>
        <p:spPr>
          <a:xfrm rot="5400000">
            <a:off x="355425" y="2148135"/>
            <a:ext cx="4633248" cy="3204000"/>
          </a:xfrm>
          <a:prstGeom prst="trapezoi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Τραπέζιο 6">
            <a:extLst>
              <a:ext uri="{FF2B5EF4-FFF2-40B4-BE49-F238E27FC236}">
                <a16:creationId xmlns:a16="http://schemas.microsoft.com/office/drawing/2014/main" id="{E6B9A9BD-228F-C92E-B2BA-BA9101452F38}"/>
              </a:ext>
            </a:extLst>
          </p:cNvPr>
          <p:cNvSpPr/>
          <p:nvPr/>
        </p:nvSpPr>
        <p:spPr>
          <a:xfrm rot="-5400000">
            <a:off x="7198023" y="2142831"/>
            <a:ext cx="4633248" cy="321460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3C300D1C-4C94-778E-5631-1120735F702F}"/>
              </a:ext>
            </a:extLst>
          </p:cNvPr>
          <p:cNvSpPr/>
          <p:nvPr/>
        </p:nvSpPr>
        <p:spPr>
          <a:xfrm>
            <a:off x="4284656" y="2229492"/>
            <a:ext cx="3633294" cy="3041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B152CE-CD8E-BED1-CC67-3D387B255A1B}"/>
              </a:ext>
            </a:extLst>
          </p:cNvPr>
          <p:cNvSpPr txBox="1"/>
          <p:nvPr/>
        </p:nvSpPr>
        <p:spPr>
          <a:xfrm>
            <a:off x="4849402" y="2989780"/>
            <a:ext cx="2628648" cy="67710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l-GR" sz="2000" dirty="0">
                <a:latin typeface="Arial Narrow" panose="020B0606020202030204" pitchFamily="34" charset="0"/>
              </a:rPr>
              <a:t>ΕΥΧΑΡΙΣΤΟΥΜΕ!</a:t>
            </a:r>
          </a:p>
          <a:p>
            <a:pPr algn="ctr"/>
            <a:endParaRPr lang="el-GR" dirty="0"/>
          </a:p>
        </p:txBody>
      </p:sp>
      <p:pic>
        <p:nvPicPr>
          <p:cNvPr id="11" name="Γραφικό 10" descr="Παλέτα">
            <a:extLst>
              <a:ext uri="{FF2B5EF4-FFF2-40B4-BE49-F238E27FC236}">
                <a16:creationId xmlns:a16="http://schemas.microsoft.com/office/drawing/2014/main" id="{A42B4AFD-7F61-941F-EE88-B50BEE361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524" y="3105686"/>
            <a:ext cx="676382" cy="1111568"/>
          </a:xfrm>
          <a:prstGeom prst="rect">
            <a:avLst/>
          </a:prstGeom>
        </p:spPr>
      </p:pic>
      <p:pic>
        <p:nvPicPr>
          <p:cNvPr id="13" name="Γραφικό 12" descr="Πινέλο">
            <a:extLst>
              <a:ext uri="{FF2B5EF4-FFF2-40B4-BE49-F238E27FC236}">
                <a16:creationId xmlns:a16="http://schemas.microsoft.com/office/drawing/2014/main" id="{09AE96B4-8427-A881-A695-EFD638FF0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79276" y="2989780"/>
            <a:ext cx="671690" cy="6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74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Ξυλογραφία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Ξυλογραφία</Template>
  <TotalTime>127</TotalTime>
  <Words>126</Words>
  <Application>Microsoft Office PowerPoint</Application>
  <PresentationFormat>Ευρεία οθόνη</PresentationFormat>
  <Paragraphs>24</Paragraphs>
  <Slides>7</Slides>
  <Notes>0</Notes>
  <HiddenSlides>0</HiddenSlides>
  <MMClips>1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3" baseType="lpstr">
      <vt:lpstr>Arial Narrow</vt:lpstr>
      <vt:lpstr>Cambria</vt:lpstr>
      <vt:lpstr>Rockwell</vt:lpstr>
      <vt:lpstr>Rockwell Condensed</vt:lpstr>
      <vt:lpstr>Wingdings</vt:lpstr>
      <vt:lpstr>Ξυλογραφία</vt:lpstr>
      <vt:lpstr>Το παιδι στην τεχνη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Athanasios Glikos</dc:creator>
  <cp:lastModifiedBy>Athanasios Glikos</cp:lastModifiedBy>
  <cp:revision>4</cp:revision>
  <dcterms:created xsi:type="dcterms:W3CDTF">2025-02-10T14:28:58Z</dcterms:created>
  <dcterms:modified xsi:type="dcterms:W3CDTF">2025-02-10T16:38:07Z</dcterms:modified>
</cp:coreProperties>
</file>