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69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1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4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08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98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5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08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A36D64-2D61-45CF-8918-E3FC55A726AC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2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6060A1-7E99-44BC-B542-C18992C1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360" y="4344924"/>
            <a:ext cx="5006340" cy="1239894"/>
          </a:xfrm>
        </p:spPr>
        <p:txBody>
          <a:bodyPr/>
          <a:lstStyle/>
          <a:p>
            <a:pPr algn="l"/>
            <a:r>
              <a:rPr lang="en-SG" dirty="0">
                <a:latin typeface="Consolas" panose="020B0609020204030204" pitchFamily="49" charset="0"/>
              </a:rPr>
              <a:t>Ken:</a:t>
            </a:r>
          </a:p>
          <a:p>
            <a:pPr algn="l"/>
            <a:r>
              <a:rPr lang="en-SG" dirty="0">
                <a:latin typeface="Consolas" panose="020B0609020204030204" pitchFamily="49" charset="0"/>
              </a:rPr>
              <a:t>    General Assembly – DSI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82408-5BB0-4BCF-A6EF-B3DA11A556AE}"/>
              </a:ext>
            </a:extLst>
          </p:cNvPr>
          <p:cNvSpPr txBox="1"/>
          <p:nvPr/>
        </p:nvSpPr>
        <p:spPr>
          <a:xfrm>
            <a:off x="1707642" y="2619292"/>
            <a:ext cx="8632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Data Analysis on ACT and SAT # in 2017 and 2018</a:t>
            </a:r>
          </a:p>
        </p:txBody>
      </p:sp>
    </p:spTree>
    <p:extLst>
      <p:ext uri="{BB962C8B-B14F-4D97-AF65-F5344CB8AC3E}">
        <p14:creationId xmlns:p14="http://schemas.microsoft.com/office/powerpoint/2010/main" val="80048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877458" y="1280463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75th-100th percentile fall under 100% participation rate!!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6439D1-699A-487F-9D49-306C4BF76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78" y="2400300"/>
            <a:ext cx="9046406" cy="3177237"/>
          </a:xfrm>
        </p:spPr>
      </p:pic>
    </p:spTree>
    <p:extLst>
      <p:ext uri="{BB962C8B-B14F-4D97-AF65-F5344CB8AC3E}">
        <p14:creationId xmlns:p14="http://schemas.microsoft.com/office/powerpoint/2010/main" val="125983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626415" y="871023"/>
            <a:ext cx="11070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There is a larger range for SAT test score in the Q3 than ACT!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8DBA63-AD6A-4782-9CB3-1B61E06E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32" y="1991693"/>
            <a:ext cx="6500896" cy="2199308"/>
          </a:xfrm>
          <a:prstGeom prst="rect">
            <a:avLst/>
          </a:prstGeom>
        </p:spPr>
      </p:pic>
      <p:pic>
        <p:nvPicPr>
          <p:cNvPr id="10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EBE5C1-272B-4613-9807-937F7836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32" y="4191001"/>
            <a:ext cx="6625735" cy="2346960"/>
          </a:xfrm>
        </p:spPr>
      </p:pic>
    </p:spTree>
    <p:extLst>
      <p:ext uri="{BB962C8B-B14F-4D97-AF65-F5344CB8AC3E}">
        <p14:creationId xmlns:p14="http://schemas.microsoft.com/office/powerpoint/2010/main" val="340790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9279D-B92A-4BA4-808B-5A72A71E0780}"/>
              </a:ext>
            </a:extLst>
          </p:cNvPr>
          <p:cNvSpPr txBox="1"/>
          <p:nvPr/>
        </p:nvSpPr>
        <p:spPr>
          <a:xfrm>
            <a:off x="649275" y="1876863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The participation rate for ACT has been performing well, which may indicate that </a:t>
            </a:r>
            <a:r>
              <a:rPr lang="en-GB" sz="2800" b="1" dirty="0">
                <a:solidFill>
                  <a:srgbClr val="002060"/>
                </a:solidFill>
              </a:rPr>
              <a:t>more states are leading towards taking ACT rather than SAT</a:t>
            </a:r>
            <a:r>
              <a:rPr lang="en-GB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21850E-24E0-49D7-B7CB-AD05260C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429000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6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794055" y="1901330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The SAT test has a large range of average test scores, as such, it may show that students who </a:t>
            </a:r>
            <a:r>
              <a:rPr lang="en-GB" sz="2800" b="1" dirty="0">
                <a:solidFill>
                  <a:srgbClr val="002060"/>
                </a:solidFill>
              </a:rPr>
              <a:t>do well in SAT will do very well and vice versa</a:t>
            </a:r>
            <a:r>
              <a:rPr lang="en-GB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3" name="Picture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673A1FD1-9B83-4A6B-AFB4-7A290061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34290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794055" y="1901330"/>
            <a:ext cx="11016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2060"/>
                </a:solidFill>
                <a:latin typeface="Consolas" panose="020B0609020204030204" pitchFamily="49" charset="0"/>
              </a:rPr>
              <a:t>Even with a higher number of participation rates, ACT results have been consistent with its disparity less than SAT which may indicate that </a:t>
            </a:r>
            <a:r>
              <a:rPr lang="en-GB" sz="2800" b="1">
                <a:solidFill>
                  <a:srgbClr val="002060"/>
                </a:solidFill>
                <a:latin typeface="Consolas" panose="020B0609020204030204" pitchFamily="49" charset="0"/>
              </a:rPr>
              <a:t>ACT has more consistency in its difficulty and grading</a:t>
            </a:r>
            <a:r>
              <a:rPr lang="en-GB" sz="280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en-GB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68CB7F-A0E4-4FFF-AB28-A9B1E3E8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16814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794055" y="1901330"/>
            <a:ext cx="11016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Participation Rates are </a:t>
            </a:r>
            <a:r>
              <a:rPr lang="en-GB" sz="28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negative correlated 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and there are a number of states with mandatory ACT and SAT tests.</a:t>
            </a:r>
            <a:endParaRPr lang="en-GB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C734D3-71F1-43C1-BA0E-85A2E21B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413760"/>
            <a:ext cx="5080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Recommendations?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984555" y="1886090"/>
            <a:ext cx="11016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To remain as it is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, as there are no benefits in mandating either ACT or SAT based on the data.</a:t>
            </a:r>
            <a:endParaRPr lang="en-GB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828DE-1EB9-4925-8A29-797825967175}"/>
              </a:ext>
            </a:extLst>
          </p:cNvPr>
          <p:cNvSpPr txBox="1"/>
          <p:nvPr/>
        </p:nvSpPr>
        <p:spPr>
          <a:xfrm>
            <a:off x="1725930" y="3429000"/>
            <a:ext cx="6271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 more data!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 data - include students who take neither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City level participation rate and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FB35-673E-4BC2-8EA4-63CB8FB0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US, some states </a:t>
            </a:r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 not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 students to take either ACT or SAT. (No mandatory test!)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order to foster and improve the education system, recommendations are made for states who have no mandatory test: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mandate either ACT or SAT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to remain as it is</a:t>
            </a:r>
            <a:endParaRPr lang="en-SG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B12E9F8-F51B-4695-85B7-808B7D90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19" y="1270265"/>
            <a:ext cx="1267770" cy="1233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D0DB4-10EA-41B5-9CBF-5E4896E8081B}"/>
              </a:ext>
            </a:extLst>
          </p:cNvPr>
          <p:cNvSpPr txBox="1"/>
          <p:nvPr/>
        </p:nvSpPr>
        <p:spPr>
          <a:xfrm>
            <a:off x="2383536" y="1532972"/>
            <a:ext cx="612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Background</a:t>
            </a:r>
          </a:p>
        </p:txBody>
      </p:sp>
    </p:spTree>
    <p:extLst>
      <p:ext uri="{BB962C8B-B14F-4D97-AF65-F5344CB8AC3E}">
        <p14:creationId xmlns:p14="http://schemas.microsoft.com/office/powerpoint/2010/main" val="15441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A303-83CE-4410-927F-35A8EED4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 all students in general to have a chance to get into college admissions.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ncouraging students who have not planned ahead to have the opportunity to progress academically with at least 1 educational syllabus.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D3B00-EF43-440D-8ED2-B58F960472FF}"/>
              </a:ext>
            </a:extLst>
          </p:cNvPr>
          <p:cNvSpPr txBox="1"/>
          <p:nvPr/>
        </p:nvSpPr>
        <p:spPr>
          <a:xfrm>
            <a:off x="2322576" y="1551595"/>
            <a:ext cx="612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But why?</a:t>
            </a:r>
          </a:p>
        </p:txBody>
      </p:sp>
    </p:spTree>
    <p:extLst>
      <p:ext uri="{BB962C8B-B14F-4D97-AF65-F5344CB8AC3E}">
        <p14:creationId xmlns:p14="http://schemas.microsoft.com/office/powerpoint/2010/main" val="26985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025-B582-4B2E-9B36-07FD9E7D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5656"/>
            <a:ext cx="7606284" cy="1685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ACT 2017 Data </a:t>
            </a:r>
            <a:r>
              <a:rPr lang="en-SG" sz="1000" dirty="0">
                <a:latin typeface="Consolas" panose="020B0609020204030204" pitchFamily="49" charset="0"/>
              </a:rPr>
              <a:t>(State, Participation, Individual Test Score Average, Composite Score Average)</a:t>
            </a:r>
          </a:p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ACT 2018 Data </a:t>
            </a:r>
            <a:r>
              <a:rPr lang="en-SG" sz="1050" dirty="0">
                <a:latin typeface="Consolas" panose="020B0609020204030204" pitchFamily="49" charset="0"/>
              </a:rPr>
              <a:t>(State, Participation, Composite Score Average)</a:t>
            </a:r>
          </a:p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SAT 2017 Data </a:t>
            </a:r>
            <a:r>
              <a:rPr lang="en-SG" sz="1050" dirty="0">
                <a:latin typeface="Consolas" panose="020B0609020204030204" pitchFamily="49" charset="0"/>
              </a:rPr>
              <a:t>(State, Participation, Individual Test Score Average, Total Score Average)</a:t>
            </a:r>
          </a:p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SAT 2018 Data </a:t>
            </a:r>
            <a:r>
              <a:rPr lang="en-SG" sz="1050" dirty="0">
                <a:latin typeface="Consolas" panose="020B0609020204030204" pitchFamily="49" charset="0"/>
              </a:rPr>
              <a:t>(State, Participation, Individual Test Score Average, Total Score Average)</a:t>
            </a:r>
            <a:endParaRPr lang="en-SG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DB7B3-F376-480A-B12C-831AEC843AA7}"/>
              </a:ext>
            </a:extLst>
          </p:cNvPr>
          <p:cNvSpPr txBox="1"/>
          <p:nvPr/>
        </p:nvSpPr>
        <p:spPr>
          <a:xfrm>
            <a:off x="7320119" y="3964422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Python</a:t>
            </a:r>
          </a:p>
          <a:p>
            <a:r>
              <a:rPr lang="en-SG" dirty="0">
                <a:latin typeface="Consolas" panose="020B0609020204030204" pitchFamily="49" charset="0"/>
              </a:rPr>
              <a:t>NumPy</a:t>
            </a:r>
          </a:p>
          <a:p>
            <a:r>
              <a:rPr lang="en-SG" dirty="0">
                <a:latin typeface="Consolas" panose="020B0609020204030204" pitchFamily="49" charset="0"/>
              </a:rPr>
              <a:t>Matplotlib</a:t>
            </a:r>
          </a:p>
          <a:p>
            <a:r>
              <a:rPr lang="en-SG" dirty="0">
                <a:latin typeface="Consolas" panose="020B0609020204030204" pitchFamily="49" charset="0"/>
              </a:rPr>
              <a:t>Seaborn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CB8B-9970-45A9-A780-8AA13824C7D2}"/>
              </a:ext>
            </a:extLst>
          </p:cNvPr>
          <p:cNvSpPr txBox="1"/>
          <p:nvPr/>
        </p:nvSpPr>
        <p:spPr>
          <a:xfrm>
            <a:off x="1811880" y="3872090"/>
            <a:ext cx="55082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Consolas" panose="020B0609020204030204" pitchFamily="49" charset="0"/>
              </a:rPr>
              <a:t>Statistics</a:t>
            </a:r>
          </a:p>
          <a:p>
            <a:r>
              <a:rPr lang="en-SG" sz="2800" dirty="0">
                <a:latin typeface="Consolas" panose="020B0609020204030204" pitchFamily="49" charset="0"/>
              </a:rPr>
              <a:t>Exploratory Data Analysis </a:t>
            </a:r>
          </a:p>
          <a:p>
            <a:r>
              <a:rPr lang="en-SG" sz="2800" dirty="0">
                <a:latin typeface="Consolas" panose="020B0609020204030204" pitchFamily="49" charset="0"/>
              </a:rPr>
              <a:t>Visualisations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37CF9-EEF1-4B86-9E61-B69545894501}"/>
              </a:ext>
            </a:extLst>
          </p:cNvPr>
          <p:cNvSpPr txBox="1"/>
          <p:nvPr/>
        </p:nvSpPr>
        <p:spPr>
          <a:xfrm>
            <a:off x="2078736" y="1429675"/>
            <a:ext cx="612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Data Sets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2752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A326C4-9955-46CC-80FC-8A09136E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8" y="1834290"/>
            <a:ext cx="5286193" cy="359828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2911A95-84C4-4AA0-9C0E-E70291F1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4289"/>
            <a:ext cx="5496014" cy="3598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E4CA4C-B4A5-4F72-AFAA-9AB817018354}"/>
              </a:ext>
            </a:extLst>
          </p:cNvPr>
          <p:cNvSpPr/>
          <p:nvPr/>
        </p:nvSpPr>
        <p:spPr>
          <a:xfrm>
            <a:off x="4559638" y="1067283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99A15-CF1A-4DE1-8DBC-64207E4F3BD8}"/>
              </a:ext>
            </a:extLst>
          </p:cNvPr>
          <p:cNvSpPr txBox="1"/>
          <p:nvPr/>
        </p:nvSpPr>
        <p:spPr>
          <a:xfrm>
            <a:off x="686958" y="1067283"/>
            <a:ext cx="1125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ACT tests have </a:t>
            </a:r>
            <a:r>
              <a:rPr lang="en-SG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higher Participation Rate </a:t>
            </a:r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than SAT tests</a:t>
            </a:r>
          </a:p>
        </p:txBody>
      </p:sp>
    </p:spTree>
    <p:extLst>
      <p:ext uri="{BB962C8B-B14F-4D97-AF65-F5344CB8AC3E}">
        <p14:creationId xmlns:p14="http://schemas.microsoft.com/office/powerpoint/2010/main" val="19866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E4CA4C-B4A5-4F72-AFAA-9AB817018354}"/>
              </a:ext>
            </a:extLst>
          </p:cNvPr>
          <p:cNvSpPr/>
          <p:nvPr/>
        </p:nvSpPr>
        <p:spPr>
          <a:xfrm>
            <a:off x="4559638" y="1067283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99A15-CF1A-4DE1-8DBC-64207E4F3BD8}"/>
              </a:ext>
            </a:extLst>
          </p:cNvPr>
          <p:cNvSpPr txBox="1"/>
          <p:nvPr/>
        </p:nvSpPr>
        <p:spPr>
          <a:xfrm>
            <a:off x="709818" y="1175898"/>
            <a:ext cx="1125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2060"/>
                </a:solidFill>
                <a:latin typeface="Consolas" panose="020B0609020204030204" pitchFamily="49" charset="0"/>
              </a:rPr>
              <a:t>Participation Rates are </a:t>
            </a:r>
            <a:r>
              <a:rPr lang="en-SG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negatively correlated </a:t>
            </a:r>
            <a:r>
              <a:rPr lang="en-SG" sz="2400" dirty="0">
                <a:solidFill>
                  <a:srgbClr val="002060"/>
                </a:solidFill>
                <a:latin typeface="Consolas" panose="020B0609020204030204" pitchFamily="49" charset="0"/>
              </a:rPr>
              <a:t>between ACT and SAT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3F3BB22-5424-47A6-9CC4-779B4E97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8" y="1865695"/>
            <a:ext cx="10470644" cy="39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316343D-B393-4050-A773-9693F6531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0" y="2286000"/>
            <a:ext cx="10900213" cy="356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709818" y="1175898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Scores are also </a:t>
            </a:r>
            <a:r>
              <a:rPr lang="en-SG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negatively correlated </a:t>
            </a:r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against Participation Rates!</a:t>
            </a:r>
          </a:p>
        </p:txBody>
      </p:sp>
    </p:spTree>
    <p:extLst>
      <p:ext uri="{BB962C8B-B14F-4D97-AF65-F5344CB8AC3E}">
        <p14:creationId xmlns:p14="http://schemas.microsoft.com/office/powerpoint/2010/main" val="85781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709818" y="1175898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Scores are also </a:t>
            </a:r>
            <a:r>
              <a:rPr lang="en-SG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negatively correlated </a:t>
            </a:r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against Participation Rates!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9DB7800-8808-4A24-9490-7A3EC7780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7" y="2270760"/>
            <a:ext cx="10309346" cy="3569471"/>
          </a:xfrm>
        </p:spPr>
      </p:pic>
    </p:spTree>
    <p:extLst>
      <p:ext uri="{BB962C8B-B14F-4D97-AF65-F5344CB8AC3E}">
        <p14:creationId xmlns:p14="http://schemas.microsoft.com/office/powerpoint/2010/main" val="261221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709818" y="1175898"/>
            <a:ext cx="1131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 larger portion of participate rate fall in the </a:t>
            </a:r>
            <a:r>
              <a:rPr lang="en-GB" sz="2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for SAT, indicating that the </a:t>
            </a:r>
            <a:r>
              <a:rPr lang="en-GB" sz="2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participation rate is low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</a:t>
            </a:r>
            <a:endParaRPr lang="en-SG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2D6410-3862-4C78-869A-EBD6E93AC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72" y="2437707"/>
            <a:ext cx="9247311" cy="3244395"/>
          </a:xfrm>
        </p:spPr>
      </p:pic>
    </p:spTree>
    <p:extLst>
      <p:ext uri="{BB962C8B-B14F-4D97-AF65-F5344CB8AC3E}">
        <p14:creationId xmlns:p14="http://schemas.microsoft.com/office/powerpoint/2010/main" val="3753163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470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act and sat (2017 &amp; 2018)</dc:title>
  <dc:creator>Ken Leong</dc:creator>
  <cp:lastModifiedBy>Ken Leong</cp:lastModifiedBy>
  <cp:revision>11</cp:revision>
  <dcterms:created xsi:type="dcterms:W3CDTF">2022-03-03T05:43:54Z</dcterms:created>
  <dcterms:modified xsi:type="dcterms:W3CDTF">2022-03-17T08:25:01Z</dcterms:modified>
</cp:coreProperties>
</file>