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A44F2-966F-4CC0-8D6D-ECFCDA6BD746}" v="1337" dt="2020-11-30T05:25:35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059" autoAdjust="0"/>
  </p:normalViewPr>
  <p:slideViewPr>
    <p:cSldViewPr snapToGrid="0">
      <p:cViewPr varScale="1">
        <p:scale>
          <a:sx n="99" d="100"/>
          <a:sy n="99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756F5-630C-462D-9D6B-4D391A1576AA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39327-13D0-4BAB-8AC9-52BFB82C8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1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20203111 </a:t>
            </a:r>
            <a:r>
              <a:rPr lang="ko-KR" altLang="en-US" dirty="0"/>
              <a:t>이강욱이라고 합니다</a:t>
            </a:r>
            <a:r>
              <a:rPr lang="en-US" altLang="ko-KR" dirty="0"/>
              <a:t>. </a:t>
            </a:r>
            <a:r>
              <a:rPr lang="ko-KR" altLang="en-US" dirty="0"/>
              <a:t>지금부터 소프트웨어 프로젝트</a:t>
            </a:r>
            <a:r>
              <a:rPr lang="en-US" altLang="ko-KR" dirty="0"/>
              <a:t>2 AD </a:t>
            </a:r>
            <a:r>
              <a:rPr lang="ko-KR" altLang="en-US" dirty="0"/>
              <a:t>프로젝트 발표를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39327-13D0-4BAB-8AC9-52BFB82C84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93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소프트웨어를 적은 비용으로 개발하기 위해서</a:t>
            </a:r>
            <a:r>
              <a:rPr lang="en-US" altLang="ko-KR" dirty="0"/>
              <a:t> </a:t>
            </a:r>
            <a:r>
              <a:rPr lang="ko-KR" altLang="en-US" dirty="0"/>
              <a:t>요구사항 명세서</a:t>
            </a:r>
            <a:r>
              <a:rPr lang="en-US" altLang="ko-KR" dirty="0"/>
              <a:t>, </a:t>
            </a:r>
            <a:r>
              <a:rPr lang="ko-KR" altLang="en-US" dirty="0"/>
              <a:t>구조 설계서</a:t>
            </a:r>
            <a:r>
              <a:rPr lang="en-US" altLang="ko-KR" dirty="0"/>
              <a:t>, </a:t>
            </a:r>
            <a:r>
              <a:rPr lang="ko-KR" altLang="en-US" dirty="0"/>
              <a:t>상세 설계서 등 다양한 문서를 작성해야 합니다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저는 작성한 문서에서 자동으로 코드가 생성되면 어떨까 하는 생각에 </a:t>
            </a:r>
            <a:r>
              <a:rPr lang="en-US" altLang="ko-KR" dirty="0"/>
              <a:t>Doc To Code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문서에서 코드라는 이 소프트웨어를 기획하게 되었습니다</a:t>
            </a:r>
            <a:r>
              <a:rPr lang="en-US" altLang="ko-KR" dirty="0"/>
              <a:t>. </a:t>
            </a:r>
            <a:r>
              <a:rPr lang="ko-KR" altLang="en-US" dirty="0"/>
              <a:t>구조 설계서를 템플릿 코드화 하는 것이 제가 생각하는 난이도에 적합하다고 느껴 대상으로 하는 문서는 구조 설계서로 정하였습니다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Doc To Code</a:t>
            </a:r>
            <a:r>
              <a:rPr lang="ko-KR" altLang="en-US" dirty="0"/>
              <a:t>는 심플합니다</a:t>
            </a:r>
            <a:r>
              <a:rPr lang="en-US" altLang="ko-KR" dirty="0"/>
              <a:t>. </a:t>
            </a:r>
            <a:r>
              <a:rPr lang="ko-KR" altLang="en-US" dirty="0"/>
              <a:t>소프트웨어에서 제공되는 틀에 클래스</a:t>
            </a:r>
            <a:r>
              <a:rPr lang="en-US" altLang="ko-KR" dirty="0"/>
              <a:t>/</a:t>
            </a:r>
            <a:r>
              <a:rPr lang="ko-KR" altLang="en-US" dirty="0"/>
              <a:t>메서드</a:t>
            </a:r>
            <a:r>
              <a:rPr lang="en-US" altLang="ko-KR" dirty="0"/>
              <a:t>/</a:t>
            </a:r>
            <a:r>
              <a:rPr lang="ko-KR" altLang="en-US" dirty="0"/>
              <a:t>변수에 대한 구조를 입력한 후 버튼 하나만 누르면 다음과 같이 템플릿 코드를 만들어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39327-13D0-4BAB-8AC9-52BFB82C84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45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</a:t>
            </a:r>
            <a:r>
              <a:rPr lang="en-US" altLang="ko-KR" dirty="0"/>
              <a:t>Doc To Code</a:t>
            </a:r>
            <a:r>
              <a:rPr lang="ko-KR" altLang="en-US" dirty="0"/>
              <a:t>의 구조는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번째로 </a:t>
            </a:r>
            <a:r>
              <a:rPr lang="en-US" altLang="ko-KR" dirty="0" err="1"/>
              <a:t>MainWindow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/>
              <a:t>소프트웨어의 시작과 종료를 담당하며</a:t>
            </a:r>
            <a:r>
              <a:rPr lang="en-US" altLang="ko-KR" dirty="0"/>
              <a:t>, </a:t>
            </a:r>
            <a:r>
              <a:rPr lang="ko-KR" altLang="en-US" dirty="0"/>
              <a:t>창이 종료될 때 자동으로 입력한 데이터를 </a:t>
            </a:r>
            <a:r>
              <a:rPr lang="en-US" altLang="ko-KR" dirty="0" err="1"/>
              <a:t>project_data</a:t>
            </a:r>
            <a:r>
              <a:rPr lang="en-US" altLang="ko-KR" dirty="0"/>
              <a:t> </a:t>
            </a:r>
            <a:r>
              <a:rPr lang="ko-KR" altLang="en-US" dirty="0"/>
              <a:t>라는 파일에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</a:t>
            </a:r>
            <a:r>
              <a:rPr lang="en-US" altLang="ko-KR" dirty="0" err="1"/>
              <a:t>ProjectMenu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en-US" altLang="ko-KR" dirty="0" err="1"/>
              <a:t>ProjectMenu</a:t>
            </a:r>
            <a:r>
              <a:rPr lang="ko-KR" altLang="en-US" dirty="0"/>
              <a:t>는 단순한 </a:t>
            </a:r>
            <a:r>
              <a:rPr lang="en-US" altLang="ko-KR" dirty="0"/>
              <a:t>UI</a:t>
            </a:r>
            <a:r>
              <a:rPr lang="ko-KR" altLang="en-US" dirty="0"/>
              <a:t>에서 알 수 있다시피 프로젝트를 새로 생성하거나 기존의 프로젝트를 열 수 있는 버튼으로 </a:t>
            </a:r>
            <a:r>
              <a:rPr lang="en-US" altLang="ko-KR" dirty="0"/>
              <a:t>UI</a:t>
            </a:r>
            <a:r>
              <a:rPr lang="ko-KR" altLang="en-US" dirty="0"/>
              <a:t>가 구성되었습니다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</a:t>
            </a:r>
            <a:r>
              <a:rPr lang="en-US" altLang="ko-KR" dirty="0" err="1"/>
              <a:t>NewProjectDialog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새로운 프로젝트를 생성할 때</a:t>
            </a:r>
            <a:r>
              <a:rPr lang="en-US" altLang="ko-KR" dirty="0"/>
              <a:t>, </a:t>
            </a:r>
            <a:r>
              <a:rPr lang="ko-KR" altLang="en-US" dirty="0"/>
              <a:t>그 위치와 프로젝트의 이름을 설정하는 </a:t>
            </a:r>
            <a:r>
              <a:rPr lang="en-US" altLang="ko-KR" dirty="0"/>
              <a:t>Dialog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</a:t>
            </a:r>
            <a:r>
              <a:rPr lang="en-US" altLang="ko-KR" dirty="0" err="1"/>
              <a:t>ProjectManager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빨강색 테두리로 되어 있는 부분이 </a:t>
            </a:r>
            <a:r>
              <a:rPr lang="en-US" altLang="ko-KR" dirty="0"/>
              <a:t>Project</a:t>
            </a:r>
            <a:r>
              <a:rPr lang="ko-KR" altLang="en-US" dirty="0"/>
              <a:t>의 제목과 프로젝트 내에 생성된 파일들을 보여주는 부분입니다</a:t>
            </a:r>
            <a:r>
              <a:rPr lang="en-US" altLang="ko-KR" dirty="0"/>
              <a:t>. </a:t>
            </a:r>
            <a:r>
              <a:rPr lang="ko-KR" altLang="en-US" dirty="0"/>
              <a:t>노란색으로 칠해져 있는 부분은 바로 다음에 소개할 </a:t>
            </a:r>
            <a:r>
              <a:rPr lang="en-US" altLang="ko-KR" dirty="0" err="1"/>
              <a:t>ClassTreeView</a:t>
            </a:r>
            <a:r>
              <a:rPr lang="ko-KR" altLang="en-US" dirty="0"/>
              <a:t>의 화면입니다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ClassTreeView</a:t>
            </a:r>
            <a:r>
              <a:rPr lang="ko-KR" altLang="en-US" dirty="0"/>
              <a:t>는 </a:t>
            </a:r>
            <a:r>
              <a:rPr lang="en-US" altLang="ko-KR" dirty="0" err="1"/>
              <a:t>ClassDialog</a:t>
            </a:r>
            <a:r>
              <a:rPr lang="ko-KR" altLang="en-US" dirty="0"/>
              <a:t>에서 받아온 클래스의 정보를 </a:t>
            </a:r>
            <a:r>
              <a:rPr lang="en-US" altLang="ko-KR" dirty="0" err="1"/>
              <a:t>QTreeWidget</a:t>
            </a:r>
            <a:r>
              <a:rPr lang="ko-KR" altLang="en-US" dirty="0"/>
              <a:t> 에 등록하여 보여주는 역할을 하며</a:t>
            </a:r>
            <a:r>
              <a:rPr lang="en-US" altLang="ko-KR" dirty="0"/>
              <a:t>, </a:t>
            </a:r>
            <a:r>
              <a:rPr lang="ko-KR" altLang="en-US" dirty="0"/>
              <a:t>이 소프트웨어의 핵심 기능인 템플릿 코드 생성 기능이 여기에 등록되어 있습니다</a:t>
            </a:r>
            <a:r>
              <a:rPr lang="en-US" altLang="ko-KR" dirty="0"/>
              <a:t>.</a:t>
            </a:r>
            <a:r>
              <a:rPr lang="ko-KR" altLang="en-US" dirty="0"/>
              <a:t> 하단엔 왼쪽부터 클래스 생성</a:t>
            </a:r>
            <a:r>
              <a:rPr lang="en-US" altLang="ko-KR" dirty="0"/>
              <a:t>, </a:t>
            </a:r>
            <a:r>
              <a:rPr lang="ko-KR" altLang="en-US" dirty="0"/>
              <a:t>등록된 클래스 삭제</a:t>
            </a:r>
            <a:r>
              <a:rPr lang="en-US" altLang="ko-KR" dirty="0"/>
              <a:t>, </a:t>
            </a:r>
            <a:r>
              <a:rPr lang="ko-KR" altLang="en-US" dirty="0"/>
              <a:t>템플릿 코드 생성을 담당하는 버튼으로 구성되어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</a:t>
            </a:r>
            <a:r>
              <a:rPr lang="en-US" altLang="ko-KR" dirty="0" err="1"/>
              <a:t>ClassInfoDialog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en-US" altLang="ko-KR" dirty="0" err="1"/>
              <a:t>ClassInfoDialog</a:t>
            </a:r>
            <a:r>
              <a:rPr lang="ko-KR" altLang="en-US" dirty="0"/>
              <a:t>는 클래스의 정보를 </a:t>
            </a:r>
            <a:r>
              <a:rPr lang="ko-KR" altLang="en-US" dirty="0" err="1"/>
              <a:t>입력받는</a:t>
            </a:r>
            <a:r>
              <a:rPr lang="ko-KR" altLang="en-US" dirty="0"/>
              <a:t> 부분으로 위에서부터 차례로 클래스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변수에 대한 정보를 받습니다</a:t>
            </a:r>
            <a:r>
              <a:rPr lang="en-US" altLang="ko-KR" dirty="0"/>
              <a:t>. </a:t>
            </a:r>
            <a:r>
              <a:rPr lang="ko-KR" altLang="en-US" dirty="0"/>
              <a:t> 한 </a:t>
            </a:r>
            <a:r>
              <a:rPr lang="en-US" altLang="ko-KR" dirty="0"/>
              <a:t>dialog</a:t>
            </a:r>
            <a:r>
              <a:rPr lang="ko-KR" altLang="en-US" dirty="0"/>
              <a:t>에 한 클래스만 </a:t>
            </a:r>
            <a:r>
              <a:rPr lang="ko-KR" altLang="en-US" dirty="0" err="1"/>
              <a:t>입력받을</a:t>
            </a:r>
            <a:r>
              <a:rPr lang="ko-KR" altLang="en-US" dirty="0"/>
              <a:t> 수 있으며</a:t>
            </a:r>
            <a:r>
              <a:rPr lang="en-US" altLang="ko-KR" dirty="0"/>
              <a:t>, method, variable</a:t>
            </a:r>
            <a:r>
              <a:rPr lang="ko-KR" altLang="en-US" dirty="0"/>
              <a:t>은 사용자가 원하는 만큼 생성할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39327-13D0-4BAB-8AC9-52BFB82C84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49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0883B-DB4E-492D-8DE7-F46CAE986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50FC4A-6BBB-47AD-8309-6CF4A5D44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DC8C2-BEC9-4B5E-A15A-B429DFEE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8C66A-25CA-469D-B165-AEA6D007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E3EFA-5463-4B4B-8676-9DF3F1A3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7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32704-E1A4-4D3F-9347-D2EF2F63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3784D5-51AA-45C5-AF69-37CA9F8B3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54C3D-9D64-4E80-89A3-C41A931B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866AE-D24B-491C-9F0A-59F3B8EC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BC873-F04C-490B-B249-F0D47F15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7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64C32C-45A0-43AE-8B6F-3FBE2783C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D05F6C-C183-46A5-9697-1606CBC04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33F15-3CD0-4C86-B313-37619B59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1548D-5AA4-4C8C-AC5E-ACDC0BCD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4AF5D-E262-4898-A10F-77A9E8B5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6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E4C88-C017-41D6-B189-E924EA48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71223-0013-4FAD-918D-CE3078D3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8002C-D345-4D04-B1F4-744E0F45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2F8FC-CD21-498E-81D4-B0964C4B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5A274-D151-4766-B72D-035BBA11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77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BBAC6-CFD5-44A5-8F13-CADD1C94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2F4DAC-006C-4722-AEE8-846C64190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E75E0-FB97-4057-A401-B32837E0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1F7DB-1C93-4A16-B96C-2072ACA1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AB4E4-A9E4-4693-B99A-487DF293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18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9F26B-EE28-4664-A3A4-A645CB18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00CE5-0976-47AF-9A29-BF45F7036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FB1071-33DB-4A67-896B-EA54AECB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243E2F-7EA3-40F6-AA3B-C6FE2892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BFEF4-26CD-4A21-8C4B-110B8A52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0D9F07-E0B3-4FA6-A33D-5FC98C40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95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76FD7-F703-4DEB-BFBD-7E834EC8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8CACFE-6723-40B0-9B62-B4AD96F7D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07AB8-8DA6-4C38-B988-5D36220D0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A86FC6-A687-4A62-8A91-394B2F592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8ED00-80CA-470C-9554-6441CF724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497F82-BF53-4A94-A1FC-B96A073F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075CC1-BA52-44B3-968D-A7C391B7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C1B683-D4E3-4FE4-BF1F-2320ECF2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84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3785C-CBC3-49F4-98E0-916BE3A6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FB887D-7FE3-473D-8166-B4CBD600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0FAB35-723F-4F61-9C7B-5229286B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68104B-C635-47C2-8F39-5B91EA00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2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D86A6F-C268-47B4-AD90-2DBA9AA6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A40DA1-B51F-492D-B930-9743869D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EACB4B-095D-446E-BC37-984F6D66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7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6AFF9-4F88-464E-BE75-3002077C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05115-FBF4-414C-B1F0-529B27A14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7DA1F-57F0-4BE0-94EC-92270C762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05325-C4E2-40B5-9065-15BC7CCE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945DC3-FDF4-470E-8FAF-E4F7746B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1B05FF-1160-4DDF-AD1B-DE2E427C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9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D428C-BA7B-4457-BDA2-405D6470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5DF0F9-FA8F-47B4-8C6B-A1616B2B8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BA294E-CC2A-4BF7-8A0B-B60C61E4A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1CEEAC-EC59-49CC-83DD-7378BABA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D622BB-AF0F-40CE-9FF1-78917734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68069-B1C2-4F2D-94D7-3CA84FF1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53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A329BA-4435-4999-9BE5-58C06EC8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4F8AE-50CC-4D24-9744-DE19F313B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85156-28DE-4ED5-8022-3E3E60662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ADC68-2766-42BE-BB3F-00035E483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2FD31-5BB5-42E9-B572-61D4376BD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9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9B37A5-2CEF-4F29-8BCB-CD19E73B4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ko-KR" altLang="en-US" sz="8000" dirty="0"/>
              <a:t>소프트웨어 프로젝트</a:t>
            </a:r>
            <a:r>
              <a:rPr lang="en-US" altLang="ko-KR" sz="8000" dirty="0"/>
              <a:t>2</a:t>
            </a:r>
            <a:br>
              <a:rPr lang="en-US" altLang="ko-KR" sz="8000" dirty="0"/>
            </a:br>
            <a:r>
              <a:rPr lang="en-US" altLang="ko-KR" sz="4800" dirty="0"/>
              <a:t>AD </a:t>
            </a:r>
            <a:r>
              <a:rPr lang="ko-KR" altLang="en-US" sz="4800" dirty="0"/>
              <a:t>프로젝트 발표 </a:t>
            </a:r>
            <a:r>
              <a:rPr lang="en-US" altLang="ko-KR" sz="4800" dirty="0"/>
              <a:t>– Doc To Code</a:t>
            </a:r>
            <a:endParaRPr lang="ko-KR" altLang="en-US" sz="8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52DEC2-6BF6-4590-9FE7-95114CCA0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이강욱 </a:t>
            </a:r>
            <a:r>
              <a:rPr lang="en-US" altLang="ko-KR" dirty="0"/>
              <a:t>20203111</a:t>
            </a:r>
          </a:p>
          <a:p>
            <a:pPr algn="r"/>
            <a:r>
              <a:rPr lang="ko-KR" altLang="en-US" sz="1800" dirty="0"/>
              <a:t>소프트웨어학부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79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51"/>
    </mc:Choice>
    <mc:Fallback xmlns="">
      <p:transition spd="slow" advTm="104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7E62F0-455F-4C10-BA39-24C8C7BE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Doc To Code </a:t>
            </a:r>
            <a:r>
              <a:rPr lang="ko-KR" altLang="en-US" sz="4000" dirty="0"/>
              <a:t>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30" name="Picture 6" descr="코드, 코드 편집기, 코딩, 컴퓨터, 데이터, 개발, 이더넷, Html, 프로그래머, 프로그래밍">
            <a:extLst>
              <a:ext uri="{FF2B5EF4-FFF2-40B4-BE49-F238E27FC236}">
                <a16:creationId xmlns:a16="http://schemas.microsoft.com/office/drawing/2014/main" id="{2709B2EE-3CAC-4A4C-97EF-3A07AC49F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624" y="2482763"/>
            <a:ext cx="4622984" cy="308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37D53D4-92BA-4718-8B58-9EB54C33A291}"/>
              </a:ext>
            </a:extLst>
          </p:cNvPr>
          <p:cNvCxnSpPr>
            <a:endCxn id="1030" idx="1"/>
          </p:cNvCxnSpPr>
          <p:nvPr/>
        </p:nvCxnSpPr>
        <p:spPr>
          <a:xfrm>
            <a:off x="5246927" y="4014364"/>
            <a:ext cx="1852697" cy="93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3D7EA0-2BC5-4539-A384-1260ED6B58D7}"/>
              </a:ext>
            </a:extLst>
          </p:cNvPr>
          <p:cNvSpPr txBox="1"/>
          <p:nvPr/>
        </p:nvSpPr>
        <p:spPr>
          <a:xfrm>
            <a:off x="530616" y="2606959"/>
            <a:ext cx="4680000" cy="30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요구사항 명세서 </a:t>
            </a:r>
            <a:r>
              <a:rPr lang="en-US" altLang="ko-KR" dirty="0"/>
              <a:t>(SRS)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구조 설계서 </a:t>
            </a:r>
            <a:r>
              <a:rPr lang="en-US" altLang="ko-KR" dirty="0"/>
              <a:t>(ADS)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상세 설계서 </a:t>
            </a:r>
            <a:r>
              <a:rPr lang="en-US" altLang="ko-KR" dirty="0"/>
              <a:t>(DDS)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기타 다른 것들</a:t>
            </a:r>
            <a:r>
              <a:rPr lang="en-US" altLang="ko-KR" dirty="0"/>
              <a:t>….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3FD22B-563B-416F-8BBF-88E4D745203E}"/>
              </a:ext>
            </a:extLst>
          </p:cNvPr>
          <p:cNvSpPr txBox="1"/>
          <p:nvPr/>
        </p:nvSpPr>
        <p:spPr>
          <a:xfrm>
            <a:off x="542567" y="2606959"/>
            <a:ext cx="4680000" cy="30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요구사항 명세서 </a:t>
            </a:r>
            <a:r>
              <a:rPr lang="en-US" altLang="ko-KR" dirty="0"/>
              <a:t>(SRS)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구조 설계서 </a:t>
            </a:r>
            <a:r>
              <a:rPr lang="en-US" altLang="ko-KR" dirty="0">
                <a:solidFill>
                  <a:srgbClr val="FF0000"/>
                </a:solidFill>
              </a:rPr>
              <a:t>(ADS)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상세 설계서 </a:t>
            </a:r>
            <a:r>
              <a:rPr lang="en-US" altLang="ko-KR" dirty="0"/>
              <a:t>(DDS)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기타 다른 것들</a:t>
            </a:r>
            <a:r>
              <a:rPr lang="en-US" altLang="ko-KR" dirty="0"/>
              <a:t>….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9A6191-1D69-4C2D-8BE5-89A5B314D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9111" y="2421456"/>
            <a:ext cx="2867425" cy="3553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37F403-6F66-44F0-838D-221EFFB4A368}"/>
              </a:ext>
            </a:extLst>
          </p:cNvPr>
          <p:cNvSpPr/>
          <p:nvPr/>
        </p:nvSpPr>
        <p:spPr>
          <a:xfrm>
            <a:off x="7689110" y="5025589"/>
            <a:ext cx="2867425" cy="9563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73493B-7FFC-4C6B-B729-1581CAF2808C}"/>
              </a:ext>
            </a:extLst>
          </p:cNvPr>
          <p:cNvSpPr/>
          <p:nvPr/>
        </p:nvSpPr>
        <p:spPr>
          <a:xfrm>
            <a:off x="7689111" y="2414330"/>
            <a:ext cx="2867425" cy="22768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AC92510-1573-400F-B7AF-5A2450EE9C2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5812054" y="3058249"/>
            <a:ext cx="1877057" cy="4945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2BE2E18-1ED1-42C0-B853-552A6DF8951B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5809691" y="5476749"/>
            <a:ext cx="1879419" cy="26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4CF5E61-C524-45EB-927D-ADDB695A0F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048" y="1919807"/>
            <a:ext cx="4841006" cy="22768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17BE83-5E9A-4A67-84D1-0736DC845F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048" y="4348892"/>
            <a:ext cx="4838643" cy="22557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17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1"/>
    </mc:Choice>
    <mc:Fallback xmlns="">
      <p:transition spd="slow" advTm="44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31" grpId="0" animBg="1"/>
      <p:bldP spid="13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6" name="그룹 1055">
            <a:extLst>
              <a:ext uri="{FF2B5EF4-FFF2-40B4-BE49-F238E27FC236}">
                <a16:creationId xmlns:a16="http://schemas.microsoft.com/office/drawing/2014/main" id="{428C85BF-20E8-4992-837E-9A2A6F89B22C}"/>
              </a:ext>
            </a:extLst>
          </p:cNvPr>
          <p:cNvGrpSpPr/>
          <p:nvPr/>
        </p:nvGrpSpPr>
        <p:grpSpPr>
          <a:xfrm>
            <a:off x="803057" y="2405963"/>
            <a:ext cx="10286899" cy="3491213"/>
            <a:chOff x="803057" y="2405963"/>
            <a:chExt cx="10286899" cy="3491213"/>
          </a:xfrm>
        </p:grpSpPr>
        <p:grpSp>
          <p:nvGrpSpPr>
            <p:cNvPr id="1054" name="그룹 1053">
              <a:extLst>
                <a:ext uri="{FF2B5EF4-FFF2-40B4-BE49-F238E27FC236}">
                  <a16:creationId xmlns:a16="http://schemas.microsoft.com/office/drawing/2014/main" id="{93950E4B-40BC-4CD1-901A-91562E9FF7A7}"/>
                </a:ext>
              </a:extLst>
            </p:cNvPr>
            <p:cNvGrpSpPr/>
            <p:nvPr/>
          </p:nvGrpSpPr>
          <p:grpSpPr>
            <a:xfrm>
              <a:off x="803057" y="2405963"/>
              <a:ext cx="10286899" cy="3491213"/>
              <a:chOff x="803057" y="2405963"/>
              <a:chExt cx="10286899" cy="349121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0D835F6-5A54-497C-B98A-6BA9901B308E}"/>
                  </a:ext>
                </a:extLst>
              </p:cNvPr>
              <p:cNvSpPr/>
              <p:nvPr/>
            </p:nvSpPr>
            <p:spPr>
              <a:xfrm>
                <a:off x="803057" y="3633516"/>
                <a:ext cx="1677800" cy="78856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MainWindow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FC13A2F-E287-4AD5-8A2B-50FE5F2E217A}"/>
                  </a:ext>
                </a:extLst>
              </p:cNvPr>
              <p:cNvSpPr/>
              <p:nvPr/>
            </p:nvSpPr>
            <p:spPr>
              <a:xfrm>
                <a:off x="3476693" y="4615149"/>
                <a:ext cx="1895913" cy="7885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ProjectManager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2BFBD71-287C-4E16-8F02-04C4DF1AB4D6}"/>
                  </a:ext>
                </a:extLst>
              </p:cNvPr>
              <p:cNvSpPr/>
              <p:nvPr/>
            </p:nvSpPr>
            <p:spPr>
              <a:xfrm>
                <a:off x="3476693" y="2844951"/>
                <a:ext cx="1677800" cy="7885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ProjectMenu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A93687B2-6DC9-4FBD-A60A-CDCB7F7FE5DA}"/>
                  </a:ext>
                </a:extLst>
              </p:cNvPr>
              <p:cNvCxnSpPr>
                <a:cxnSpLocks/>
                <a:stCxn id="25" idx="1"/>
                <a:endCxn id="19" idx="3"/>
              </p:cNvCxnSpPr>
              <p:nvPr/>
            </p:nvCxnSpPr>
            <p:spPr>
              <a:xfrm flipH="1">
                <a:off x="2480857" y="3239234"/>
                <a:ext cx="995836" cy="78856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705B5674-0B3D-4B57-A960-36EC3ABA73BF}"/>
                  </a:ext>
                </a:extLst>
              </p:cNvPr>
              <p:cNvCxnSpPr>
                <a:cxnSpLocks/>
                <a:stCxn id="28" idx="1"/>
                <a:endCxn id="24" idx="3"/>
              </p:cNvCxnSpPr>
              <p:nvPr/>
            </p:nvCxnSpPr>
            <p:spPr>
              <a:xfrm flipH="1">
                <a:off x="5372606" y="5006497"/>
                <a:ext cx="1038699" cy="293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563C5E3-DF15-4317-A7EA-31AB7385B450}"/>
                  </a:ext>
                </a:extLst>
              </p:cNvPr>
              <p:cNvSpPr/>
              <p:nvPr/>
            </p:nvSpPr>
            <p:spPr>
              <a:xfrm>
                <a:off x="6411305" y="4612214"/>
                <a:ext cx="1895913" cy="78856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ClassTreeView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DDA819AF-65A7-4AED-A21E-479605D0C3E4}"/>
                  </a:ext>
                </a:extLst>
              </p:cNvPr>
              <p:cNvCxnSpPr>
                <a:cxnSpLocks/>
                <a:stCxn id="24" idx="1"/>
                <a:endCxn id="19" idx="3"/>
              </p:cNvCxnSpPr>
              <p:nvPr/>
            </p:nvCxnSpPr>
            <p:spPr>
              <a:xfrm flipH="1" flipV="1">
                <a:off x="2480857" y="4027799"/>
                <a:ext cx="995836" cy="98163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A7C405B-EAAF-4E90-B289-2AA5037C69D9}"/>
                  </a:ext>
                </a:extLst>
              </p:cNvPr>
              <p:cNvSpPr/>
              <p:nvPr/>
            </p:nvSpPr>
            <p:spPr>
              <a:xfrm>
                <a:off x="9194043" y="4020790"/>
                <a:ext cx="1895913" cy="78856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ClassInfoDialog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BC2465AA-9A07-4C50-BB43-1B362FEFD167}"/>
                  </a:ext>
                </a:extLst>
              </p:cNvPr>
              <p:cNvCxnSpPr>
                <a:cxnSpLocks/>
                <a:stCxn id="30" idx="1"/>
                <a:endCxn id="28" idx="3"/>
              </p:cNvCxnSpPr>
              <p:nvPr/>
            </p:nvCxnSpPr>
            <p:spPr>
              <a:xfrm flipH="1">
                <a:off x="8307218" y="4415073"/>
                <a:ext cx="886825" cy="59142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63A36F3-24F1-41AB-82B8-D405DB4A39E8}"/>
                  </a:ext>
                </a:extLst>
              </p:cNvPr>
              <p:cNvSpPr/>
              <p:nvPr/>
            </p:nvSpPr>
            <p:spPr>
              <a:xfrm>
                <a:off x="9194043" y="2405963"/>
                <a:ext cx="1895913" cy="7885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RemoveButton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E4CD542-DD85-4624-93BB-46528A601A62}"/>
                  </a:ext>
                </a:extLst>
              </p:cNvPr>
              <p:cNvSpPr/>
              <p:nvPr/>
            </p:nvSpPr>
            <p:spPr>
              <a:xfrm>
                <a:off x="6150329" y="2837942"/>
                <a:ext cx="2156889" cy="78856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NewProjectDialog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622ECB51-68EF-45A8-B1C0-2AA291B72879}"/>
                  </a:ext>
                </a:extLst>
              </p:cNvPr>
              <p:cNvCxnSpPr>
                <a:cxnSpLocks/>
                <a:stCxn id="35" idx="1"/>
                <a:endCxn id="25" idx="3"/>
              </p:cNvCxnSpPr>
              <p:nvPr/>
            </p:nvCxnSpPr>
            <p:spPr>
              <a:xfrm flipH="1">
                <a:off x="5154493" y="3232225"/>
                <a:ext cx="995836" cy="700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610F3E5-F778-441F-9793-7FD55B08AA9B}"/>
                  </a:ext>
                </a:extLst>
              </p:cNvPr>
              <p:cNvSpPr/>
              <p:nvPr/>
            </p:nvSpPr>
            <p:spPr>
              <a:xfrm>
                <a:off x="9194043" y="5108611"/>
                <a:ext cx="1895913" cy="78856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DocToCode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45F38D92-3F30-4530-894F-492A4C189193}"/>
                  </a:ext>
                </a:extLst>
              </p:cNvPr>
              <p:cNvCxnSpPr>
                <a:cxnSpLocks/>
                <a:stCxn id="37" idx="1"/>
                <a:endCxn id="28" idx="3"/>
              </p:cNvCxnSpPr>
              <p:nvPr/>
            </p:nvCxnSpPr>
            <p:spPr>
              <a:xfrm flipH="1" flipV="1">
                <a:off x="8307218" y="5006497"/>
                <a:ext cx="886825" cy="49639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C8EFE968-6A81-48EC-9B2B-00A37C0E891D}"/>
                </a:ext>
              </a:extLst>
            </p:cNvPr>
            <p:cNvCxnSpPr>
              <a:cxnSpLocks/>
              <a:stCxn id="33" idx="2"/>
              <a:endCxn id="30" idx="0"/>
            </p:cNvCxnSpPr>
            <p:nvPr/>
          </p:nvCxnSpPr>
          <p:spPr>
            <a:xfrm>
              <a:off x="10142000" y="3194528"/>
              <a:ext cx="0" cy="8262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7E62F0-455F-4C10-BA39-24C8C7BE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Doc To Code </a:t>
            </a:r>
            <a:r>
              <a:rPr lang="ko-KR" altLang="en-US" sz="4000" dirty="0"/>
              <a:t>의</a:t>
            </a:r>
            <a:r>
              <a:rPr lang="en-US" altLang="ko-KR" sz="4000" dirty="0"/>
              <a:t> </a:t>
            </a:r>
            <a:r>
              <a:rPr lang="ko-KR" altLang="en-US" sz="4000" dirty="0"/>
              <a:t>구조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D64DBD0-FC36-4181-B99F-A76FC3D2F252}"/>
              </a:ext>
            </a:extLst>
          </p:cNvPr>
          <p:cNvSpPr txBox="1"/>
          <p:nvPr/>
        </p:nvSpPr>
        <p:spPr>
          <a:xfrm>
            <a:off x="679194" y="4507094"/>
            <a:ext cx="2043829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lt"/>
              </a:rPr>
              <a:t>창이 종료될 때</a:t>
            </a:r>
            <a:endParaRPr lang="en-US" altLang="ko-KR" sz="1400" dirty="0">
              <a:latin typeface="+mj-lt"/>
            </a:endParaRPr>
          </a:p>
          <a:p>
            <a:r>
              <a:rPr lang="ko-KR" altLang="en-US" sz="1400" dirty="0">
                <a:latin typeface="+mj-lt"/>
              </a:rPr>
              <a:t>앞서 입력한 데이터를</a:t>
            </a:r>
            <a:endParaRPr lang="en-US" altLang="ko-KR" sz="1400" dirty="0">
              <a:latin typeface="+mj-lt"/>
            </a:endParaRPr>
          </a:p>
          <a:p>
            <a:r>
              <a:rPr lang="en-US" altLang="ko-KR" sz="1400" dirty="0" err="1">
                <a:latin typeface="+mj-lt"/>
              </a:rPr>
              <a:t>project_data.pyprojt</a:t>
            </a:r>
            <a:r>
              <a:rPr lang="en-US" altLang="ko-KR" sz="1400" dirty="0">
                <a:latin typeface="+mj-lt"/>
              </a:rPr>
              <a:t> </a:t>
            </a:r>
            <a:r>
              <a:rPr lang="ko-KR" altLang="en-US" sz="1400" dirty="0">
                <a:latin typeface="+mj-lt"/>
              </a:rPr>
              <a:t>에</a:t>
            </a:r>
            <a:endParaRPr lang="en-US" altLang="ko-KR" sz="1400" dirty="0">
              <a:latin typeface="+mj-lt"/>
            </a:endParaRPr>
          </a:p>
          <a:p>
            <a:r>
              <a:rPr lang="ko-KR" altLang="en-US" sz="1400" dirty="0">
                <a:latin typeface="+mj-lt"/>
              </a:rPr>
              <a:t>저장한다</a:t>
            </a:r>
            <a:r>
              <a:rPr lang="en-US" altLang="ko-KR" sz="1400" dirty="0">
                <a:latin typeface="+mj-lt"/>
              </a:rPr>
              <a:t>.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1051" name="그림 1050">
            <a:extLst>
              <a:ext uri="{FF2B5EF4-FFF2-40B4-BE49-F238E27FC236}">
                <a16:creationId xmlns:a16="http://schemas.microsoft.com/office/drawing/2014/main" id="{B0739C30-9641-453D-9814-60B749A60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653" y="2172225"/>
            <a:ext cx="5010558" cy="3509934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ED5B3BFD-1F56-4E23-BD9A-FF57EC62F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7409" y="3004295"/>
            <a:ext cx="6014371" cy="1882249"/>
          </a:xfrm>
          <a:prstGeom prst="rect">
            <a:avLst/>
          </a:prstGeom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id="{A8A1C1EE-2A11-48FA-BBD4-39CF4780C7FE}"/>
              </a:ext>
            </a:extLst>
          </p:cNvPr>
          <p:cNvGrpSpPr/>
          <p:nvPr/>
        </p:nvGrpSpPr>
        <p:grpSpPr>
          <a:xfrm>
            <a:off x="2428523" y="1655046"/>
            <a:ext cx="7024854" cy="4397953"/>
            <a:chOff x="1151761" y="643515"/>
            <a:chExt cx="7024854" cy="4397953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B2D8C5F6-C5D4-4EF9-AC11-61C63CF00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2355" y="643515"/>
              <a:ext cx="7024260" cy="4397953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1984B6A-8513-4A18-80FB-47468339B259}"/>
                </a:ext>
              </a:extLst>
            </p:cNvPr>
            <p:cNvSpPr txBox="1"/>
            <p:nvPr/>
          </p:nvSpPr>
          <p:spPr>
            <a:xfrm>
              <a:off x="1544798" y="2484574"/>
              <a:ext cx="1704689" cy="6463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QGroupBox</a:t>
              </a:r>
              <a:endParaRPr lang="en-US" altLang="ko-KR" dirty="0"/>
            </a:p>
            <a:p>
              <a:r>
                <a:rPr lang="ko-KR" altLang="en-US" dirty="0" err="1"/>
                <a:t>ㄴ</a:t>
              </a:r>
              <a:r>
                <a:rPr lang="en-US" altLang="ko-KR" dirty="0" err="1"/>
                <a:t>QListWidget</a:t>
              </a:r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C0C6D29-76BF-4E5D-A4C5-698D1C2CE96D}"/>
                </a:ext>
              </a:extLst>
            </p:cNvPr>
            <p:cNvSpPr txBox="1"/>
            <p:nvPr/>
          </p:nvSpPr>
          <p:spPr>
            <a:xfrm>
              <a:off x="4949961" y="2484575"/>
              <a:ext cx="1981975" cy="646331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QStackedWidget</a:t>
              </a:r>
              <a:endParaRPr lang="en-US" altLang="ko-KR" dirty="0"/>
            </a:p>
            <a:p>
              <a:r>
                <a:rPr lang="ko-KR" altLang="en-US" dirty="0" err="1"/>
                <a:t>ㄴ</a:t>
              </a:r>
              <a:r>
                <a:rPr lang="en-US" altLang="ko-KR" dirty="0" err="1"/>
                <a:t>QTreeWidget</a:t>
              </a:r>
              <a:endParaRPr lang="ko-KR" altLang="en-US" dirty="0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D0D4972-D4D4-41B2-8696-2E6F9FE55A6C}"/>
                </a:ext>
              </a:extLst>
            </p:cNvPr>
            <p:cNvSpPr/>
            <p:nvPr/>
          </p:nvSpPr>
          <p:spPr>
            <a:xfrm>
              <a:off x="1151761" y="649644"/>
              <a:ext cx="2490765" cy="436697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6DE7CF6-32DD-4E03-BA34-849A49CCB54E}"/>
                </a:ext>
              </a:extLst>
            </p:cNvPr>
            <p:cNvSpPr/>
            <p:nvPr/>
          </p:nvSpPr>
          <p:spPr>
            <a:xfrm>
              <a:off x="3705283" y="649644"/>
              <a:ext cx="4471332" cy="4366973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055" name="타원 1054">
            <a:extLst>
              <a:ext uri="{FF2B5EF4-FFF2-40B4-BE49-F238E27FC236}">
                <a16:creationId xmlns:a16="http://schemas.microsoft.com/office/drawing/2014/main" id="{76981593-AEAE-4AD8-A96C-B84417CC7546}"/>
              </a:ext>
            </a:extLst>
          </p:cNvPr>
          <p:cNvSpPr/>
          <p:nvPr/>
        </p:nvSpPr>
        <p:spPr>
          <a:xfrm>
            <a:off x="2628995" y="5633239"/>
            <a:ext cx="995836" cy="375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D89CC18-FCD2-418E-8500-B0B07C822F42}"/>
              </a:ext>
            </a:extLst>
          </p:cNvPr>
          <p:cNvSpPr/>
          <p:nvPr/>
        </p:nvSpPr>
        <p:spPr>
          <a:xfrm>
            <a:off x="3806550" y="5633239"/>
            <a:ext cx="995836" cy="375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B8DE595E-40D0-4470-BA5B-B2C1335B7418}"/>
              </a:ext>
            </a:extLst>
          </p:cNvPr>
          <p:cNvGrpSpPr/>
          <p:nvPr/>
        </p:nvGrpSpPr>
        <p:grpSpPr>
          <a:xfrm>
            <a:off x="3904562" y="1609643"/>
            <a:ext cx="4471332" cy="4397953"/>
            <a:chOff x="7877233" y="643515"/>
            <a:chExt cx="4471332" cy="4397953"/>
          </a:xfrm>
        </p:grpSpPr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F6300744-8451-43A1-A91E-B5C5092DF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6345"/>
            <a:stretch/>
          </p:blipFill>
          <p:spPr>
            <a:xfrm>
              <a:off x="7877233" y="643515"/>
              <a:ext cx="4471332" cy="4397953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D7B8573-3640-46DF-BFE2-394FC79B67FC}"/>
                </a:ext>
              </a:extLst>
            </p:cNvPr>
            <p:cNvSpPr txBox="1"/>
            <p:nvPr/>
          </p:nvSpPr>
          <p:spPr>
            <a:xfrm>
              <a:off x="9121911" y="2484575"/>
              <a:ext cx="1981975" cy="646331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QStackedWidget</a:t>
              </a:r>
              <a:endParaRPr lang="en-US" altLang="ko-KR" dirty="0"/>
            </a:p>
            <a:p>
              <a:r>
                <a:rPr lang="ko-KR" altLang="en-US" dirty="0" err="1"/>
                <a:t>ㄴ</a:t>
              </a:r>
              <a:r>
                <a:rPr lang="en-US" altLang="ko-KR" dirty="0" err="1"/>
                <a:t>QTreeWidget</a:t>
              </a:r>
              <a:endParaRPr lang="ko-KR" altLang="en-US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5831755-4B2E-446B-A748-6E9A04F6B78B}"/>
                </a:ext>
              </a:extLst>
            </p:cNvPr>
            <p:cNvSpPr/>
            <p:nvPr/>
          </p:nvSpPr>
          <p:spPr>
            <a:xfrm>
              <a:off x="7877233" y="649644"/>
              <a:ext cx="4471332" cy="4366973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91AC1921-1D2A-4255-B8A4-8AE94C08398A}"/>
              </a:ext>
            </a:extLst>
          </p:cNvPr>
          <p:cNvSpPr/>
          <p:nvPr/>
        </p:nvSpPr>
        <p:spPr>
          <a:xfrm>
            <a:off x="5414339" y="5606190"/>
            <a:ext cx="1397786" cy="33940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3D81AD41-47D1-4522-A1C7-E64BF15B5074}"/>
              </a:ext>
            </a:extLst>
          </p:cNvPr>
          <p:cNvSpPr/>
          <p:nvPr/>
        </p:nvSpPr>
        <p:spPr>
          <a:xfrm>
            <a:off x="6908419" y="5621842"/>
            <a:ext cx="1397786" cy="33940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9E8F1F0-4536-4BFC-8307-F269C5DE012A}"/>
              </a:ext>
            </a:extLst>
          </p:cNvPr>
          <p:cNvSpPr/>
          <p:nvPr/>
        </p:nvSpPr>
        <p:spPr>
          <a:xfrm>
            <a:off x="4016553" y="5606191"/>
            <a:ext cx="1397786" cy="33940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4125AF-CFE0-44EA-967F-5D49BC84D6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1367" y="1503733"/>
            <a:ext cx="4762500" cy="4591050"/>
          </a:xfrm>
          <a:prstGeom prst="rect">
            <a:avLst/>
          </a:prstGeom>
        </p:spPr>
      </p:pic>
      <p:cxnSp>
        <p:nvCxnSpPr>
          <p:cNvPr id="1061" name="직선 화살표 연결선 1060">
            <a:extLst>
              <a:ext uri="{FF2B5EF4-FFF2-40B4-BE49-F238E27FC236}">
                <a16:creationId xmlns:a16="http://schemas.microsoft.com/office/drawing/2014/main" id="{E79DD120-A887-49E0-BBBD-C5D0737465E2}"/>
              </a:ext>
            </a:extLst>
          </p:cNvPr>
          <p:cNvCxnSpPr>
            <a:cxnSpLocks/>
            <a:stCxn id="117" idx="6"/>
          </p:cNvCxnSpPr>
          <p:nvPr/>
        </p:nvCxnSpPr>
        <p:spPr>
          <a:xfrm flipV="1">
            <a:off x="8306205" y="5621842"/>
            <a:ext cx="944852" cy="16970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>
            <a:extLst>
              <a:ext uri="{FF2B5EF4-FFF2-40B4-BE49-F238E27FC236}">
                <a16:creationId xmlns:a16="http://schemas.microsoft.com/office/drawing/2014/main" id="{06E8C509-A706-4A91-B9B2-93983BAA83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1471" y="2464947"/>
            <a:ext cx="6060365" cy="2881730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1945496A-5BA1-46DA-BC1E-206F2D4A8403}"/>
              </a:ext>
            </a:extLst>
          </p:cNvPr>
          <p:cNvSpPr/>
          <p:nvPr/>
        </p:nvSpPr>
        <p:spPr>
          <a:xfrm>
            <a:off x="921338" y="3605788"/>
            <a:ext cx="1429179" cy="83604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타원 1057">
            <a:extLst>
              <a:ext uri="{FF2B5EF4-FFF2-40B4-BE49-F238E27FC236}">
                <a16:creationId xmlns:a16="http://schemas.microsoft.com/office/drawing/2014/main" id="{CEA092AD-8C26-4683-A9C2-26056B8AF576}"/>
              </a:ext>
            </a:extLst>
          </p:cNvPr>
          <p:cNvSpPr/>
          <p:nvPr/>
        </p:nvSpPr>
        <p:spPr>
          <a:xfrm>
            <a:off x="6019966" y="2908043"/>
            <a:ext cx="628221" cy="43931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D3032F17-D003-4223-988F-E253D589EE08}"/>
              </a:ext>
            </a:extLst>
          </p:cNvPr>
          <p:cNvSpPr/>
          <p:nvPr/>
        </p:nvSpPr>
        <p:spPr>
          <a:xfrm>
            <a:off x="3035462" y="2908043"/>
            <a:ext cx="628221" cy="43931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94754C0B-3D08-4833-9590-08A4563D8790}"/>
              </a:ext>
            </a:extLst>
          </p:cNvPr>
          <p:cNvSpPr/>
          <p:nvPr/>
        </p:nvSpPr>
        <p:spPr>
          <a:xfrm>
            <a:off x="5615121" y="3865197"/>
            <a:ext cx="1033066" cy="43931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95D79802-9E23-4875-ADF4-878278A139C0}"/>
              </a:ext>
            </a:extLst>
          </p:cNvPr>
          <p:cNvSpPr/>
          <p:nvPr/>
        </p:nvSpPr>
        <p:spPr>
          <a:xfrm>
            <a:off x="5569658" y="4643430"/>
            <a:ext cx="1033066" cy="43931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F5C5625-610E-4190-B26C-8117AF067F02}"/>
              </a:ext>
            </a:extLst>
          </p:cNvPr>
          <p:cNvSpPr/>
          <p:nvPr/>
        </p:nvSpPr>
        <p:spPr>
          <a:xfrm>
            <a:off x="8149327" y="4308613"/>
            <a:ext cx="1033066" cy="43931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68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15677 -0.09745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39" y="-488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105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46 0.01042 L 0.06758 -0.1298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-701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000" fill="hold"/>
                                        <p:tgtEl>
                                          <p:spTgt spid="10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-0.13711 0.23588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62" y="1178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1000" fill="hold"/>
                                        <p:tgtEl>
                                          <p:spTgt spid="9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63 -0.05555 L 0.10507 0.19607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12569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5" dur="1000" fill="hold"/>
                                        <p:tgtEl>
                                          <p:spTgt spid="10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44444E-6 L 0.33047 0.10371 " pathEditMode="relative" rAng="0" ptsTypes="AA">
                                      <p:cBhvr>
                                        <p:cTn id="13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23" y="5185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1" dur="1000" fill="hold"/>
                                        <p:tgtEl>
                                          <p:spTgt spid="10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55" grpId="0" animBg="1"/>
      <p:bldP spid="1055" grpId="1" animBg="1"/>
      <p:bldP spid="113" grpId="0" animBg="1"/>
      <p:bldP spid="113" grpId="1" animBg="1"/>
      <p:bldP spid="116" grpId="0" animBg="1"/>
      <p:bldP spid="116" grpId="1" animBg="1"/>
      <p:bldP spid="117" grpId="0" animBg="1"/>
      <p:bldP spid="117" grpId="1" animBg="1"/>
      <p:bldP spid="115" grpId="0" animBg="1"/>
      <p:bldP spid="115" grpId="1" animBg="1"/>
      <p:bldP spid="49" grpId="0" animBg="1"/>
      <p:bldP spid="49" grpId="1" animBg="1"/>
      <p:bldP spid="49" grpId="2" animBg="1"/>
      <p:bldP spid="1058" grpId="0" animBg="1"/>
      <p:bldP spid="1058" grpId="1" animBg="1"/>
      <p:bldP spid="120" grpId="0" animBg="1"/>
      <p:bldP spid="120" grpId="1" animBg="1"/>
      <p:bldP spid="123" grpId="0" animBg="1"/>
      <p:bldP spid="123" grpId="1" animBg="1"/>
      <p:bldP spid="124" grpId="0" animBg="1"/>
      <p:bldP spid="124" grpId="1" animBg="1"/>
      <p:bldP spid="50" grpId="0" animBg="1"/>
      <p:bldP spid="50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3|7.9|6|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1.1|0.5|0.6|0.7|0.5|0.5|0.4|1.1|0.4|0.4|0.4|0.4|0.4|1.3|0.9|0.4|0.3|0.4|0.4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F22BAC79A958F4380D8006C245DA565" ma:contentTypeVersion="4" ma:contentTypeDescription="새 문서를 만듭니다." ma:contentTypeScope="" ma:versionID="9bcf37a326eb82fa642ac76daa50384e">
  <xsd:schema xmlns:xsd="http://www.w3.org/2001/XMLSchema" xmlns:xs="http://www.w3.org/2001/XMLSchema" xmlns:p="http://schemas.microsoft.com/office/2006/metadata/properties" xmlns:ns3="16ad011f-1dd4-4355-9069-50c6ce4b8836" targetNamespace="http://schemas.microsoft.com/office/2006/metadata/properties" ma:root="true" ma:fieldsID="9418583c706ff413e962e88f4d36c7d3" ns3:_="">
    <xsd:import namespace="16ad011f-1dd4-4355-9069-50c6ce4b88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ad011f-1dd4-4355-9069-50c6ce4b8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377C0C-AEF0-451B-9F6B-3A16F108AA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ad011f-1dd4-4355-9069-50c6ce4b88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13601B-6918-40E0-8053-17159519F2FA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16ad011f-1dd4-4355-9069-50c6ce4b8836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73835A4-9CDC-4C3E-AAE5-425530A8E0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388</Words>
  <Application>Microsoft Office PowerPoint</Application>
  <PresentationFormat>와이드스크린</PresentationFormat>
  <Paragraphs>58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Calibri</vt:lpstr>
      <vt:lpstr>Office 테마</vt:lpstr>
      <vt:lpstr>소프트웨어 프로젝트2 AD 프로젝트 발표 – Doc To Code</vt:lpstr>
      <vt:lpstr>Doc To Code 란?</vt:lpstr>
      <vt:lpstr>Doc To Code 의 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프로젝트2 AD 프로젝트 발표 – Doc To Code</dc:title>
  <dc:creator>이강욱(학생-소프트웨어학부)</dc:creator>
  <cp:lastModifiedBy>이강욱(학생-소프트웨어학부)</cp:lastModifiedBy>
  <cp:revision>3</cp:revision>
  <dcterms:created xsi:type="dcterms:W3CDTF">2020-11-29T02:08:07Z</dcterms:created>
  <dcterms:modified xsi:type="dcterms:W3CDTF">2020-11-30T07:55:52Z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0x010100EF22BAC79A958F4380D8006C245DA565</vt:lpwstr>
  </property>
</Properties>
</file>