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8" r:id="rId3"/>
    <p:sldId id="257" r:id="rId4"/>
    <p:sldId id="259" r:id="rId5"/>
    <p:sldId id="264" r:id="rId6"/>
    <p:sldId id="263"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22B56-F216-4523-A349-A5C5BF6A36EB}" v="180" dt="2022-05-03T16:13:50.469"/>
    <p1510:client id="{2C5C37D1-CBC3-5878-6EB6-961147D2CD37}" v="1" dt="2022-05-12T18:45:48.630"/>
    <p1510:client id="{5C19DF4A-807A-5E9E-2530-1BA4FEB31F70}" v="97" dt="2022-05-08T20:21:13.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094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519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847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229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456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001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997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76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0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38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075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92829524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descr="A mosaic of colorful geometric shapes">
            <a:extLst>
              <a:ext uri="{FF2B5EF4-FFF2-40B4-BE49-F238E27FC236}">
                <a16:creationId xmlns:a16="http://schemas.microsoft.com/office/drawing/2014/main" id="{8192C228-7017-5E67-906C-72FB4CCF1138}"/>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52" name="Rectangle 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t>Computational Techniques for problem solving</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t>Pallavi Vaidya</a:t>
            </a:r>
          </a:p>
          <a:p>
            <a:pPr algn="l"/>
            <a:endParaRPr lang="en-US" sz="2000"/>
          </a:p>
        </p:txBody>
      </p:sp>
      <p:sp>
        <p:nvSpPr>
          <p:cNvPr id="53"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E004FAA-534E-15C6-D196-ACB90DCC02B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511BDF-AFB2-2DF7-8730-FA0F4CE80033}"/>
              </a:ext>
            </a:extLst>
          </p:cNvPr>
          <p:cNvSpPr>
            <a:spLocks noGrp="1"/>
          </p:cNvSpPr>
          <p:nvPr>
            <p:ph type="title"/>
          </p:nvPr>
        </p:nvSpPr>
        <p:spPr>
          <a:xfrm>
            <a:off x="1115568" y="548640"/>
            <a:ext cx="10168128" cy="1179576"/>
          </a:xfrm>
        </p:spPr>
        <p:txBody>
          <a:bodyPr>
            <a:normAutofit/>
          </a:bodyPr>
          <a:lstStyle/>
          <a:p>
            <a:r>
              <a:rPr lang="en-US" sz="4000" dirty="0">
                <a:cs typeface="Calibri Light"/>
              </a:rPr>
              <a:t>Computational Thinking</a:t>
            </a:r>
            <a:endParaRPr lang="en-US" sz="4000" dirty="0"/>
          </a:p>
        </p:txBody>
      </p:sp>
      <p:sp>
        <p:nvSpPr>
          <p:cNvPr id="3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Content Placeholder 2">
            <a:extLst>
              <a:ext uri="{FF2B5EF4-FFF2-40B4-BE49-F238E27FC236}">
                <a16:creationId xmlns:a16="http://schemas.microsoft.com/office/drawing/2014/main" id="{5CE06B64-87B7-789A-78AC-CFA0D3E321D6}"/>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dirty="0">
                <a:ea typeface="+mn-lt"/>
                <a:cs typeface="+mn-lt"/>
              </a:rPr>
              <a:t>Computational thinking is an approach that  breaks down problems into distinct parts, look for similarities, identify the relevant information and opportunities for simplification, and create a plan for a solution.</a:t>
            </a:r>
          </a:p>
          <a:p>
            <a:endParaRPr lang="en-US" sz="2200" dirty="0">
              <a:cs typeface="Calibri"/>
            </a:endParaRPr>
          </a:p>
        </p:txBody>
      </p:sp>
    </p:spTree>
    <p:extLst>
      <p:ext uri="{BB962C8B-B14F-4D97-AF65-F5344CB8AC3E}">
        <p14:creationId xmlns:p14="http://schemas.microsoft.com/office/powerpoint/2010/main" val="139545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295-E100-1C2F-96E3-9F2CD815FACD}"/>
              </a:ext>
            </a:extLst>
          </p:cNvPr>
          <p:cNvSpPr>
            <a:spLocks noGrp="1"/>
          </p:cNvSpPr>
          <p:nvPr>
            <p:ph type="title"/>
          </p:nvPr>
        </p:nvSpPr>
        <p:spPr/>
        <p:txBody>
          <a:bodyPr/>
          <a:lstStyle/>
          <a:p>
            <a:r>
              <a:rPr lang="en-US" dirty="0">
                <a:cs typeface="Calibri Light"/>
              </a:rPr>
              <a:t>Decomposition</a:t>
            </a:r>
            <a:endParaRPr lang="en-US" dirty="0"/>
          </a:p>
        </p:txBody>
      </p:sp>
      <p:sp>
        <p:nvSpPr>
          <p:cNvPr id="3" name="Content Placeholder 2">
            <a:extLst>
              <a:ext uri="{FF2B5EF4-FFF2-40B4-BE49-F238E27FC236}">
                <a16:creationId xmlns:a16="http://schemas.microsoft.com/office/drawing/2014/main" id="{6F83602D-4488-30AF-B6C1-18BFAF40A43C}"/>
              </a:ext>
            </a:extLst>
          </p:cNvPr>
          <p:cNvSpPr>
            <a:spLocks noGrp="1"/>
          </p:cNvSpPr>
          <p:nvPr>
            <p:ph idx="1"/>
          </p:nvPr>
        </p:nvSpPr>
        <p:spPr>
          <a:xfrm>
            <a:off x="507521" y="1538078"/>
            <a:ext cx="10846279" cy="4638885"/>
          </a:xfrm>
        </p:spPr>
        <p:txBody>
          <a:bodyPr vert="horz" lIns="91440" tIns="45720" rIns="91440" bIns="45720" rtlCol="0" anchor="t">
            <a:normAutofit lnSpcReduction="10000"/>
          </a:bodyPr>
          <a:lstStyle/>
          <a:p>
            <a:pPr algn="just"/>
            <a:r>
              <a:rPr lang="en-US" dirty="0">
                <a:cs typeface="Calibri"/>
              </a:rPr>
              <a:t>It is breaking down the problem in smaller parts.</a:t>
            </a:r>
            <a:endParaRPr lang="en-US"/>
          </a:p>
          <a:p>
            <a:pPr algn="just"/>
            <a:r>
              <a:rPr lang="en-US" dirty="0">
                <a:cs typeface="Calibri"/>
              </a:rPr>
              <a:t>A broken-down part is called as a module.</a:t>
            </a:r>
          </a:p>
          <a:p>
            <a:pPr algn="just"/>
            <a:r>
              <a:rPr lang="en-US" dirty="0">
                <a:ea typeface="+mn-lt"/>
                <a:cs typeface="+mn-lt"/>
              </a:rPr>
              <a:t>A </a:t>
            </a:r>
            <a:r>
              <a:rPr lang="en-US" b="1" i="1" dirty="0">
                <a:solidFill>
                  <a:schemeClr val="accent2">
                    <a:lumMod val="50000"/>
                  </a:schemeClr>
                </a:solidFill>
                <a:ea typeface="+mn-lt"/>
                <a:cs typeface="+mn-lt"/>
              </a:rPr>
              <a:t>functionally independent</a:t>
            </a:r>
            <a:r>
              <a:rPr lang="en-US" dirty="0">
                <a:ea typeface="+mn-lt"/>
                <a:cs typeface="+mn-lt"/>
              </a:rPr>
              <a:t> module has very little interaction with other modules.</a:t>
            </a:r>
            <a:endParaRPr lang="en-US" dirty="0">
              <a:cs typeface="Calibri"/>
            </a:endParaRPr>
          </a:p>
          <a:p>
            <a:pPr lvl="1" algn="just"/>
            <a:r>
              <a:rPr lang="en-US" b="1" i="1" dirty="0">
                <a:solidFill>
                  <a:srgbClr val="C00000"/>
                </a:solidFill>
                <a:ea typeface="+mn-lt"/>
                <a:cs typeface="+mn-lt"/>
              </a:rPr>
              <a:t>Coupling</a:t>
            </a:r>
            <a:r>
              <a:rPr lang="en-US" b="1" i="1" dirty="0">
                <a:ea typeface="+mn-lt"/>
                <a:cs typeface="+mn-lt"/>
              </a:rPr>
              <a:t>:</a:t>
            </a:r>
            <a:r>
              <a:rPr lang="en-US" dirty="0">
                <a:ea typeface="+mn-lt"/>
                <a:cs typeface="+mn-lt"/>
              </a:rPr>
              <a:t> </a:t>
            </a:r>
            <a:r>
              <a:rPr lang="en-US" b="1" dirty="0">
                <a:ea typeface="+mn-lt"/>
                <a:cs typeface="+mn-lt"/>
              </a:rPr>
              <a:t>Coupling</a:t>
            </a:r>
            <a:r>
              <a:rPr lang="en-US" dirty="0">
                <a:ea typeface="+mn-lt"/>
                <a:cs typeface="+mn-lt"/>
              </a:rPr>
              <a:t> between two modules is a measure of the degree of interaction or interdependence between the two modules.</a:t>
            </a:r>
          </a:p>
          <a:p>
            <a:pPr lvl="1" algn="just"/>
            <a:r>
              <a:rPr lang="en-US" b="1" i="1" dirty="0">
                <a:solidFill>
                  <a:srgbClr val="C00000"/>
                </a:solidFill>
                <a:ea typeface="+mn-lt"/>
                <a:cs typeface="+mn-lt"/>
              </a:rPr>
              <a:t>Cohesion:</a:t>
            </a:r>
            <a:r>
              <a:rPr lang="en-US" dirty="0">
                <a:ea typeface="+mn-lt"/>
                <a:cs typeface="+mn-lt"/>
              </a:rPr>
              <a:t> </a:t>
            </a:r>
            <a:r>
              <a:rPr lang="en-US" b="1" dirty="0">
                <a:ea typeface="+mn-lt"/>
                <a:cs typeface="+mn-lt"/>
              </a:rPr>
              <a:t>Cohesion</a:t>
            </a:r>
            <a:r>
              <a:rPr lang="en-US" dirty="0">
                <a:ea typeface="+mn-lt"/>
                <a:cs typeface="+mn-lt"/>
              </a:rPr>
              <a:t> is a measure of functional strength of a module.</a:t>
            </a:r>
          </a:p>
          <a:p>
            <a:pPr marL="457200" lvl="1" indent="0" algn="just">
              <a:buNone/>
            </a:pPr>
            <a:endParaRPr lang="en-US" dirty="0">
              <a:ea typeface="+mn-lt"/>
              <a:cs typeface="+mn-lt"/>
            </a:endParaRPr>
          </a:p>
          <a:p>
            <a:pPr algn="just"/>
            <a:r>
              <a:rPr lang="en-US" b="1" dirty="0">
                <a:solidFill>
                  <a:srgbClr val="FF0000"/>
                </a:solidFill>
                <a:ea typeface="+mn-lt"/>
                <a:cs typeface="+mn-lt"/>
              </a:rPr>
              <a:t>Tip: Functional independence means that a cohesive module performs a single function or task. A functionally independent module has very little interaction with other modules.</a:t>
            </a:r>
            <a:endParaRPr lang="en-US" b="1">
              <a:solidFill>
                <a:srgbClr val="FF0000"/>
              </a:solidFill>
              <a:cs typeface="Calibri"/>
            </a:endParaRPr>
          </a:p>
          <a:p>
            <a:pPr lvl="1"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324992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B18F-157A-BAC5-15B7-9B6C935AB54C}"/>
              </a:ext>
            </a:extLst>
          </p:cNvPr>
          <p:cNvSpPr>
            <a:spLocks noGrp="1"/>
          </p:cNvSpPr>
          <p:nvPr>
            <p:ph type="title"/>
          </p:nvPr>
        </p:nvSpPr>
        <p:spPr/>
        <p:txBody>
          <a:bodyPr/>
          <a:lstStyle/>
          <a:p>
            <a:r>
              <a:rPr lang="en-US" dirty="0">
                <a:ea typeface="+mj-lt"/>
                <a:cs typeface="+mj-lt"/>
              </a:rPr>
              <a:t>Pattern recognition</a:t>
            </a:r>
            <a:endParaRPr lang="en-US" dirty="0"/>
          </a:p>
        </p:txBody>
      </p:sp>
      <p:sp>
        <p:nvSpPr>
          <p:cNvPr id="3" name="Content Placeholder 2">
            <a:extLst>
              <a:ext uri="{FF2B5EF4-FFF2-40B4-BE49-F238E27FC236}">
                <a16:creationId xmlns:a16="http://schemas.microsoft.com/office/drawing/2014/main" id="{6D2A520E-75CE-E1BA-22FC-FA18DD395D72}"/>
              </a:ext>
            </a:extLst>
          </p:cNvPr>
          <p:cNvSpPr>
            <a:spLocks noGrp="1"/>
          </p:cNvSpPr>
          <p:nvPr>
            <p:ph idx="1"/>
          </p:nvPr>
        </p:nvSpPr>
        <p:spPr/>
        <p:txBody>
          <a:bodyPr vert="horz" lIns="91440" tIns="45720" rIns="91440" bIns="45720" rtlCol="0" anchor="t">
            <a:normAutofit/>
          </a:bodyPr>
          <a:lstStyle/>
          <a:p>
            <a:r>
              <a:rPr lang="en-US" b="1" dirty="0">
                <a:ea typeface="+mn-lt"/>
                <a:cs typeface="+mn-lt"/>
              </a:rPr>
              <a:t>Pattern recognition</a:t>
            </a:r>
            <a:r>
              <a:rPr lang="en-US" dirty="0">
                <a:ea typeface="+mn-lt"/>
                <a:cs typeface="+mn-lt"/>
              </a:rPr>
              <a:t> is the process of recognizing patterns by using a machine learning algorithm.</a:t>
            </a:r>
          </a:p>
          <a:p>
            <a:r>
              <a:rPr lang="en-US" dirty="0">
                <a:ea typeface="+mn-lt"/>
                <a:cs typeface="+mn-lt"/>
              </a:rPr>
              <a:t>Pattern Recognition is the process of distinguishing and segmenting data according to set criteria or by common elements, which is performed by special algorithms.</a:t>
            </a:r>
            <a:endParaRPr lang="en-US" dirty="0">
              <a:cs typeface="Calibri"/>
            </a:endParaRPr>
          </a:p>
        </p:txBody>
      </p:sp>
    </p:spTree>
    <p:extLst>
      <p:ext uri="{BB962C8B-B14F-4D97-AF65-F5344CB8AC3E}">
        <p14:creationId xmlns:p14="http://schemas.microsoft.com/office/powerpoint/2010/main" val="282368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B1BE-737C-7380-F9ED-43F6C90917AB}"/>
              </a:ext>
            </a:extLst>
          </p:cNvPr>
          <p:cNvSpPr>
            <a:spLocks noGrp="1"/>
          </p:cNvSpPr>
          <p:nvPr>
            <p:ph type="title"/>
          </p:nvPr>
        </p:nvSpPr>
        <p:spPr/>
        <p:txBody>
          <a:bodyPr/>
          <a:lstStyle/>
          <a:p>
            <a:r>
              <a:rPr lang="en-US" dirty="0">
                <a:cs typeface="Calibri Light"/>
              </a:rPr>
              <a:t>Abstraction</a:t>
            </a:r>
            <a:endParaRPr lang="en-US" dirty="0"/>
          </a:p>
        </p:txBody>
      </p:sp>
      <p:sp>
        <p:nvSpPr>
          <p:cNvPr id="3" name="Content Placeholder 2">
            <a:extLst>
              <a:ext uri="{FF2B5EF4-FFF2-40B4-BE49-F238E27FC236}">
                <a16:creationId xmlns:a16="http://schemas.microsoft.com/office/drawing/2014/main" id="{0D3DF508-02BD-957A-F599-9423C5F4B972}"/>
              </a:ext>
            </a:extLst>
          </p:cNvPr>
          <p:cNvSpPr>
            <a:spLocks noGrp="1"/>
          </p:cNvSpPr>
          <p:nvPr>
            <p:ph idx="1"/>
          </p:nvPr>
        </p:nvSpPr>
        <p:spPr/>
        <p:txBody>
          <a:bodyPr vert="horz" lIns="91440" tIns="45720" rIns="91440" bIns="45720" rtlCol="0" anchor="t">
            <a:normAutofit/>
          </a:bodyPr>
          <a:lstStyle/>
          <a:p>
            <a:r>
              <a:rPr lang="en-US" dirty="0">
                <a:ea typeface="+mn-lt"/>
                <a:cs typeface="+mn-lt"/>
              </a:rPr>
              <a:t>Abstraction in coding and computer science is used to simplify strings of code into different functions. It hides the underlying complexity in a programming language, which makes it simpler to implement algorithms and communicate with digital tools.</a:t>
            </a:r>
            <a:endParaRPr lang="en-US" dirty="0"/>
          </a:p>
        </p:txBody>
      </p:sp>
    </p:spTree>
    <p:extLst>
      <p:ext uri="{BB962C8B-B14F-4D97-AF65-F5344CB8AC3E}">
        <p14:creationId xmlns:p14="http://schemas.microsoft.com/office/powerpoint/2010/main" val="100592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969D-728C-DCF3-41E0-D62D415974B4}"/>
              </a:ext>
            </a:extLst>
          </p:cNvPr>
          <p:cNvSpPr>
            <a:spLocks noGrp="1"/>
          </p:cNvSpPr>
          <p:nvPr>
            <p:ph type="title"/>
          </p:nvPr>
        </p:nvSpPr>
        <p:spPr/>
        <p:txBody>
          <a:bodyPr/>
          <a:lstStyle/>
          <a:p>
            <a:r>
              <a:rPr lang="en-US" dirty="0">
                <a:cs typeface="Calibri Light"/>
              </a:rPr>
              <a:t>Pseudo codes</a:t>
            </a:r>
            <a:endParaRPr lang="en-US" dirty="0" err="1"/>
          </a:p>
        </p:txBody>
      </p:sp>
      <p:sp>
        <p:nvSpPr>
          <p:cNvPr id="3" name="Content Placeholder 2">
            <a:extLst>
              <a:ext uri="{FF2B5EF4-FFF2-40B4-BE49-F238E27FC236}">
                <a16:creationId xmlns:a16="http://schemas.microsoft.com/office/drawing/2014/main" id="{55126F48-928C-C581-6427-7A50F71850D3}"/>
              </a:ext>
            </a:extLst>
          </p:cNvPr>
          <p:cNvSpPr>
            <a:spLocks noGrp="1"/>
          </p:cNvSpPr>
          <p:nvPr>
            <p:ph idx="1"/>
          </p:nvPr>
        </p:nvSpPr>
        <p:spPr/>
        <p:txBody>
          <a:bodyPr vert="horz" lIns="91440" tIns="45720" rIns="91440" bIns="45720" rtlCol="0" anchor="t">
            <a:normAutofit/>
          </a:bodyPr>
          <a:lstStyle/>
          <a:p>
            <a:r>
              <a:rPr lang="en-US" sz="2400" dirty="0">
                <a:ea typeface="+mn-lt"/>
                <a:cs typeface="+mn-lt"/>
              </a:rPr>
              <a:t>An </a:t>
            </a:r>
            <a:r>
              <a:rPr lang="en-US" sz="2400" u="sng" dirty="0">
                <a:ea typeface="+mn-lt"/>
                <a:cs typeface="+mn-lt"/>
              </a:rPr>
              <a:t>algorithm</a:t>
            </a:r>
            <a:r>
              <a:rPr lang="en-US" sz="2400" dirty="0">
                <a:ea typeface="+mn-lt"/>
                <a:cs typeface="+mn-lt"/>
              </a:rPr>
              <a:t> is a procedure for solving a problem in terms of the actions to be executed and the order in which those actions are to be executed. An algorithm is merely the sequence of steps taken to solve a problem. The steps are normally "sequence," "selection, " "iteration," and a case-type statement.</a:t>
            </a:r>
            <a:endParaRPr lang="en-US" sz="2400" dirty="0">
              <a:cs typeface="Calibri"/>
            </a:endParaRPr>
          </a:p>
        </p:txBody>
      </p:sp>
    </p:spTree>
    <p:extLst>
      <p:ext uri="{BB962C8B-B14F-4D97-AF65-F5344CB8AC3E}">
        <p14:creationId xmlns:p14="http://schemas.microsoft.com/office/powerpoint/2010/main" val="374792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BA76-D163-5ACA-A446-50DB09B4A54F}"/>
              </a:ext>
            </a:extLst>
          </p:cNvPr>
          <p:cNvSpPr>
            <a:spLocks noGrp="1"/>
          </p:cNvSpPr>
          <p:nvPr>
            <p:ph type="title"/>
          </p:nvPr>
        </p:nvSpPr>
        <p:spPr/>
        <p:txBody>
          <a:bodyPr/>
          <a:lstStyle/>
          <a:p>
            <a:r>
              <a:rPr lang="en-US" dirty="0">
                <a:cs typeface="Calibri Light"/>
              </a:rPr>
              <a:t>Flowchart Symbols</a:t>
            </a:r>
            <a:endParaRPr lang="en-US" dirty="0"/>
          </a:p>
        </p:txBody>
      </p:sp>
      <p:pic>
        <p:nvPicPr>
          <p:cNvPr id="4" name="Picture 4" descr="A picture containing shape&#10;&#10;Description automatically generated">
            <a:extLst>
              <a:ext uri="{FF2B5EF4-FFF2-40B4-BE49-F238E27FC236}">
                <a16:creationId xmlns:a16="http://schemas.microsoft.com/office/drawing/2014/main" id="{5A5E6D8B-CF0B-3667-A617-DB90ED376769}"/>
              </a:ext>
            </a:extLst>
          </p:cNvPr>
          <p:cNvPicPr>
            <a:picLocks noGrp="1" noChangeAspect="1"/>
          </p:cNvPicPr>
          <p:nvPr>
            <p:ph idx="1"/>
          </p:nvPr>
        </p:nvPicPr>
        <p:blipFill>
          <a:blip r:embed="rId2"/>
          <a:stretch>
            <a:fillRect/>
          </a:stretch>
        </p:blipFill>
        <p:spPr>
          <a:xfrm>
            <a:off x="838200" y="2135671"/>
            <a:ext cx="10515600" cy="2494794"/>
          </a:xfrm>
        </p:spPr>
      </p:pic>
    </p:spTree>
    <p:extLst>
      <p:ext uri="{BB962C8B-B14F-4D97-AF65-F5344CB8AC3E}">
        <p14:creationId xmlns:p14="http://schemas.microsoft.com/office/powerpoint/2010/main" val="261401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625B-BE70-9D55-5891-0443E932C943}"/>
              </a:ext>
            </a:extLst>
          </p:cNvPr>
          <p:cNvSpPr>
            <a:spLocks noGrp="1"/>
          </p:cNvSpPr>
          <p:nvPr>
            <p:ph type="title"/>
          </p:nvPr>
        </p:nvSpPr>
        <p:spPr/>
        <p:txBody>
          <a:bodyPr/>
          <a:lstStyle/>
          <a:p>
            <a:r>
              <a:rPr lang="en-US" dirty="0">
                <a:cs typeface="Calibri Light"/>
              </a:rPr>
              <a:t>Flowchart symbols</a:t>
            </a:r>
            <a:endParaRPr lang="en-US" dirty="0"/>
          </a:p>
        </p:txBody>
      </p:sp>
      <p:pic>
        <p:nvPicPr>
          <p:cNvPr id="4" name="Picture 4" descr="A picture containing shape&#10;&#10;Description automatically generated">
            <a:extLst>
              <a:ext uri="{FF2B5EF4-FFF2-40B4-BE49-F238E27FC236}">
                <a16:creationId xmlns:a16="http://schemas.microsoft.com/office/drawing/2014/main" id="{5C3AC4E0-12EC-84E3-B649-DC60E3D14521}"/>
              </a:ext>
            </a:extLst>
          </p:cNvPr>
          <p:cNvPicPr>
            <a:picLocks noGrp="1" noChangeAspect="1"/>
          </p:cNvPicPr>
          <p:nvPr>
            <p:ph idx="1"/>
          </p:nvPr>
        </p:nvPicPr>
        <p:blipFill>
          <a:blip r:embed="rId2"/>
          <a:stretch>
            <a:fillRect/>
          </a:stretch>
        </p:blipFill>
        <p:spPr>
          <a:xfrm>
            <a:off x="-125083" y="2366145"/>
            <a:ext cx="12255259" cy="2364523"/>
          </a:xfrm>
        </p:spPr>
      </p:pic>
    </p:spTree>
    <p:extLst>
      <p:ext uri="{BB962C8B-B14F-4D97-AF65-F5344CB8AC3E}">
        <p14:creationId xmlns:p14="http://schemas.microsoft.com/office/powerpoint/2010/main" val="325297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4977-2925-F2AF-EBF9-6DA95E8712E7}"/>
              </a:ext>
            </a:extLst>
          </p:cNvPr>
          <p:cNvSpPr>
            <a:spLocks noGrp="1"/>
          </p:cNvSpPr>
          <p:nvPr>
            <p:ph type="title"/>
          </p:nvPr>
        </p:nvSpPr>
        <p:spPr/>
        <p:txBody>
          <a:bodyPr/>
          <a:lstStyle/>
          <a:p>
            <a:r>
              <a:rPr lang="en-US" dirty="0">
                <a:cs typeface="Calibri Light"/>
              </a:rPr>
              <a:t>Flowchart Symbols</a:t>
            </a:r>
            <a:endParaRPr lang="en-US" dirty="0"/>
          </a:p>
        </p:txBody>
      </p:sp>
      <p:pic>
        <p:nvPicPr>
          <p:cNvPr id="4" name="Picture 4" descr="Shape, polygon&#10;&#10;Description automatically generated">
            <a:extLst>
              <a:ext uri="{FF2B5EF4-FFF2-40B4-BE49-F238E27FC236}">
                <a16:creationId xmlns:a16="http://schemas.microsoft.com/office/drawing/2014/main" id="{E186A899-72EF-6357-8F85-1CCC5F27A795}"/>
              </a:ext>
            </a:extLst>
          </p:cNvPr>
          <p:cNvPicPr>
            <a:picLocks noGrp="1" noChangeAspect="1"/>
          </p:cNvPicPr>
          <p:nvPr>
            <p:ph idx="1"/>
          </p:nvPr>
        </p:nvPicPr>
        <p:blipFill>
          <a:blip r:embed="rId2"/>
          <a:stretch>
            <a:fillRect/>
          </a:stretch>
        </p:blipFill>
        <p:spPr>
          <a:xfrm>
            <a:off x="924464" y="1861534"/>
            <a:ext cx="10515600" cy="2237935"/>
          </a:xfrm>
        </p:spPr>
      </p:pic>
      <p:pic>
        <p:nvPicPr>
          <p:cNvPr id="5" name="Picture 5" descr="A picture containing diagram&#10;&#10;Description automatically generated">
            <a:extLst>
              <a:ext uri="{FF2B5EF4-FFF2-40B4-BE49-F238E27FC236}">
                <a16:creationId xmlns:a16="http://schemas.microsoft.com/office/drawing/2014/main" id="{08492A09-50E1-0E50-2C33-5BBE08D76BF2}"/>
              </a:ext>
            </a:extLst>
          </p:cNvPr>
          <p:cNvPicPr>
            <a:picLocks noChangeAspect="1"/>
          </p:cNvPicPr>
          <p:nvPr/>
        </p:nvPicPr>
        <p:blipFill>
          <a:blip r:embed="rId3"/>
          <a:stretch>
            <a:fillRect/>
          </a:stretch>
        </p:blipFill>
        <p:spPr>
          <a:xfrm>
            <a:off x="698740" y="4103918"/>
            <a:ext cx="11570897" cy="2733333"/>
          </a:xfrm>
          <a:prstGeom prst="rect">
            <a:avLst/>
          </a:prstGeom>
        </p:spPr>
      </p:pic>
    </p:spTree>
    <p:extLst>
      <p:ext uri="{BB962C8B-B14F-4D97-AF65-F5344CB8AC3E}">
        <p14:creationId xmlns:p14="http://schemas.microsoft.com/office/powerpoint/2010/main" val="2733375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Computational Techniques for problem solving</vt:lpstr>
      <vt:lpstr>Computational Thinking</vt:lpstr>
      <vt:lpstr>Decomposition</vt:lpstr>
      <vt:lpstr>Pattern recognition</vt:lpstr>
      <vt:lpstr>Abstraction</vt:lpstr>
      <vt:lpstr>Pseudo codes</vt:lpstr>
      <vt:lpstr>Flowchart Symbols</vt:lpstr>
      <vt:lpstr>Flowchart symbols</vt:lpstr>
      <vt:lpstr>Flowchart Symbols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103</cp:revision>
  <dcterms:created xsi:type="dcterms:W3CDTF">2022-05-03T15:33:51Z</dcterms:created>
  <dcterms:modified xsi:type="dcterms:W3CDTF">2023-09-26T15:02:37Z</dcterms:modified>
</cp:coreProperties>
</file>