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6" r:id="rId12"/>
    <p:sldId id="265" r:id="rId13"/>
    <p:sldId id="267" r:id="rId14"/>
    <p:sldId id="268" r:id="rId15"/>
    <p:sldId id="269" r:id="rId16"/>
    <p:sldId id="270" r:id="rId17"/>
    <p:sldId id="271" r:id="rId18"/>
    <p:sldId id="273" r:id="rId19"/>
    <p:sldId id="272" r:id="rId20"/>
    <p:sldId id="275" r:id="rId21"/>
    <p:sldId id="274"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512A41C-B419-492A-850A-5F50FB1176EE}">
          <p14:sldIdLst>
            <p14:sldId id="256"/>
          </p14:sldIdLst>
        </p14:section>
        <p14:section name="Untitled Section" id="{BB7368B5-0CD9-48A0-BB74-E31B5F9EEC92}">
          <p14:sldIdLst>
            <p14:sldId id="257"/>
            <p14:sldId id="258"/>
            <p14:sldId id="259"/>
            <p14:sldId id="260"/>
            <p14:sldId id="261"/>
            <p14:sldId id="262"/>
            <p14:sldId id="263"/>
            <p14:sldId id="264"/>
            <p14:sldId id="266"/>
            <p14:sldId id="265"/>
            <p14:sldId id="267"/>
            <p14:sldId id="268"/>
            <p14:sldId id="269"/>
            <p14:sldId id="270"/>
            <p14:sldId id="271"/>
            <p14:sldId id="273"/>
            <p14:sldId id="272"/>
            <p14:sldId id="275"/>
            <p14:sldId id="274"/>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4" d="100"/>
          <a:sy n="74" d="100"/>
        </p:scale>
        <p:origin x="-540" y="-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H"/>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H"/>
          </a:p>
        </p:txBody>
      </p:sp>
      <p:sp>
        <p:nvSpPr>
          <p:cNvPr id="4" name="Date Placeholder 3"/>
          <p:cNvSpPr>
            <a:spLocks noGrp="1"/>
          </p:cNvSpPr>
          <p:nvPr>
            <p:ph type="dt" sz="half" idx="10"/>
          </p:nvPr>
        </p:nvSpPr>
        <p:spPr/>
        <p:txBody>
          <a:bodyPr/>
          <a:lstStyle/>
          <a:p>
            <a:fld id="{D9962669-56AE-4347-90EE-8C5DDA719B74}" type="datetimeFigureOut">
              <a:rPr lang="en-PH" smtClean="0"/>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AACEB63A-F49B-451D-B324-72165565036C}" type="slidenum">
              <a:rPr lang="en-PH" smtClean="0"/>
            </a:fld>
            <a:endParaRPr lang="en-PH"/>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PH"/>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PH"/>
          </a:p>
        </p:txBody>
      </p:sp>
      <p:sp>
        <p:nvSpPr>
          <p:cNvPr id="4" name="Date Placeholder 3"/>
          <p:cNvSpPr>
            <a:spLocks noGrp="1"/>
          </p:cNvSpPr>
          <p:nvPr>
            <p:ph type="dt" sz="half" idx="10"/>
          </p:nvPr>
        </p:nvSpPr>
        <p:spPr/>
        <p:txBody>
          <a:bodyPr/>
          <a:lstStyle/>
          <a:p>
            <a:fld id="{D9962669-56AE-4347-90EE-8C5DDA719B74}" type="datetimeFigureOut">
              <a:rPr lang="en-PH" smtClean="0"/>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AACEB63A-F49B-451D-B324-72165565036C}" type="slidenum">
              <a:rPr lang="en-PH" smtClean="0"/>
            </a:fld>
            <a:endParaRPr lang="en-PH"/>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PH"/>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PH"/>
          </a:p>
        </p:txBody>
      </p:sp>
      <p:sp>
        <p:nvSpPr>
          <p:cNvPr id="4" name="Date Placeholder 3"/>
          <p:cNvSpPr>
            <a:spLocks noGrp="1"/>
          </p:cNvSpPr>
          <p:nvPr>
            <p:ph type="dt" sz="half" idx="10"/>
          </p:nvPr>
        </p:nvSpPr>
        <p:spPr/>
        <p:txBody>
          <a:bodyPr/>
          <a:lstStyle/>
          <a:p>
            <a:fld id="{D9962669-56AE-4347-90EE-8C5DDA719B74}" type="datetimeFigureOut">
              <a:rPr lang="en-PH" smtClean="0"/>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AACEB63A-F49B-451D-B324-72165565036C}" type="slidenum">
              <a:rPr lang="en-PH" smtClean="0"/>
            </a:fld>
            <a:endParaRPr lang="en-PH"/>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PH"/>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PH"/>
          </a:p>
        </p:txBody>
      </p:sp>
      <p:sp>
        <p:nvSpPr>
          <p:cNvPr id="4" name="Date Placeholder 3"/>
          <p:cNvSpPr>
            <a:spLocks noGrp="1"/>
          </p:cNvSpPr>
          <p:nvPr>
            <p:ph type="dt" sz="half" idx="10"/>
          </p:nvPr>
        </p:nvSpPr>
        <p:spPr/>
        <p:txBody>
          <a:bodyPr/>
          <a:lstStyle/>
          <a:p>
            <a:fld id="{D9962669-56AE-4347-90EE-8C5DDA719B74}" type="datetimeFigureOut">
              <a:rPr lang="en-PH" smtClean="0"/>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AACEB63A-F49B-451D-B324-72165565036C}" type="slidenum">
              <a:rPr lang="en-PH" smtClean="0"/>
            </a:fld>
            <a:endParaRPr lang="en-PH"/>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H"/>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D9962669-56AE-4347-90EE-8C5DDA719B74}" type="datetimeFigureOut">
              <a:rPr lang="en-PH" smtClean="0"/>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AACEB63A-F49B-451D-B324-72165565036C}" type="slidenum">
              <a:rPr lang="en-PH" smtClean="0"/>
            </a:fld>
            <a:endParaRPr lang="en-PH"/>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PH"/>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PH"/>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PH"/>
          </a:p>
        </p:txBody>
      </p:sp>
      <p:sp>
        <p:nvSpPr>
          <p:cNvPr id="5" name="Date Placeholder 4"/>
          <p:cNvSpPr>
            <a:spLocks noGrp="1"/>
          </p:cNvSpPr>
          <p:nvPr>
            <p:ph type="dt" sz="half" idx="10"/>
          </p:nvPr>
        </p:nvSpPr>
        <p:spPr/>
        <p:txBody>
          <a:bodyPr/>
          <a:lstStyle/>
          <a:p>
            <a:fld id="{D9962669-56AE-4347-90EE-8C5DDA719B74}" type="datetimeFigureOut">
              <a:rPr lang="en-PH" smtClean="0"/>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AACEB63A-F49B-451D-B324-72165565036C}" type="slidenum">
              <a:rPr lang="en-PH" smtClean="0"/>
            </a:fld>
            <a:endParaRPr lang="en-PH"/>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PH"/>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PH"/>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PH"/>
          </a:p>
        </p:txBody>
      </p:sp>
      <p:sp>
        <p:nvSpPr>
          <p:cNvPr id="7" name="Date Placeholder 6"/>
          <p:cNvSpPr>
            <a:spLocks noGrp="1"/>
          </p:cNvSpPr>
          <p:nvPr>
            <p:ph type="dt" sz="half" idx="10"/>
          </p:nvPr>
        </p:nvSpPr>
        <p:spPr/>
        <p:txBody>
          <a:bodyPr/>
          <a:lstStyle/>
          <a:p>
            <a:fld id="{D9962669-56AE-4347-90EE-8C5DDA719B74}" type="datetimeFigureOut">
              <a:rPr lang="en-PH" smtClean="0"/>
            </a:fld>
            <a:endParaRPr lang="en-PH"/>
          </a:p>
        </p:txBody>
      </p:sp>
      <p:sp>
        <p:nvSpPr>
          <p:cNvPr id="8" name="Footer Placeholder 7"/>
          <p:cNvSpPr>
            <a:spLocks noGrp="1"/>
          </p:cNvSpPr>
          <p:nvPr>
            <p:ph type="ftr" sz="quarter" idx="11"/>
          </p:nvPr>
        </p:nvSpPr>
        <p:spPr/>
        <p:txBody>
          <a:bodyPr/>
          <a:lstStyle/>
          <a:p>
            <a:endParaRPr lang="en-PH"/>
          </a:p>
        </p:txBody>
      </p:sp>
      <p:sp>
        <p:nvSpPr>
          <p:cNvPr id="9" name="Slide Number Placeholder 8"/>
          <p:cNvSpPr>
            <a:spLocks noGrp="1"/>
          </p:cNvSpPr>
          <p:nvPr>
            <p:ph type="sldNum" sz="quarter" idx="12"/>
          </p:nvPr>
        </p:nvSpPr>
        <p:spPr/>
        <p:txBody>
          <a:bodyPr/>
          <a:lstStyle/>
          <a:p>
            <a:fld id="{AACEB63A-F49B-451D-B324-72165565036C}" type="slidenum">
              <a:rPr lang="en-PH" smtClean="0"/>
            </a:fld>
            <a:endParaRPr lang="en-PH"/>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PH"/>
          </a:p>
        </p:txBody>
      </p:sp>
      <p:sp>
        <p:nvSpPr>
          <p:cNvPr id="3" name="Date Placeholder 2"/>
          <p:cNvSpPr>
            <a:spLocks noGrp="1"/>
          </p:cNvSpPr>
          <p:nvPr>
            <p:ph type="dt" sz="half" idx="10"/>
          </p:nvPr>
        </p:nvSpPr>
        <p:spPr/>
        <p:txBody>
          <a:bodyPr/>
          <a:lstStyle/>
          <a:p>
            <a:fld id="{D9962669-56AE-4347-90EE-8C5DDA719B74}" type="datetimeFigureOut">
              <a:rPr lang="en-PH" smtClean="0"/>
            </a:fld>
            <a:endParaRPr lang="en-PH"/>
          </a:p>
        </p:txBody>
      </p:sp>
      <p:sp>
        <p:nvSpPr>
          <p:cNvPr id="4" name="Footer Placeholder 3"/>
          <p:cNvSpPr>
            <a:spLocks noGrp="1"/>
          </p:cNvSpPr>
          <p:nvPr>
            <p:ph type="ftr" sz="quarter" idx="11"/>
          </p:nvPr>
        </p:nvSpPr>
        <p:spPr/>
        <p:txBody>
          <a:bodyPr/>
          <a:lstStyle/>
          <a:p>
            <a:endParaRPr lang="en-PH"/>
          </a:p>
        </p:txBody>
      </p:sp>
      <p:sp>
        <p:nvSpPr>
          <p:cNvPr id="5" name="Slide Number Placeholder 4"/>
          <p:cNvSpPr>
            <a:spLocks noGrp="1"/>
          </p:cNvSpPr>
          <p:nvPr>
            <p:ph type="sldNum" sz="quarter" idx="12"/>
          </p:nvPr>
        </p:nvSpPr>
        <p:spPr/>
        <p:txBody>
          <a:bodyPr/>
          <a:lstStyle/>
          <a:p>
            <a:fld id="{AACEB63A-F49B-451D-B324-72165565036C}" type="slidenum">
              <a:rPr lang="en-PH" smtClean="0"/>
            </a:fld>
            <a:endParaRPr lang="en-PH"/>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962669-56AE-4347-90EE-8C5DDA719B74}" type="datetimeFigureOut">
              <a:rPr lang="en-PH" smtClean="0"/>
            </a:fld>
            <a:endParaRPr lang="en-PH"/>
          </a:p>
        </p:txBody>
      </p:sp>
      <p:sp>
        <p:nvSpPr>
          <p:cNvPr id="3" name="Footer Placeholder 2"/>
          <p:cNvSpPr>
            <a:spLocks noGrp="1"/>
          </p:cNvSpPr>
          <p:nvPr>
            <p:ph type="ftr" sz="quarter" idx="11"/>
          </p:nvPr>
        </p:nvSpPr>
        <p:spPr/>
        <p:txBody>
          <a:bodyPr/>
          <a:lstStyle/>
          <a:p>
            <a:endParaRPr lang="en-PH"/>
          </a:p>
        </p:txBody>
      </p:sp>
      <p:sp>
        <p:nvSpPr>
          <p:cNvPr id="4" name="Slide Number Placeholder 3"/>
          <p:cNvSpPr>
            <a:spLocks noGrp="1"/>
          </p:cNvSpPr>
          <p:nvPr>
            <p:ph type="sldNum" sz="quarter" idx="12"/>
          </p:nvPr>
        </p:nvSpPr>
        <p:spPr/>
        <p:txBody>
          <a:bodyPr/>
          <a:lstStyle/>
          <a:p>
            <a:fld id="{AACEB63A-F49B-451D-B324-72165565036C}" type="slidenum">
              <a:rPr lang="en-PH" smtClean="0"/>
            </a:fld>
            <a:endParaRPr lang="en-PH"/>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PH"/>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D9962669-56AE-4347-90EE-8C5DDA719B74}" type="datetimeFigureOut">
              <a:rPr lang="en-PH" smtClean="0"/>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AACEB63A-F49B-451D-B324-72165565036C}" type="slidenum">
              <a:rPr lang="en-PH" smtClean="0"/>
            </a:fld>
            <a:endParaRPr lang="en-PH"/>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H"/>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D9962669-56AE-4347-90EE-8C5DDA719B74}" type="datetimeFigureOut">
              <a:rPr lang="en-PH" smtClean="0"/>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AACEB63A-F49B-451D-B324-72165565036C}" type="slidenum">
              <a:rPr lang="en-PH" smtClean="0"/>
            </a:fld>
            <a:endParaRPr lang="en-PH"/>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H"/>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PH"/>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62669-56AE-4347-90EE-8C5DDA719B74}" type="datetimeFigureOut">
              <a:rPr lang="en-PH" smtClean="0"/>
            </a:fld>
            <a:endParaRPr lang="en-PH"/>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H"/>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CEB63A-F49B-451D-B324-72165565036C}" type="slidenum">
              <a:rPr lang="en-PH" smtClean="0"/>
            </a:fld>
            <a:endParaRPr lang="en-PH"/>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8.png"/></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image" Target="../media/image21.png"/></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image" Target="../media/image24.png"/></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image" Target="../media/image2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image" Target="../media/image3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655762"/>
          </a:xfrm>
        </p:spPr>
        <p:txBody>
          <a:bodyPr/>
          <a:lstStyle/>
          <a:p>
            <a:r>
              <a:rPr lang="en-US" b="1" dirty="0"/>
              <a:t>INVENTORY MANAGEMENT</a:t>
            </a:r>
            <a:br>
              <a:rPr lang="en-US" b="1" dirty="0"/>
            </a:br>
            <a:r>
              <a:rPr lang="en-US" sz="1600" i="1" dirty="0"/>
              <a:t>(MINIPROJECT 1)</a:t>
            </a:r>
            <a:endParaRPr lang="en-PH" sz="1600" i="1" dirty="0"/>
          </a:p>
        </p:txBody>
      </p:sp>
      <p:sp>
        <p:nvSpPr>
          <p:cNvPr id="3" name="Subtitle 2"/>
          <p:cNvSpPr>
            <a:spLocks noGrp="1"/>
          </p:cNvSpPr>
          <p:nvPr>
            <p:ph type="subTitle" idx="1"/>
          </p:nvPr>
        </p:nvSpPr>
        <p:spPr/>
        <p:txBody>
          <a:bodyPr/>
          <a:lstStyle/>
          <a:p>
            <a:r>
              <a:rPr lang="en-US" dirty="0"/>
              <a:t>PRESENTED BY:</a:t>
            </a:r>
            <a:endParaRPr lang="en-US" dirty="0"/>
          </a:p>
          <a:p>
            <a:r>
              <a:rPr lang="en-US" dirty="0"/>
              <a:t>ANTHONY BERNARD CERENO</a:t>
            </a:r>
            <a:endParaRPr lang="en-US" dirty="0"/>
          </a:p>
          <a:p>
            <a:r>
              <a:rPr lang="en-US" dirty="0"/>
              <a:t>KRISTINE OSEA</a:t>
            </a:r>
            <a:endParaRPr lang="en-PH"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pPr marL="0" indent="0" algn="ctr">
              <a:buNone/>
            </a:pPr>
            <a:r>
              <a:rPr lang="en-US" sz="9600" dirty="0" smtClean="0"/>
              <a:t>WIREFRAME</a:t>
            </a:r>
            <a:endParaRPr lang="en-US" sz="96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1" y="273664"/>
            <a:ext cx="10414518" cy="506215"/>
          </a:xfrm>
        </p:spPr>
        <p:txBody>
          <a:bodyPr>
            <a:noAutofit/>
          </a:bodyPr>
          <a:lstStyle/>
          <a:p>
            <a:pPr algn="ctr"/>
            <a:r>
              <a:rPr lang="en-US" sz="4800" b="1" dirty="0" smtClean="0"/>
              <a:t>LANDING PAGE</a:t>
            </a:r>
            <a:endParaRPr lang="en-PH" sz="4800" b="1" dirty="0"/>
          </a:p>
        </p:txBody>
      </p:sp>
      <p:pic>
        <p:nvPicPr>
          <p:cNvPr id="1026" name="Picture 2"/>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2343584" y="1207131"/>
            <a:ext cx="2876952" cy="51847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388635" y="886008"/>
            <a:ext cx="2799183" cy="369332"/>
          </a:xfrm>
          <a:prstGeom prst="rect">
            <a:avLst/>
          </a:prstGeom>
          <a:noFill/>
        </p:spPr>
        <p:txBody>
          <a:bodyPr wrap="square" rtlCol="0">
            <a:spAutoFit/>
          </a:bodyPr>
          <a:lstStyle/>
          <a:p>
            <a:pPr algn="ctr"/>
            <a:r>
              <a:rPr lang="en-US" dirty="0" smtClean="0"/>
              <a:t>DESKTOP</a:t>
            </a:r>
            <a:endParaRPr lang="en-US" dirty="0" smtClean="0"/>
          </a:p>
        </p:txBody>
      </p:sp>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33903" y="1334082"/>
            <a:ext cx="1381125" cy="5057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6633903" y="1031991"/>
            <a:ext cx="1381126" cy="369332"/>
          </a:xfrm>
          <a:prstGeom prst="rect">
            <a:avLst/>
          </a:prstGeom>
          <a:noFill/>
        </p:spPr>
        <p:txBody>
          <a:bodyPr wrap="square" rtlCol="0">
            <a:spAutoFit/>
          </a:bodyPr>
          <a:lstStyle/>
          <a:p>
            <a:pPr algn="ctr"/>
            <a:r>
              <a:rPr lang="en-US" dirty="0" smtClean="0"/>
              <a:t>TABLET</a:t>
            </a:r>
            <a:endParaRPr lang="en-US" dirty="0" smtClean="0"/>
          </a:p>
        </p:txBody>
      </p:sp>
      <p:pic>
        <p:nvPicPr>
          <p:cNvPr id="103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79702" y="1334083"/>
            <a:ext cx="1066800" cy="5067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TextBox 12"/>
          <p:cNvSpPr txBox="1"/>
          <p:nvPr/>
        </p:nvSpPr>
        <p:spPr>
          <a:xfrm>
            <a:off x="8915253" y="964545"/>
            <a:ext cx="1595698" cy="369332"/>
          </a:xfrm>
          <a:prstGeom prst="rect">
            <a:avLst/>
          </a:prstGeom>
          <a:noFill/>
        </p:spPr>
        <p:txBody>
          <a:bodyPr wrap="square" rtlCol="0">
            <a:spAutoFit/>
          </a:bodyPr>
          <a:lstStyle/>
          <a:p>
            <a:pPr algn="ctr"/>
            <a:r>
              <a:rPr lang="en-US" dirty="0" smtClean="0"/>
              <a:t>SMARTPHONE</a:t>
            </a:r>
            <a:endParaRPr lang="en-US"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SIGN IN</a:t>
            </a:r>
            <a:endParaRPr lang="en-US" b="1" dirty="0"/>
          </a:p>
        </p:txBody>
      </p:sp>
      <p:pic>
        <p:nvPicPr>
          <p:cNvPr id="2050" name="Picture 2"/>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1362266" y="2481524"/>
            <a:ext cx="3410426" cy="2305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84928" y="2491371"/>
            <a:ext cx="2095500" cy="2352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83266" y="2491371"/>
            <a:ext cx="1590675" cy="229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1698168" y="2122039"/>
            <a:ext cx="2799183" cy="369332"/>
          </a:xfrm>
          <a:prstGeom prst="rect">
            <a:avLst/>
          </a:prstGeom>
          <a:noFill/>
        </p:spPr>
        <p:txBody>
          <a:bodyPr wrap="square" rtlCol="0">
            <a:spAutoFit/>
          </a:bodyPr>
          <a:lstStyle/>
          <a:p>
            <a:pPr algn="ctr"/>
            <a:r>
              <a:rPr lang="en-US" dirty="0" smtClean="0"/>
              <a:t>DESKTOP</a:t>
            </a:r>
            <a:endParaRPr lang="en-US" dirty="0" smtClean="0"/>
          </a:p>
        </p:txBody>
      </p:sp>
      <p:sp>
        <p:nvSpPr>
          <p:cNvPr id="8" name="TextBox 7"/>
          <p:cNvSpPr txBox="1"/>
          <p:nvPr/>
        </p:nvSpPr>
        <p:spPr>
          <a:xfrm>
            <a:off x="6242115" y="2122039"/>
            <a:ext cx="1381126" cy="369332"/>
          </a:xfrm>
          <a:prstGeom prst="rect">
            <a:avLst/>
          </a:prstGeom>
          <a:noFill/>
        </p:spPr>
        <p:txBody>
          <a:bodyPr wrap="square" rtlCol="0">
            <a:spAutoFit/>
          </a:bodyPr>
          <a:lstStyle/>
          <a:p>
            <a:pPr algn="ctr"/>
            <a:r>
              <a:rPr lang="en-US" dirty="0" smtClean="0"/>
              <a:t>TABLET</a:t>
            </a:r>
            <a:endParaRPr lang="en-US" dirty="0" smtClean="0"/>
          </a:p>
        </p:txBody>
      </p:sp>
      <p:sp>
        <p:nvSpPr>
          <p:cNvPr id="9" name="TextBox 8"/>
          <p:cNvSpPr txBox="1"/>
          <p:nvPr/>
        </p:nvSpPr>
        <p:spPr>
          <a:xfrm>
            <a:off x="9183266" y="2122039"/>
            <a:ext cx="1595698" cy="369332"/>
          </a:xfrm>
          <a:prstGeom prst="rect">
            <a:avLst/>
          </a:prstGeom>
          <a:noFill/>
        </p:spPr>
        <p:txBody>
          <a:bodyPr wrap="square" rtlCol="0">
            <a:spAutoFit/>
          </a:bodyPr>
          <a:lstStyle/>
          <a:p>
            <a:pPr algn="ctr"/>
            <a:r>
              <a:rPr lang="en-US" dirty="0" smtClean="0"/>
              <a:t>SMARTPHONE</a:t>
            </a:r>
            <a:endParaRPr lang="en-US"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SIGN UP</a:t>
            </a:r>
            <a:endParaRPr lang="en-US" b="1" dirty="0"/>
          </a:p>
        </p:txBody>
      </p:sp>
      <p:pic>
        <p:nvPicPr>
          <p:cNvPr id="3074" name="Picture 2"/>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1698741" y="2620442"/>
            <a:ext cx="2972215" cy="2105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41605" y="2600130"/>
            <a:ext cx="1819275" cy="2200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30134" y="2600130"/>
            <a:ext cx="1352550" cy="2247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1772814" y="2230798"/>
            <a:ext cx="2799183" cy="369332"/>
          </a:xfrm>
          <a:prstGeom prst="rect">
            <a:avLst/>
          </a:prstGeom>
          <a:noFill/>
        </p:spPr>
        <p:txBody>
          <a:bodyPr wrap="square" rtlCol="0">
            <a:spAutoFit/>
          </a:bodyPr>
          <a:lstStyle/>
          <a:p>
            <a:pPr algn="ctr"/>
            <a:r>
              <a:rPr lang="en-US" dirty="0" smtClean="0"/>
              <a:t>DESKTOP</a:t>
            </a:r>
            <a:endParaRPr lang="en-US" dirty="0" smtClean="0"/>
          </a:p>
        </p:txBody>
      </p:sp>
      <p:sp>
        <p:nvSpPr>
          <p:cNvPr id="8" name="TextBox 7"/>
          <p:cNvSpPr txBox="1"/>
          <p:nvPr/>
        </p:nvSpPr>
        <p:spPr>
          <a:xfrm>
            <a:off x="6260679" y="2230798"/>
            <a:ext cx="1381126" cy="369332"/>
          </a:xfrm>
          <a:prstGeom prst="rect">
            <a:avLst/>
          </a:prstGeom>
          <a:noFill/>
        </p:spPr>
        <p:txBody>
          <a:bodyPr wrap="square" rtlCol="0">
            <a:spAutoFit/>
          </a:bodyPr>
          <a:lstStyle/>
          <a:p>
            <a:pPr algn="ctr"/>
            <a:r>
              <a:rPr lang="en-US" dirty="0" smtClean="0"/>
              <a:t>TABLET</a:t>
            </a:r>
            <a:endParaRPr lang="en-US" dirty="0" smtClean="0"/>
          </a:p>
        </p:txBody>
      </p:sp>
      <p:sp>
        <p:nvSpPr>
          <p:cNvPr id="9" name="TextBox 8"/>
          <p:cNvSpPr txBox="1"/>
          <p:nvPr/>
        </p:nvSpPr>
        <p:spPr>
          <a:xfrm>
            <a:off x="9008560" y="2230798"/>
            <a:ext cx="1595698" cy="369332"/>
          </a:xfrm>
          <a:prstGeom prst="rect">
            <a:avLst/>
          </a:prstGeom>
          <a:noFill/>
        </p:spPr>
        <p:txBody>
          <a:bodyPr wrap="square" rtlCol="0">
            <a:spAutoFit/>
          </a:bodyPr>
          <a:lstStyle/>
          <a:p>
            <a:pPr algn="ctr"/>
            <a:r>
              <a:rPr lang="en-US" dirty="0" smtClean="0"/>
              <a:t>SMARTPHONE</a:t>
            </a:r>
            <a:endParaRPr lang="en-US"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5322" y="164557"/>
            <a:ext cx="10515600" cy="913439"/>
          </a:xfrm>
        </p:spPr>
        <p:txBody>
          <a:bodyPr/>
          <a:lstStyle/>
          <a:p>
            <a:pPr algn="ctr"/>
            <a:r>
              <a:rPr lang="en-US" b="1" dirty="0" smtClean="0"/>
              <a:t>STORE</a:t>
            </a:r>
            <a:endParaRPr lang="en-US" b="1" dirty="0"/>
          </a:p>
        </p:txBody>
      </p:sp>
      <p:pic>
        <p:nvPicPr>
          <p:cNvPr id="5122" name="Picture 2"/>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1806882" y="1568048"/>
            <a:ext cx="2473649" cy="435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3947" y="1421304"/>
            <a:ext cx="1828800" cy="524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09141" y="1108050"/>
            <a:ext cx="1381125" cy="5505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1656904" y="1236638"/>
            <a:ext cx="2799183" cy="369332"/>
          </a:xfrm>
          <a:prstGeom prst="rect">
            <a:avLst/>
          </a:prstGeom>
          <a:noFill/>
        </p:spPr>
        <p:txBody>
          <a:bodyPr wrap="square" rtlCol="0">
            <a:spAutoFit/>
          </a:bodyPr>
          <a:lstStyle/>
          <a:p>
            <a:pPr algn="ctr"/>
            <a:r>
              <a:rPr lang="en-US" dirty="0" smtClean="0"/>
              <a:t>DESKTOP</a:t>
            </a:r>
            <a:endParaRPr lang="en-US" dirty="0" smtClean="0"/>
          </a:p>
        </p:txBody>
      </p:sp>
      <p:sp>
        <p:nvSpPr>
          <p:cNvPr id="8" name="TextBox 7"/>
          <p:cNvSpPr txBox="1"/>
          <p:nvPr/>
        </p:nvSpPr>
        <p:spPr>
          <a:xfrm>
            <a:off x="5857784" y="1077996"/>
            <a:ext cx="1381126" cy="369332"/>
          </a:xfrm>
          <a:prstGeom prst="rect">
            <a:avLst/>
          </a:prstGeom>
          <a:noFill/>
        </p:spPr>
        <p:txBody>
          <a:bodyPr wrap="square" rtlCol="0">
            <a:spAutoFit/>
          </a:bodyPr>
          <a:lstStyle/>
          <a:p>
            <a:pPr algn="ctr"/>
            <a:r>
              <a:rPr lang="en-US" dirty="0" smtClean="0"/>
              <a:t>TABLET</a:t>
            </a:r>
            <a:endParaRPr lang="en-US" dirty="0" smtClean="0"/>
          </a:p>
        </p:txBody>
      </p:sp>
      <p:sp>
        <p:nvSpPr>
          <p:cNvPr id="9" name="TextBox 8"/>
          <p:cNvSpPr txBox="1"/>
          <p:nvPr/>
        </p:nvSpPr>
        <p:spPr>
          <a:xfrm>
            <a:off x="9001854" y="810026"/>
            <a:ext cx="1595698" cy="369332"/>
          </a:xfrm>
          <a:prstGeom prst="rect">
            <a:avLst/>
          </a:prstGeom>
          <a:noFill/>
        </p:spPr>
        <p:txBody>
          <a:bodyPr wrap="square" rtlCol="0">
            <a:spAutoFit/>
          </a:bodyPr>
          <a:lstStyle/>
          <a:p>
            <a:pPr algn="ctr"/>
            <a:r>
              <a:rPr lang="en-US" dirty="0" smtClean="0"/>
              <a:t>SMARTPHONE</a:t>
            </a:r>
            <a:endParaRPr lang="en-US"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ADD PRODUCT</a:t>
            </a:r>
            <a:endParaRPr lang="en-US" b="1" dirty="0"/>
          </a:p>
        </p:txBody>
      </p:sp>
      <p:pic>
        <p:nvPicPr>
          <p:cNvPr id="6146" name="Picture 2"/>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963247" y="2608880"/>
            <a:ext cx="3620005" cy="26768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89555" y="2418568"/>
            <a:ext cx="2181225" cy="311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89176" y="2389993"/>
            <a:ext cx="1666875" cy="314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1283416" y="2233902"/>
            <a:ext cx="2799183" cy="369332"/>
          </a:xfrm>
          <a:prstGeom prst="rect">
            <a:avLst/>
          </a:prstGeom>
          <a:noFill/>
        </p:spPr>
        <p:txBody>
          <a:bodyPr wrap="square" rtlCol="0">
            <a:spAutoFit/>
          </a:bodyPr>
          <a:lstStyle/>
          <a:p>
            <a:pPr algn="ctr"/>
            <a:r>
              <a:rPr lang="en-US" dirty="0" smtClean="0"/>
              <a:t>DESKTOP</a:t>
            </a:r>
            <a:endParaRPr lang="en-US" dirty="0" smtClean="0"/>
          </a:p>
        </p:txBody>
      </p:sp>
      <p:sp>
        <p:nvSpPr>
          <p:cNvPr id="8" name="TextBox 7"/>
          <p:cNvSpPr txBox="1"/>
          <p:nvPr/>
        </p:nvSpPr>
        <p:spPr>
          <a:xfrm>
            <a:off x="6089604" y="2049236"/>
            <a:ext cx="1381126" cy="369332"/>
          </a:xfrm>
          <a:prstGeom prst="rect">
            <a:avLst/>
          </a:prstGeom>
          <a:noFill/>
        </p:spPr>
        <p:txBody>
          <a:bodyPr wrap="square" rtlCol="0">
            <a:spAutoFit/>
          </a:bodyPr>
          <a:lstStyle/>
          <a:p>
            <a:pPr algn="ctr"/>
            <a:r>
              <a:rPr lang="en-US" dirty="0" smtClean="0"/>
              <a:t>TABLET</a:t>
            </a:r>
            <a:endParaRPr lang="en-US" dirty="0" smtClean="0"/>
          </a:p>
        </p:txBody>
      </p:sp>
      <p:sp>
        <p:nvSpPr>
          <p:cNvPr id="9" name="TextBox 8"/>
          <p:cNvSpPr txBox="1"/>
          <p:nvPr/>
        </p:nvSpPr>
        <p:spPr>
          <a:xfrm>
            <a:off x="9089176" y="2049236"/>
            <a:ext cx="1595698" cy="369332"/>
          </a:xfrm>
          <a:prstGeom prst="rect">
            <a:avLst/>
          </a:prstGeom>
          <a:noFill/>
        </p:spPr>
        <p:txBody>
          <a:bodyPr wrap="square" rtlCol="0">
            <a:spAutoFit/>
          </a:bodyPr>
          <a:lstStyle/>
          <a:p>
            <a:pPr algn="ctr"/>
            <a:r>
              <a:rPr lang="en-US" dirty="0" smtClean="0"/>
              <a:t>SMARTPHONE</a:t>
            </a:r>
            <a:endParaRPr lang="en-US" dirty="0" smtClean="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ORDER MANAGEMENT</a:t>
            </a:r>
            <a:endParaRPr lang="en-US" b="1" dirty="0"/>
          </a:p>
        </p:txBody>
      </p:sp>
      <p:pic>
        <p:nvPicPr>
          <p:cNvPr id="7170" name="Picture 2"/>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1419650" y="2345978"/>
            <a:ext cx="3505690" cy="2486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67590" y="2293290"/>
            <a:ext cx="2114550" cy="2609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56388" y="2198040"/>
            <a:ext cx="1609725" cy="2705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1772818" y="1989201"/>
            <a:ext cx="2799183" cy="369332"/>
          </a:xfrm>
          <a:prstGeom prst="rect">
            <a:avLst/>
          </a:prstGeom>
          <a:noFill/>
        </p:spPr>
        <p:txBody>
          <a:bodyPr wrap="square" rtlCol="0">
            <a:spAutoFit/>
          </a:bodyPr>
          <a:lstStyle/>
          <a:p>
            <a:pPr algn="ctr"/>
            <a:r>
              <a:rPr lang="en-US" dirty="0" smtClean="0"/>
              <a:t>DESKTOP</a:t>
            </a:r>
            <a:endParaRPr lang="en-US" dirty="0" smtClean="0"/>
          </a:p>
        </p:txBody>
      </p:sp>
      <p:sp>
        <p:nvSpPr>
          <p:cNvPr id="8" name="TextBox 7"/>
          <p:cNvSpPr txBox="1"/>
          <p:nvPr/>
        </p:nvSpPr>
        <p:spPr>
          <a:xfrm>
            <a:off x="6334305" y="1933325"/>
            <a:ext cx="1381126" cy="369332"/>
          </a:xfrm>
          <a:prstGeom prst="rect">
            <a:avLst/>
          </a:prstGeom>
          <a:noFill/>
        </p:spPr>
        <p:txBody>
          <a:bodyPr wrap="square" rtlCol="0">
            <a:spAutoFit/>
          </a:bodyPr>
          <a:lstStyle/>
          <a:p>
            <a:pPr algn="ctr"/>
            <a:r>
              <a:rPr lang="en-US" dirty="0" smtClean="0"/>
              <a:t>TABLET</a:t>
            </a:r>
            <a:endParaRPr lang="en-US" dirty="0" smtClean="0"/>
          </a:p>
        </p:txBody>
      </p:sp>
      <p:sp>
        <p:nvSpPr>
          <p:cNvPr id="9" name="TextBox 8"/>
          <p:cNvSpPr txBox="1"/>
          <p:nvPr/>
        </p:nvSpPr>
        <p:spPr>
          <a:xfrm>
            <a:off x="9153571" y="1881809"/>
            <a:ext cx="1595698" cy="369332"/>
          </a:xfrm>
          <a:prstGeom prst="rect">
            <a:avLst/>
          </a:prstGeom>
          <a:noFill/>
        </p:spPr>
        <p:txBody>
          <a:bodyPr wrap="square" rtlCol="0">
            <a:spAutoFit/>
          </a:bodyPr>
          <a:lstStyle/>
          <a:p>
            <a:pPr algn="ctr"/>
            <a:r>
              <a:rPr lang="en-US" dirty="0" smtClean="0"/>
              <a:t>SMARTPHONE</a:t>
            </a:r>
            <a:endParaRPr lang="en-US" dirty="0" smtClean="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SUPPLIERS</a:t>
            </a:r>
            <a:endParaRPr lang="en-US" b="1" dirty="0"/>
          </a:p>
        </p:txBody>
      </p:sp>
      <p:pic>
        <p:nvPicPr>
          <p:cNvPr id="9218" name="Picture 2"/>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1216064" y="2740541"/>
            <a:ext cx="3629532" cy="2629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0273" y="2762742"/>
            <a:ext cx="2190750" cy="2790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30842" y="2753217"/>
            <a:ext cx="1676400" cy="280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1656907" y="2375571"/>
            <a:ext cx="2799183" cy="369332"/>
          </a:xfrm>
          <a:prstGeom prst="rect">
            <a:avLst/>
          </a:prstGeom>
          <a:noFill/>
        </p:spPr>
        <p:txBody>
          <a:bodyPr wrap="square" rtlCol="0">
            <a:spAutoFit/>
          </a:bodyPr>
          <a:lstStyle/>
          <a:p>
            <a:pPr algn="ctr"/>
            <a:r>
              <a:rPr lang="en-US" dirty="0" smtClean="0"/>
              <a:t>DESKTOP</a:t>
            </a:r>
            <a:endParaRPr lang="en-US" dirty="0" smtClean="0"/>
          </a:p>
        </p:txBody>
      </p:sp>
      <p:sp>
        <p:nvSpPr>
          <p:cNvPr id="8" name="TextBox 7"/>
          <p:cNvSpPr txBox="1"/>
          <p:nvPr/>
        </p:nvSpPr>
        <p:spPr>
          <a:xfrm>
            <a:off x="6372942" y="2409848"/>
            <a:ext cx="1381126" cy="369332"/>
          </a:xfrm>
          <a:prstGeom prst="rect">
            <a:avLst/>
          </a:prstGeom>
          <a:noFill/>
        </p:spPr>
        <p:txBody>
          <a:bodyPr wrap="square" rtlCol="0">
            <a:spAutoFit/>
          </a:bodyPr>
          <a:lstStyle/>
          <a:p>
            <a:pPr algn="ctr"/>
            <a:r>
              <a:rPr lang="en-US" dirty="0" smtClean="0"/>
              <a:t>TABLET</a:t>
            </a:r>
            <a:endParaRPr lang="en-US" dirty="0" smtClean="0"/>
          </a:p>
        </p:txBody>
      </p:sp>
      <p:sp>
        <p:nvSpPr>
          <p:cNvPr id="9" name="TextBox 8"/>
          <p:cNvSpPr txBox="1"/>
          <p:nvPr/>
        </p:nvSpPr>
        <p:spPr>
          <a:xfrm>
            <a:off x="9256603" y="2396969"/>
            <a:ext cx="1595698" cy="369332"/>
          </a:xfrm>
          <a:prstGeom prst="rect">
            <a:avLst/>
          </a:prstGeom>
          <a:noFill/>
        </p:spPr>
        <p:txBody>
          <a:bodyPr wrap="square" rtlCol="0">
            <a:spAutoFit/>
          </a:bodyPr>
          <a:lstStyle/>
          <a:p>
            <a:pPr algn="ctr"/>
            <a:r>
              <a:rPr lang="en-US" dirty="0" smtClean="0"/>
              <a:t>SMARTPHONE</a:t>
            </a:r>
            <a:endParaRPr lang="en-US" dirty="0" smtClean="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STAFF MANAGMENT</a:t>
            </a:r>
            <a:endParaRPr lang="en-US" b="1" dirty="0"/>
          </a:p>
        </p:txBody>
      </p:sp>
      <p:pic>
        <p:nvPicPr>
          <p:cNvPr id="8194" name="Picture 2"/>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1181406" y="2547833"/>
            <a:ext cx="3982006" cy="2838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772818" y="2156628"/>
            <a:ext cx="2799183" cy="369332"/>
          </a:xfrm>
          <a:prstGeom prst="rect">
            <a:avLst/>
          </a:prstGeom>
          <a:noFill/>
        </p:spPr>
        <p:txBody>
          <a:bodyPr wrap="square" rtlCol="0">
            <a:spAutoFit/>
          </a:bodyPr>
          <a:lstStyle/>
          <a:p>
            <a:pPr algn="ctr"/>
            <a:r>
              <a:rPr lang="en-US" dirty="0" smtClean="0"/>
              <a:t>DESKTOP</a:t>
            </a:r>
            <a:endParaRPr lang="en-US" dirty="0" smtClean="0"/>
          </a:p>
        </p:txBody>
      </p:sp>
      <p:sp>
        <p:nvSpPr>
          <p:cNvPr id="6" name="TextBox 5"/>
          <p:cNvSpPr txBox="1"/>
          <p:nvPr/>
        </p:nvSpPr>
        <p:spPr>
          <a:xfrm>
            <a:off x="6527490" y="2190905"/>
            <a:ext cx="1381126" cy="369332"/>
          </a:xfrm>
          <a:prstGeom prst="rect">
            <a:avLst/>
          </a:prstGeom>
          <a:noFill/>
        </p:spPr>
        <p:txBody>
          <a:bodyPr wrap="square" rtlCol="0">
            <a:spAutoFit/>
          </a:bodyPr>
          <a:lstStyle/>
          <a:p>
            <a:pPr algn="ctr"/>
            <a:r>
              <a:rPr lang="en-US" dirty="0" smtClean="0"/>
              <a:t>TABLET</a:t>
            </a:r>
            <a:endParaRPr lang="en-US" dirty="0" smtClean="0"/>
          </a:p>
        </p:txBody>
      </p:sp>
      <p:sp>
        <p:nvSpPr>
          <p:cNvPr id="7" name="TextBox 6"/>
          <p:cNvSpPr txBox="1"/>
          <p:nvPr/>
        </p:nvSpPr>
        <p:spPr>
          <a:xfrm>
            <a:off x="9153571" y="2203784"/>
            <a:ext cx="1595698" cy="369332"/>
          </a:xfrm>
          <a:prstGeom prst="rect">
            <a:avLst/>
          </a:prstGeom>
          <a:noFill/>
        </p:spPr>
        <p:txBody>
          <a:bodyPr wrap="square" rtlCol="0">
            <a:spAutoFit/>
          </a:bodyPr>
          <a:lstStyle/>
          <a:p>
            <a:pPr algn="ctr"/>
            <a:r>
              <a:rPr lang="en-US" dirty="0" smtClean="0"/>
              <a:t>SMARTPHONE</a:t>
            </a:r>
            <a:endParaRPr lang="en-US" dirty="0" smtClean="0"/>
          </a:p>
        </p:txBody>
      </p:sp>
      <p:pic>
        <p:nvPicPr>
          <p:cNvPr id="81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7588" y="2572376"/>
            <a:ext cx="2133600" cy="272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53571" y="2572376"/>
            <a:ext cx="1619250" cy="272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SETTINGS</a:t>
            </a:r>
            <a:endParaRPr lang="en-US" b="1" dirty="0"/>
          </a:p>
        </p:txBody>
      </p:sp>
      <p:sp>
        <p:nvSpPr>
          <p:cNvPr id="5" name="TextBox 4"/>
          <p:cNvSpPr txBox="1"/>
          <p:nvPr/>
        </p:nvSpPr>
        <p:spPr>
          <a:xfrm>
            <a:off x="1927362" y="2195271"/>
            <a:ext cx="2799183" cy="369332"/>
          </a:xfrm>
          <a:prstGeom prst="rect">
            <a:avLst/>
          </a:prstGeom>
          <a:noFill/>
        </p:spPr>
        <p:txBody>
          <a:bodyPr wrap="square" rtlCol="0">
            <a:spAutoFit/>
          </a:bodyPr>
          <a:lstStyle/>
          <a:p>
            <a:pPr algn="ctr"/>
            <a:r>
              <a:rPr lang="en-US" dirty="0" smtClean="0"/>
              <a:t>DESKTOP</a:t>
            </a:r>
            <a:endParaRPr lang="en-US" dirty="0" smtClean="0"/>
          </a:p>
        </p:txBody>
      </p:sp>
      <p:sp>
        <p:nvSpPr>
          <p:cNvPr id="6" name="TextBox 5"/>
          <p:cNvSpPr txBox="1"/>
          <p:nvPr/>
        </p:nvSpPr>
        <p:spPr>
          <a:xfrm>
            <a:off x="6407218" y="2182185"/>
            <a:ext cx="1381126" cy="369332"/>
          </a:xfrm>
          <a:prstGeom prst="rect">
            <a:avLst/>
          </a:prstGeom>
          <a:noFill/>
        </p:spPr>
        <p:txBody>
          <a:bodyPr wrap="square" rtlCol="0">
            <a:spAutoFit/>
          </a:bodyPr>
          <a:lstStyle/>
          <a:p>
            <a:pPr algn="ctr"/>
            <a:r>
              <a:rPr lang="en-US" dirty="0" smtClean="0"/>
              <a:t>TABLET</a:t>
            </a:r>
            <a:endParaRPr lang="en-US" dirty="0" smtClean="0"/>
          </a:p>
        </p:txBody>
      </p:sp>
      <p:sp>
        <p:nvSpPr>
          <p:cNvPr id="7" name="TextBox 6"/>
          <p:cNvSpPr txBox="1"/>
          <p:nvPr/>
        </p:nvSpPr>
        <p:spPr>
          <a:xfrm>
            <a:off x="9230845" y="2165147"/>
            <a:ext cx="1595698" cy="369332"/>
          </a:xfrm>
          <a:prstGeom prst="rect">
            <a:avLst/>
          </a:prstGeom>
          <a:noFill/>
        </p:spPr>
        <p:txBody>
          <a:bodyPr wrap="square" rtlCol="0">
            <a:spAutoFit/>
          </a:bodyPr>
          <a:lstStyle/>
          <a:p>
            <a:pPr algn="ctr"/>
            <a:r>
              <a:rPr lang="en-US" dirty="0" smtClean="0"/>
              <a:t>SMARTPHONE</a:t>
            </a:r>
            <a:endParaRPr lang="en-US" dirty="0" smtClean="0"/>
          </a:p>
        </p:txBody>
      </p:sp>
      <p:pic>
        <p:nvPicPr>
          <p:cNvPr id="8" name="Picture 2"/>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1474962" y="2682276"/>
            <a:ext cx="3600953" cy="2686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91471" y="2701906"/>
            <a:ext cx="2238375" cy="2533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04475" y="2736652"/>
            <a:ext cx="1647825" cy="2486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2360"/>
            <a:ext cx="10571922" cy="999849"/>
          </a:xfrm>
        </p:spPr>
        <p:txBody>
          <a:bodyPr>
            <a:normAutofit/>
          </a:bodyPr>
          <a:lstStyle/>
          <a:p>
            <a:pPr algn="ctr"/>
            <a:r>
              <a:rPr lang="en-US" sz="6000" b="1" dirty="0"/>
              <a:t>BACKGROUND OF THE PROJECT</a:t>
            </a:r>
            <a:endParaRPr lang="en-PH" sz="6000" b="1" dirty="0"/>
          </a:p>
        </p:txBody>
      </p:sp>
      <p:sp>
        <p:nvSpPr>
          <p:cNvPr id="3" name="Content Placeholder 2"/>
          <p:cNvSpPr>
            <a:spLocks noGrp="1"/>
          </p:cNvSpPr>
          <p:nvPr>
            <p:ph idx="1"/>
          </p:nvPr>
        </p:nvSpPr>
        <p:spPr>
          <a:xfrm>
            <a:off x="838200" y="1272209"/>
            <a:ext cx="10571922" cy="5088834"/>
          </a:xfrm>
        </p:spPr>
        <p:txBody>
          <a:bodyPr>
            <a:noAutofit/>
          </a:bodyPr>
          <a:lstStyle/>
          <a:p>
            <a:pPr marL="457200" indent="0" algn="just" fontAlgn="base">
              <a:lnSpc>
                <a:spcPct val="107000"/>
              </a:lnSpc>
              <a:spcAft>
                <a:spcPts val="1800"/>
              </a:spcAft>
              <a:buNone/>
            </a:pPr>
            <a:r>
              <a:rPr lang="en-US" sz="2400" dirty="0">
                <a:effectLst/>
                <a:latin typeface="Calibri" panose="020F0502020204030204" pitchFamily="34" charset="0"/>
                <a:cs typeface="Times New Roman" panose="02020603050405020304" pitchFamily="18" charset="0"/>
              </a:rPr>
              <a:t>	In these challenging times, people are constantly looking for ways to improve their lives and increase their income. As the saying goes, </a:t>
            </a:r>
            <a:r>
              <a:rPr lang="en-US" sz="2400" i="1" dirty="0">
                <a:effectLst/>
                <a:latin typeface="Calibri" panose="020F0502020204030204" pitchFamily="34" charset="0"/>
                <a:cs typeface="Times New Roman" panose="02020603050405020304" pitchFamily="18" charset="0"/>
              </a:rPr>
              <a:t>"If you want to become a scientist, learn from scientists. But if you want to become a millionaire, learn from millionaires." -Anonymous.</a:t>
            </a:r>
            <a:r>
              <a:rPr lang="en-US" sz="2400" dirty="0">
                <a:effectLst/>
                <a:latin typeface="Calibri" panose="020F0502020204030204" pitchFamily="34" charset="0"/>
                <a:cs typeface="Times New Roman" panose="02020603050405020304" pitchFamily="18" charset="0"/>
              </a:rPr>
              <a:t> Entrepreneurship is a great way to do this, and many people start by running a business while also working full-time. However, this can be stressful and time-consuming, and it can be difficult to keep track of everything while you're away from your business.</a:t>
            </a:r>
            <a:endParaRPr lang="en-US" sz="2400" dirty="0">
              <a:effectLst/>
              <a:latin typeface="Calibri" panose="020F0502020204030204" pitchFamily="34" charset="0"/>
              <a:cs typeface="Times New Roman" panose="02020603050405020304" pitchFamily="18" charset="0"/>
            </a:endParaRPr>
          </a:p>
          <a:p>
            <a:pPr indent="0" fontAlgn="base">
              <a:lnSpc>
                <a:spcPct val="107000"/>
              </a:lnSpc>
              <a:spcAft>
                <a:spcPts val="1800"/>
              </a:spcAft>
              <a:buNone/>
            </a:pPr>
            <a:r>
              <a:rPr lang="en-US" sz="2400" kern="1200" dirty="0">
                <a:solidFill>
                  <a:srgbClr val="000000"/>
                </a:solidFill>
                <a:effectLst/>
                <a:latin typeface="Calibri" panose="020F0502020204030204" pitchFamily="34" charset="0"/>
                <a:ea typeface="等线" panose="020B0503020204020204" pitchFamily="2" charset="-122"/>
                <a:cs typeface="Times New Roman" panose="02020603050405020304" pitchFamily="18" charset="0"/>
              </a:rPr>
              <a:t>	But with our inventory management system, </a:t>
            </a:r>
            <a:r>
              <a:rPr lang="en-US" sz="2400" dirty="0">
                <a:effectLst/>
                <a:latin typeface="Calibri" panose="020F0502020204030204" pitchFamily="34" charset="0"/>
                <a:cs typeface="Times New Roman" panose="02020603050405020304" pitchFamily="18" charset="0"/>
              </a:rPr>
              <a:t>you can stay in control of your business no matter where you are. Imagine being able to check your phone and with just a few clicks, you can notify your staff and stay informed about what's happening in your business. For those who are serious about becoming wealthy,</a:t>
            </a:r>
            <a:r>
              <a:rPr lang="en-US" sz="2400" b="1" i="1" dirty="0">
                <a:effectLst/>
                <a:latin typeface="Calibri" panose="020F0502020204030204" pitchFamily="34" charset="0"/>
                <a:cs typeface="Times New Roman" panose="02020603050405020304" pitchFamily="18" charset="0"/>
              </a:rPr>
              <a:t> Time is Money</a:t>
            </a:r>
            <a:r>
              <a:rPr lang="en-US" sz="2400" dirty="0">
                <a:effectLst/>
                <a:latin typeface="Calibri" panose="020F0502020204030204" pitchFamily="34" charset="0"/>
                <a:cs typeface="Times New Roman" panose="02020603050405020304" pitchFamily="18" charset="0"/>
              </a:rPr>
              <a:t> </a:t>
            </a:r>
            <a:r>
              <a:rPr lang="en-US" sz="2400" b="1" i="1" dirty="0">
                <a:effectLst/>
                <a:latin typeface="Calibri" panose="020F0502020204030204" pitchFamily="34" charset="0"/>
                <a:cs typeface="Times New Roman" panose="02020603050405020304" pitchFamily="18" charset="0"/>
              </a:rPr>
              <a:t>And with our inventory management system, you'll save both.</a:t>
            </a:r>
            <a:endParaRPr lang="en-US" sz="2400" dirty="0">
              <a:effectLst/>
              <a:latin typeface="Calibri" panose="020F0502020204030204" pitchFamily="34"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9367"/>
            <a:ext cx="10515600" cy="1325563"/>
          </a:xfrm>
        </p:spPr>
        <p:txBody>
          <a:bodyPr/>
          <a:lstStyle/>
          <a:p>
            <a:pPr algn="ctr"/>
            <a:r>
              <a:rPr lang="en-US" b="1" dirty="0" smtClean="0"/>
              <a:t>MAINTENANCE</a:t>
            </a:r>
            <a:endParaRPr lang="en-US" b="1" dirty="0"/>
          </a:p>
        </p:txBody>
      </p:sp>
      <p:sp>
        <p:nvSpPr>
          <p:cNvPr id="6" name="TextBox 5"/>
          <p:cNvSpPr txBox="1"/>
          <p:nvPr/>
        </p:nvSpPr>
        <p:spPr>
          <a:xfrm>
            <a:off x="6372942" y="2139389"/>
            <a:ext cx="1381126" cy="369332"/>
          </a:xfrm>
          <a:prstGeom prst="rect">
            <a:avLst/>
          </a:prstGeom>
          <a:noFill/>
        </p:spPr>
        <p:txBody>
          <a:bodyPr wrap="square" rtlCol="0">
            <a:spAutoFit/>
          </a:bodyPr>
          <a:lstStyle/>
          <a:p>
            <a:pPr algn="ctr"/>
            <a:r>
              <a:rPr lang="en-US" dirty="0" smtClean="0"/>
              <a:t>TABLET</a:t>
            </a:r>
            <a:endParaRPr lang="en-US" dirty="0" smtClean="0"/>
          </a:p>
        </p:txBody>
      </p:sp>
      <p:sp>
        <p:nvSpPr>
          <p:cNvPr id="7" name="TextBox 6"/>
          <p:cNvSpPr txBox="1"/>
          <p:nvPr/>
        </p:nvSpPr>
        <p:spPr>
          <a:xfrm>
            <a:off x="1862971" y="2156628"/>
            <a:ext cx="2799183" cy="369332"/>
          </a:xfrm>
          <a:prstGeom prst="rect">
            <a:avLst/>
          </a:prstGeom>
          <a:noFill/>
        </p:spPr>
        <p:txBody>
          <a:bodyPr wrap="square" rtlCol="0">
            <a:spAutoFit/>
          </a:bodyPr>
          <a:lstStyle/>
          <a:p>
            <a:pPr algn="ctr"/>
            <a:r>
              <a:rPr lang="en-US" dirty="0" smtClean="0"/>
              <a:t>DESKTOP</a:t>
            </a:r>
            <a:endParaRPr lang="en-US" dirty="0" smtClean="0"/>
          </a:p>
        </p:txBody>
      </p:sp>
      <p:sp>
        <p:nvSpPr>
          <p:cNvPr id="9" name="TextBox 8"/>
          <p:cNvSpPr txBox="1"/>
          <p:nvPr/>
        </p:nvSpPr>
        <p:spPr>
          <a:xfrm>
            <a:off x="9217966" y="2113631"/>
            <a:ext cx="1595698" cy="369332"/>
          </a:xfrm>
          <a:prstGeom prst="rect">
            <a:avLst/>
          </a:prstGeom>
          <a:noFill/>
        </p:spPr>
        <p:txBody>
          <a:bodyPr wrap="square" rtlCol="0">
            <a:spAutoFit/>
          </a:bodyPr>
          <a:lstStyle/>
          <a:p>
            <a:pPr algn="ctr"/>
            <a:r>
              <a:rPr lang="en-US" dirty="0" smtClean="0"/>
              <a:t>SMARTPHONE</a:t>
            </a:r>
            <a:endParaRPr lang="en-US" dirty="0" smtClean="0"/>
          </a:p>
        </p:txBody>
      </p:sp>
      <p:pic>
        <p:nvPicPr>
          <p:cNvPr id="10243" name="Picture 3"/>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1446471" y="2639905"/>
            <a:ext cx="3658111" cy="26197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63367" y="2628992"/>
            <a:ext cx="2200275" cy="2619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85426" y="2612759"/>
            <a:ext cx="1666875" cy="2609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8783"/>
            <a:ext cx="10515600" cy="757951"/>
          </a:xfrm>
        </p:spPr>
        <p:txBody>
          <a:bodyPr>
            <a:noAutofit/>
          </a:bodyPr>
          <a:lstStyle/>
          <a:p>
            <a:pPr lvl="0" algn="ctr">
              <a:lnSpc>
                <a:spcPct val="107000"/>
              </a:lnSpc>
              <a:spcAft>
                <a:spcPts val="800"/>
              </a:spcAft>
            </a:pPr>
            <a:r>
              <a:rPr lang="en-PH" sz="6000" b="1" dirty="0">
                <a:effectLst/>
                <a:latin typeface="Calibri" panose="020F0502020204030204" pitchFamily="34" charset="0"/>
                <a:cs typeface="Times New Roman" panose="02020603050405020304" pitchFamily="18" charset="0"/>
              </a:rPr>
              <a:t>Statement of the Problem</a:t>
            </a:r>
            <a:endParaRPr lang="en-PH" sz="6000" dirty="0">
              <a:effectLst/>
              <a:latin typeface="Calibri" panose="020F0502020204030204" pitchFamily="34" charset="0"/>
              <a:cs typeface="Times New Roman" panose="02020603050405020304" pitchFamily="18" charset="0"/>
            </a:endParaRPr>
          </a:p>
        </p:txBody>
      </p:sp>
      <p:sp>
        <p:nvSpPr>
          <p:cNvPr id="3" name="Content Placeholder 2"/>
          <p:cNvSpPr>
            <a:spLocks noGrp="1"/>
          </p:cNvSpPr>
          <p:nvPr>
            <p:ph idx="1"/>
          </p:nvPr>
        </p:nvSpPr>
        <p:spPr>
          <a:xfrm>
            <a:off x="838200" y="1285461"/>
            <a:ext cx="10515600" cy="4929072"/>
          </a:xfrm>
        </p:spPr>
        <p:txBody>
          <a:bodyPr>
            <a:noAutofit/>
          </a:bodyPr>
          <a:lstStyle/>
          <a:p>
            <a:pPr marL="457200" indent="0" algn="just">
              <a:lnSpc>
                <a:spcPct val="107000"/>
              </a:lnSpc>
              <a:spcAft>
                <a:spcPts val="800"/>
              </a:spcAft>
              <a:buNone/>
            </a:pPr>
            <a:r>
              <a:rPr lang="en-US" sz="2400" dirty="0">
                <a:effectLst/>
                <a:latin typeface="Calibri" panose="020F0502020204030204" pitchFamily="34" charset="0"/>
                <a:cs typeface="Times New Roman" panose="02020603050405020304" pitchFamily="18" charset="0"/>
              </a:rPr>
              <a:t>	The propose Inventory management project aims to provide solution on a common problem encountered by a most business owners due to poor inventory management system.</a:t>
            </a:r>
            <a:endParaRPr lang="en-US" sz="2400" dirty="0">
              <a:effectLst/>
              <a:latin typeface="Calibri" panose="020F0502020204030204" pitchFamily="34" charset="0"/>
              <a:cs typeface="Times New Roman" panose="02020603050405020304" pitchFamily="18" charset="0"/>
            </a:endParaRPr>
          </a:p>
          <a:p>
            <a:pPr indent="0" algn="just">
              <a:lnSpc>
                <a:spcPct val="107000"/>
              </a:lnSpc>
              <a:spcAft>
                <a:spcPts val="800"/>
              </a:spcAft>
              <a:buNone/>
            </a:pPr>
            <a:r>
              <a:rPr lang="en-US" sz="2400" dirty="0">
                <a:effectLst/>
                <a:latin typeface="Calibri" panose="020F0502020204030204" pitchFamily="34" charset="0"/>
                <a:cs typeface="Times New Roman" panose="02020603050405020304" pitchFamily="18" charset="0"/>
              </a:rPr>
              <a:t>	Specifically, on the following questions:</a:t>
            </a:r>
            <a:endParaRPr lang="en-US" sz="2400" dirty="0">
              <a:effectLst/>
              <a:latin typeface="Calibri" panose="020F0502020204030204" pitchFamily="34" charset="0"/>
              <a:cs typeface="Times New Roman" panose="02020603050405020304" pitchFamily="18" charset="0"/>
            </a:endParaRPr>
          </a:p>
          <a:p>
            <a:pPr marL="914400" algn="just">
              <a:lnSpc>
                <a:spcPct val="107000"/>
              </a:lnSpc>
              <a:spcAft>
                <a:spcPts val="800"/>
              </a:spcAft>
            </a:pPr>
            <a:r>
              <a:rPr lang="en-US" sz="2400" dirty="0">
                <a:effectLst/>
                <a:latin typeface="Calibri" panose="020F0502020204030204" pitchFamily="34" charset="0"/>
                <a:cs typeface="Times New Roman" panose="02020603050405020304" pitchFamily="18" charset="0"/>
              </a:rPr>
              <a:t>1. How to prevent in demand product from running out of stock?</a:t>
            </a:r>
            <a:endParaRPr lang="en-US" sz="2400" dirty="0">
              <a:effectLst/>
              <a:latin typeface="Calibri" panose="020F0502020204030204" pitchFamily="34" charset="0"/>
              <a:cs typeface="Times New Roman" panose="02020603050405020304" pitchFamily="18" charset="0"/>
            </a:endParaRPr>
          </a:p>
          <a:p>
            <a:pPr marL="914400" algn="just">
              <a:lnSpc>
                <a:spcPct val="107000"/>
              </a:lnSpc>
              <a:spcAft>
                <a:spcPts val="800"/>
              </a:spcAft>
            </a:pPr>
            <a:r>
              <a:rPr lang="en-US" sz="2400" dirty="0">
                <a:effectLst/>
                <a:latin typeface="Calibri" panose="020F0502020204030204" pitchFamily="34" charset="0"/>
                <a:cs typeface="Times New Roman" panose="02020603050405020304" pitchFamily="18" charset="0"/>
              </a:rPr>
              <a:t>2. How minimize overstock product?</a:t>
            </a:r>
            <a:endParaRPr lang="en-US" sz="2400" dirty="0">
              <a:effectLst/>
              <a:latin typeface="Calibri" panose="020F0502020204030204" pitchFamily="34" charset="0"/>
              <a:cs typeface="Times New Roman" panose="02020603050405020304" pitchFamily="18" charset="0"/>
            </a:endParaRPr>
          </a:p>
          <a:p>
            <a:pPr marL="914400" algn="just">
              <a:lnSpc>
                <a:spcPct val="107000"/>
              </a:lnSpc>
              <a:spcAft>
                <a:spcPts val="800"/>
              </a:spcAft>
            </a:pPr>
            <a:r>
              <a:rPr lang="en-US" sz="2400" dirty="0">
                <a:effectLst/>
                <a:latin typeface="Calibri" panose="020F0502020204030204" pitchFamily="34" charset="0"/>
                <a:cs typeface="Times New Roman" panose="02020603050405020304" pitchFamily="18" charset="0"/>
              </a:rPr>
              <a:t>3. How to avoid losing sales due to expiry or expired product.</a:t>
            </a:r>
            <a:endParaRPr lang="en-US" sz="2400" dirty="0">
              <a:effectLst/>
              <a:latin typeface="Calibri" panose="020F0502020204030204" pitchFamily="34" charset="0"/>
              <a:cs typeface="Times New Roman" panose="02020603050405020304" pitchFamily="18" charset="0"/>
            </a:endParaRPr>
          </a:p>
          <a:p>
            <a:pPr marL="914400" algn="just">
              <a:lnSpc>
                <a:spcPct val="107000"/>
              </a:lnSpc>
              <a:spcAft>
                <a:spcPts val="800"/>
              </a:spcAft>
            </a:pPr>
            <a:r>
              <a:rPr lang="en-US" sz="2400" dirty="0">
                <a:effectLst/>
                <a:latin typeface="Calibri" panose="020F0502020204030204" pitchFamily="34" charset="0"/>
                <a:cs typeface="Times New Roman" panose="02020603050405020304" pitchFamily="18" charset="0"/>
              </a:rPr>
              <a:t>4. How to choose better supplier amongst existing one?</a:t>
            </a:r>
            <a:endParaRPr lang="en-US" sz="2400" dirty="0">
              <a:effectLst/>
              <a:latin typeface="Calibri" panose="020F0502020204030204" pitchFamily="34" charset="0"/>
              <a:cs typeface="Times New Roman" panose="02020603050405020304" pitchFamily="18" charset="0"/>
            </a:endParaRPr>
          </a:p>
          <a:p>
            <a:pPr marL="914400" algn="just">
              <a:lnSpc>
                <a:spcPct val="107000"/>
              </a:lnSpc>
              <a:spcAft>
                <a:spcPts val="800"/>
              </a:spcAft>
            </a:pPr>
            <a:r>
              <a:rPr lang="en-US" sz="2400" dirty="0">
                <a:effectLst/>
                <a:latin typeface="Calibri" panose="020F0502020204030204" pitchFamily="34" charset="0"/>
                <a:cs typeface="Times New Roman" panose="02020603050405020304" pitchFamily="18" charset="0"/>
              </a:rPr>
              <a:t>5. How to minimize stolen goods?</a:t>
            </a:r>
            <a:endParaRPr lang="en-US" sz="2400" dirty="0">
              <a:effectLst/>
              <a:latin typeface="Calibri" panose="020F0502020204030204" pitchFamily="34"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19117"/>
          </a:xfrm>
        </p:spPr>
        <p:txBody>
          <a:bodyPr>
            <a:normAutofit/>
          </a:bodyPr>
          <a:lstStyle/>
          <a:p>
            <a:pPr marL="0" marR="0" algn="ctr">
              <a:spcBef>
                <a:spcPts val="0"/>
              </a:spcBef>
              <a:spcAft>
                <a:spcPts val="0"/>
              </a:spcAft>
            </a:pPr>
            <a:r>
              <a:rPr lang="en-PH" sz="6000" b="1" kern="100" dirty="0">
                <a:solidFill>
                  <a:srgbClr val="000000"/>
                </a:solidFill>
                <a:effectLst/>
                <a:latin typeface="Times New Roman" panose="02020603050405020304" pitchFamily="18" charset="0"/>
                <a:ea typeface="SimSun" panose="02010600030101010101" pitchFamily="2" charset="-122"/>
              </a:rPr>
              <a:t>Project Solution</a:t>
            </a:r>
            <a:endParaRPr lang="en-PH" sz="6000" kern="100" dirty="0">
              <a:effectLst/>
              <a:latin typeface="Times New Roman" panose="02020603050405020304" pitchFamily="18" charset="0"/>
              <a:ea typeface="SimSun" panose="02010600030101010101" pitchFamily="2" charset="-122"/>
            </a:endParaRPr>
          </a:p>
        </p:txBody>
      </p:sp>
      <p:sp>
        <p:nvSpPr>
          <p:cNvPr id="3" name="Content Placeholder 2"/>
          <p:cNvSpPr>
            <a:spLocks noGrp="1"/>
          </p:cNvSpPr>
          <p:nvPr>
            <p:ph idx="1"/>
          </p:nvPr>
        </p:nvSpPr>
        <p:spPr>
          <a:xfrm>
            <a:off x="838200" y="1484242"/>
            <a:ext cx="10515600" cy="4890054"/>
          </a:xfrm>
        </p:spPr>
        <p:txBody>
          <a:bodyPr/>
          <a:lstStyle/>
          <a:p>
            <a:pPr marL="457200" indent="0" algn="just">
              <a:lnSpc>
                <a:spcPct val="107000"/>
              </a:lnSpc>
              <a:spcAft>
                <a:spcPts val="800"/>
              </a:spcAft>
              <a:buNone/>
            </a:pPr>
            <a:r>
              <a:rPr lang="en-PH" sz="2400" dirty="0"/>
              <a:t>	</a:t>
            </a:r>
            <a:r>
              <a:rPr lang="en-US" sz="2400" dirty="0">
                <a:effectLst/>
                <a:latin typeface="Calibri" panose="020F0502020204030204" pitchFamily="34" charset="0"/>
                <a:cs typeface="Times New Roman" panose="02020603050405020304" pitchFamily="18" charset="0"/>
              </a:rPr>
              <a:t>The general solution or objective of this project is to develop the “Inventory Management System” a clear, accurate and effective one.</a:t>
            </a:r>
            <a:endParaRPr lang="en-US" sz="2400" dirty="0">
              <a:effectLst/>
              <a:latin typeface="Calibri" panose="020F0502020204030204" pitchFamily="34" charset="0"/>
              <a:cs typeface="Times New Roman" panose="02020603050405020304" pitchFamily="18" charset="0"/>
            </a:endParaRPr>
          </a:p>
          <a:p>
            <a:pPr marL="342900" lvl="0" indent="-342900" algn="just">
              <a:lnSpc>
                <a:spcPct val="108000"/>
              </a:lnSpc>
              <a:spcAft>
                <a:spcPts val="800"/>
              </a:spcAft>
              <a:buFont typeface="Times New Roman" panose="02020603050405020304" pitchFamily="18" charset="0"/>
              <a:buAutoNum type="arabicPeriod"/>
            </a:pPr>
            <a:r>
              <a:rPr lang="en-US" sz="2400" dirty="0">
                <a:effectLst/>
                <a:latin typeface="Calibri" panose="020F0502020204030204" pitchFamily="34" charset="0"/>
                <a:cs typeface="Times New Roman" panose="02020603050405020304" pitchFamily="18" charset="0"/>
              </a:rPr>
              <a:t>Real-time updates on stock levels</a:t>
            </a:r>
            <a:endParaRPr lang="en-US" sz="2400" dirty="0">
              <a:effectLst/>
              <a:latin typeface="Calibri" panose="020F0502020204030204" pitchFamily="34" charset="0"/>
              <a:cs typeface="Times New Roman" panose="02020603050405020304" pitchFamily="18" charset="0"/>
            </a:endParaRPr>
          </a:p>
          <a:p>
            <a:pPr marL="342900" lvl="0" indent="-342900" algn="just">
              <a:lnSpc>
                <a:spcPct val="108000"/>
              </a:lnSpc>
              <a:spcAft>
                <a:spcPts val="800"/>
              </a:spcAft>
              <a:buFont typeface="Times New Roman" panose="02020603050405020304" pitchFamily="18" charset="0"/>
              <a:buAutoNum type="arabicPeriod"/>
            </a:pPr>
            <a:r>
              <a:rPr lang="en-US" sz="2400" dirty="0">
                <a:effectLst/>
                <a:latin typeface="Calibri" panose="020F0502020204030204" pitchFamily="34" charset="0"/>
                <a:cs typeface="Times New Roman" panose="02020603050405020304" pitchFamily="18" charset="0"/>
              </a:rPr>
              <a:t>Compare product performance from past and present</a:t>
            </a:r>
            <a:endParaRPr lang="en-US" sz="2400" dirty="0">
              <a:effectLst/>
              <a:latin typeface="Calibri" panose="020F0502020204030204" pitchFamily="34" charset="0"/>
              <a:cs typeface="Times New Roman" panose="02020603050405020304" pitchFamily="18" charset="0"/>
            </a:endParaRPr>
          </a:p>
          <a:p>
            <a:pPr marL="342900" lvl="0" indent="-342900" algn="just">
              <a:lnSpc>
                <a:spcPct val="108000"/>
              </a:lnSpc>
              <a:spcAft>
                <a:spcPts val="800"/>
              </a:spcAft>
              <a:buFont typeface="Times New Roman" panose="02020603050405020304" pitchFamily="18" charset="0"/>
              <a:buAutoNum type="arabicPeriod"/>
            </a:pPr>
            <a:r>
              <a:rPr lang="en-US" sz="2400" dirty="0">
                <a:effectLst/>
                <a:latin typeface="Calibri" panose="020F0502020204030204" pitchFamily="34" charset="0"/>
                <a:cs typeface="Times New Roman" panose="02020603050405020304" pitchFamily="18" charset="0"/>
              </a:rPr>
              <a:t>Provide alerts when items are low</a:t>
            </a:r>
            <a:endParaRPr lang="en-US" sz="2400" dirty="0">
              <a:effectLst/>
              <a:latin typeface="Calibri" panose="020F0502020204030204" pitchFamily="34" charset="0"/>
              <a:cs typeface="Times New Roman" panose="02020603050405020304" pitchFamily="18" charset="0"/>
            </a:endParaRPr>
          </a:p>
          <a:p>
            <a:pPr marL="342900" lvl="0" indent="-342900" algn="just">
              <a:lnSpc>
                <a:spcPct val="108000"/>
              </a:lnSpc>
              <a:spcAft>
                <a:spcPts val="800"/>
              </a:spcAft>
              <a:buFont typeface="Times New Roman" panose="02020603050405020304" pitchFamily="18" charset="0"/>
              <a:buAutoNum type="arabicPeriod"/>
            </a:pPr>
            <a:r>
              <a:rPr lang="en-US" sz="2400" dirty="0">
                <a:effectLst/>
                <a:latin typeface="Calibri" panose="020F0502020204030204" pitchFamily="34" charset="0"/>
                <a:cs typeface="Times New Roman" panose="02020603050405020304" pitchFamily="18" charset="0"/>
              </a:rPr>
              <a:t>Identify </a:t>
            </a:r>
            <a:r>
              <a:rPr lang="en-US" sz="2400" dirty="0" smtClean="0">
                <a:effectLst/>
                <a:latin typeface="Calibri" panose="020F0502020204030204" pitchFamily="34" charset="0"/>
                <a:cs typeface="Times New Roman" panose="02020603050405020304" pitchFamily="18" charset="0"/>
              </a:rPr>
              <a:t>items </a:t>
            </a:r>
            <a:r>
              <a:rPr lang="en-US" sz="2400" dirty="0">
                <a:effectLst/>
                <a:latin typeface="Calibri" panose="020F0502020204030204" pitchFamily="34" charset="0"/>
                <a:cs typeface="Times New Roman" panose="02020603050405020304" pitchFamily="18" charset="0"/>
              </a:rPr>
              <a:t>that are hard to sell</a:t>
            </a:r>
            <a:endParaRPr lang="en-US" sz="2400" dirty="0">
              <a:effectLst/>
              <a:latin typeface="Calibri" panose="020F0502020204030204" pitchFamily="34" charset="0"/>
              <a:cs typeface="Times New Roman" panose="02020603050405020304" pitchFamily="18" charset="0"/>
            </a:endParaRPr>
          </a:p>
          <a:p>
            <a:pPr marL="342900" lvl="0" indent="-342900" algn="just">
              <a:lnSpc>
                <a:spcPct val="108000"/>
              </a:lnSpc>
              <a:spcAft>
                <a:spcPts val="800"/>
              </a:spcAft>
              <a:buFont typeface="Times New Roman" panose="02020603050405020304" pitchFamily="18" charset="0"/>
              <a:buAutoNum type="arabicPeriod"/>
            </a:pPr>
            <a:r>
              <a:rPr lang="en-US" sz="2400" dirty="0">
                <a:effectLst/>
                <a:latin typeface="Calibri" panose="020F0502020204030204" pitchFamily="34" charset="0"/>
                <a:cs typeface="Times New Roman" panose="02020603050405020304" pitchFamily="18" charset="0"/>
              </a:rPr>
              <a:t>Provide detailed reports and Analytic</a:t>
            </a:r>
            <a:endParaRPr lang="en-US" sz="2400" dirty="0">
              <a:effectLst/>
              <a:latin typeface="Calibri" panose="020F0502020204030204" pitchFamily="34" charset="0"/>
              <a:cs typeface="Times New Roman" panose="02020603050405020304" pitchFamily="18" charset="0"/>
            </a:endParaRPr>
          </a:p>
          <a:p>
            <a:pPr marL="342900" lvl="0" indent="-342900" algn="just">
              <a:lnSpc>
                <a:spcPct val="108000"/>
              </a:lnSpc>
              <a:spcAft>
                <a:spcPts val="800"/>
              </a:spcAft>
              <a:buFont typeface="Times New Roman" panose="02020603050405020304" pitchFamily="18" charset="0"/>
              <a:buAutoNum type="arabicPeriod"/>
            </a:pPr>
            <a:r>
              <a:rPr lang="en-US" sz="2400" dirty="0">
                <a:effectLst/>
                <a:latin typeface="Calibri" panose="020F0502020204030204" pitchFamily="34" charset="0"/>
                <a:cs typeface="Times New Roman" panose="02020603050405020304" pitchFamily="18" charset="0"/>
              </a:rPr>
              <a:t>Only authorized persons set by owner will access the </a:t>
            </a:r>
            <a:r>
              <a:rPr lang="en-US" sz="2400" dirty="0" smtClean="0">
                <a:effectLst/>
                <a:latin typeface="Calibri" panose="020F0502020204030204" pitchFamily="34" charset="0"/>
                <a:cs typeface="Times New Roman" panose="02020603050405020304" pitchFamily="18" charset="0"/>
              </a:rPr>
              <a:t>inventory/warehouse</a:t>
            </a:r>
            <a:endParaRPr lang="en-US" sz="2400" dirty="0">
              <a:effectLst/>
              <a:latin typeface="Calibri" panose="020F0502020204030204" pitchFamily="34" charset="0"/>
              <a:cs typeface="Times New Roman" panose="02020603050405020304" pitchFamily="18" charset="0"/>
            </a:endParaRPr>
          </a:p>
          <a:p>
            <a:endParaRPr lang="en-PH"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lgn="ctr">
              <a:lnSpc>
                <a:spcPct val="107000"/>
              </a:lnSpc>
              <a:spcBef>
                <a:spcPts val="1200"/>
              </a:spcBef>
              <a:spcAft>
                <a:spcPts val="0"/>
              </a:spcAft>
            </a:pPr>
            <a:r>
              <a:rPr lang="en-PH" sz="6000" b="1" dirty="0">
                <a:effectLst/>
                <a:latin typeface="Calibri Light" panose="020F0302020204030204" pitchFamily="34" charset="0"/>
                <a:ea typeface="等线 Light" panose="02010600030101010101" pitchFamily="2" charset="-122"/>
                <a:cs typeface="Times New Roman" panose="02020603050405020304" pitchFamily="18" charset="0"/>
              </a:rPr>
              <a:t>System Features</a:t>
            </a:r>
            <a:endParaRPr lang="en-PH" sz="6000" b="1" dirty="0">
              <a:effectLst/>
              <a:latin typeface="Calibri Light" panose="020F0302020204030204" pitchFamily="34" charset="0"/>
              <a:ea typeface="等线 Light" panose="02010600030101010101" pitchFamily="2" charset="-122"/>
              <a:cs typeface="Times New Roman" panose="02020603050405020304" pitchFamily="18" charset="0"/>
            </a:endParaRPr>
          </a:p>
        </p:txBody>
      </p:sp>
      <p:sp>
        <p:nvSpPr>
          <p:cNvPr id="3" name="Content Placeholder 2"/>
          <p:cNvSpPr>
            <a:spLocks noGrp="1"/>
          </p:cNvSpPr>
          <p:nvPr>
            <p:ph idx="1"/>
          </p:nvPr>
        </p:nvSpPr>
        <p:spPr/>
        <p:txBody>
          <a:bodyPr>
            <a:normAutofit fontScale="92500"/>
          </a:bodyPr>
          <a:lstStyle/>
          <a:p>
            <a:pPr marL="457200" indent="0" algn="just" fontAlgn="base">
              <a:lnSpc>
                <a:spcPct val="150000"/>
              </a:lnSpc>
              <a:spcAft>
                <a:spcPts val="1800"/>
              </a:spcAft>
              <a:buNone/>
            </a:pPr>
            <a:r>
              <a:rPr lang="en-US" sz="2400" dirty="0">
                <a:effectLst/>
                <a:latin typeface="Calibri" panose="020F0502020204030204" pitchFamily="34" charset="0"/>
                <a:cs typeface="Times New Roman" panose="02020603050405020304" pitchFamily="18" charset="0"/>
              </a:rPr>
              <a:t>	An accurate and effective inventory management is crucial to the success of a business. Our Inventory Management System streamlines the ordering and reordering process by recording supplier details, ordered product information, and stock received. The system also tracks sales and predicts stock needs to prevent overstocking or running out of stock. It sends alerts for near-expiry products and warns of a potential stock shortage. This system will save time, increase efficiency, and improve customer satisfaction. Invest in our Inventory Management System for a smarter and more product Management.</a:t>
            </a:r>
            <a:endParaRPr lang="en-US" sz="2400" dirty="0">
              <a:effectLst/>
              <a:latin typeface="Calibri" panose="020F0502020204030204" pitchFamily="34" charset="0"/>
              <a:cs typeface="Times New Roman" panose="02020603050405020304" pitchFamily="18" charset="0"/>
            </a:endParaRPr>
          </a:p>
          <a:p>
            <a:pPr marL="457200" indent="0" algn="just" fontAlgn="base">
              <a:lnSpc>
                <a:spcPct val="107000"/>
              </a:lnSpc>
              <a:spcAft>
                <a:spcPts val="1800"/>
              </a:spcAft>
              <a:buNone/>
            </a:pPr>
            <a:endParaRPr lang="en-US" sz="1800" dirty="0">
              <a:effectLst/>
              <a:latin typeface="Calibri" panose="020F0502020204030204" pitchFamily="34"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51790"/>
            <a:ext cx="10515600" cy="6321287"/>
          </a:xfrm>
        </p:spPr>
        <p:txBody>
          <a:bodyPr>
            <a:normAutofit lnSpcReduction="10000"/>
          </a:bodyPr>
          <a:lstStyle/>
          <a:p>
            <a:pPr indent="457200" algn="just" fontAlgn="base">
              <a:lnSpc>
                <a:spcPct val="110000"/>
              </a:lnSpc>
              <a:spcAft>
                <a:spcPts val="0"/>
              </a:spcAft>
            </a:pPr>
            <a:r>
              <a:rPr lang="en-US" sz="2000" dirty="0">
                <a:effectLst/>
                <a:latin typeface="Calibri" panose="020F0502020204030204" pitchFamily="34" charset="0"/>
                <a:cs typeface="Times New Roman" panose="02020603050405020304" pitchFamily="18" charset="0"/>
              </a:rPr>
              <a:t>A.</a:t>
            </a:r>
            <a:r>
              <a:rPr lang="en-US" sz="2000" b="1" dirty="0">
                <a:effectLst/>
                <a:latin typeface="Calibri" panose="020F0502020204030204" pitchFamily="34" charset="0"/>
                <a:cs typeface="Times New Roman" panose="02020603050405020304" pitchFamily="18" charset="0"/>
              </a:rPr>
              <a:t> User Management</a:t>
            </a:r>
            <a:r>
              <a:rPr lang="en-US" sz="2000" dirty="0">
                <a:effectLst/>
                <a:latin typeface="Calibri" panose="020F0502020204030204" pitchFamily="34" charset="0"/>
                <a:cs typeface="Times New Roman" panose="02020603050405020304" pitchFamily="18" charset="0"/>
              </a:rPr>
              <a:t>: The Inventory Management Web App will have individual logins for every person who is part of the company. Each person will have their own set of authorities and limitations.</a:t>
            </a:r>
            <a:endParaRPr lang="en-US" sz="2000" dirty="0">
              <a:effectLst/>
              <a:latin typeface="Calibri" panose="020F0502020204030204" pitchFamily="34" charset="0"/>
              <a:cs typeface="Times New Roman" panose="02020603050405020304" pitchFamily="18" charset="0"/>
            </a:endParaRPr>
          </a:p>
          <a:p>
            <a:pPr indent="457200" algn="just" fontAlgn="base">
              <a:lnSpc>
                <a:spcPct val="110000"/>
              </a:lnSpc>
              <a:spcAft>
                <a:spcPts val="0"/>
              </a:spcAft>
            </a:pPr>
            <a:r>
              <a:rPr lang="en-US" sz="2000" dirty="0">
                <a:effectLst/>
                <a:latin typeface="Calibri" panose="020F0502020204030204" pitchFamily="34" charset="0"/>
                <a:cs typeface="Times New Roman" panose="02020603050405020304" pitchFamily="18" charset="0"/>
              </a:rPr>
              <a:t>B.</a:t>
            </a:r>
            <a:r>
              <a:rPr lang="en-US" sz="2000" b="1" dirty="0">
                <a:effectLst/>
                <a:latin typeface="Calibri" panose="020F0502020204030204" pitchFamily="34" charset="0"/>
                <a:cs typeface="Times New Roman" panose="02020603050405020304" pitchFamily="18" charset="0"/>
              </a:rPr>
              <a:t> Inventory Tracking</a:t>
            </a:r>
            <a:r>
              <a:rPr lang="en-US" sz="2000" dirty="0">
                <a:effectLst/>
                <a:latin typeface="Calibri" panose="020F0502020204030204" pitchFamily="34" charset="0"/>
                <a:cs typeface="Times New Roman" panose="02020603050405020304" pitchFamily="18" charset="0"/>
              </a:rPr>
              <a:t>: Every item will be registered through barcode scanning and the information will be recorded in the web app.</a:t>
            </a:r>
            <a:endParaRPr lang="en-US" sz="2000" dirty="0">
              <a:effectLst/>
              <a:latin typeface="Calibri" panose="020F0502020204030204" pitchFamily="34" charset="0"/>
              <a:cs typeface="Times New Roman" panose="02020603050405020304" pitchFamily="18" charset="0"/>
            </a:endParaRPr>
          </a:p>
          <a:p>
            <a:pPr indent="457200" algn="just" fontAlgn="base">
              <a:lnSpc>
                <a:spcPct val="110000"/>
              </a:lnSpc>
              <a:spcAft>
                <a:spcPts val="0"/>
              </a:spcAft>
            </a:pPr>
            <a:r>
              <a:rPr lang="en-US" sz="2000" dirty="0">
                <a:effectLst/>
                <a:latin typeface="Calibri" panose="020F0502020204030204" pitchFamily="34" charset="0"/>
                <a:cs typeface="Times New Roman" panose="02020603050405020304" pitchFamily="18" charset="0"/>
              </a:rPr>
              <a:t>C. </a:t>
            </a:r>
            <a:r>
              <a:rPr lang="en-US" sz="2000" b="1" dirty="0">
                <a:effectLst/>
                <a:latin typeface="Calibri" panose="020F0502020204030204" pitchFamily="34" charset="0"/>
                <a:cs typeface="Times New Roman" panose="02020603050405020304" pitchFamily="18" charset="0"/>
              </a:rPr>
              <a:t>Order Management</a:t>
            </a:r>
            <a:r>
              <a:rPr lang="en-US" sz="2000" dirty="0">
                <a:effectLst/>
                <a:latin typeface="Calibri" panose="020F0502020204030204" pitchFamily="34" charset="0"/>
                <a:cs typeface="Times New Roman" panose="02020603050405020304" pitchFamily="18" charset="0"/>
              </a:rPr>
              <a:t>: Every time an item is taken out of the warehouse or inventory, the barcode will be entered into the order management section, where the information will be recorded and passed to the inventory tracking to deduct the item count.</a:t>
            </a:r>
            <a:endParaRPr lang="en-US" sz="2000" dirty="0">
              <a:effectLst/>
              <a:latin typeface="Calibri" panose="020F0502020204030204" pitchFamily="34" charset="0"/>
              <a:cs typeface="Times New Roman" panose="02020603050405020304" pitchFamily="18" charset="0"/>
            </a:endParaRPr>
          </a:p>
          <a:p>
            <a:pPr indent="457200" algn="just" fontAlgn="base">
              <a:lnSpc>
                <a:spcPct val="110000"/>
              </a:lnSpc>
              <a:spcAft>
                <a:spcPts val="0"/>
              </a:spcAft>
            </a:pPr>
            <a:r>
              <a:rPr lang="en-US" sz="2000" dirty="0">
                <a:effectLst/>
                <a:latin typeface="Calibri" panose="020F0502020204030204" pitchFamily="34" charset="0"/>
                <a:cs typeface="Times New Roman" panose="02020603050405020304" pitchFamily="18" charset="0"/>
              </a:rPr>
              <a:t>D. </a:t>
            </a:r>
            <a:r>
              <a:rPr lang="en-US" sz="2000" b="1" dirty="0">
                <a:effectLst/>
                <a:latin typeface="Calibri" panose="020F0502020204030204" pitchFamily="34" charset="0"/>
                <a:cs typeface="Times New Roman" panose="02020603050405020304" pitchFamily="18" charset="0"/>
              </a:rPr>
              <a:t>Real-time Reporting and Analytics</a:t>
            </a:r>
            <a:r>
              <a:rPr lang="en-US" sz="2000" dirty="0">
                <a:effectLst/>
                <a:latin typeface="Calibri" panose="020F0502020204030204" pitchFamily="34" charset="0"/>
                <a:cs typeface="Times New Roman" panose="02020603050405020304" pitchFamily="18" charset="0"/>
              </a:rPr>
              <a:t>: All the information gathered will be calculated and sent to the web app for analysis. The app will compare the performance of each product over time, such as daily, weekly, monthly, etc.</a:t>
            </a:r>
            <a:endParaRPr lang="en-US" sz="2000" dirty="0">
              <a:effectLst/>
              <a:latin typeface="Calibri" panose="020F0502020204030204" pitchFamily="34" charset="0"/>
              <a:cs typeface="Times New Roman" panose="02020603050405020304" pitchFamily="18" charset="0"/>
            </a:endParaRPr>
          </a:p>
          <a:p>
            <a:pPr indent="457200" algn="just" fontAlgn="base">
              <a:lnSpc>
                <a:spcPct val="110000"/>
              </a:lnSpc>
              <a:spcAft>
                <a:spcPts val="0"/>
              </a:spcAft>
            </a:pPr>
            <a:r>
              <a:rPr lang="en-US" sz="2000" dirty="0">
                <a:effectLst/>
                <a:latin typeface="Calibri" panose="020F0502020204030204" pitchFamily="34" charset="0"/>
                <a:cs typeface="Times New Roman" panose="02020603050405020304" pitchFamily="18" charset="0"/>
              </a:rPr>
              <a:t>E. </a:t>
            </a:r>
            <a:r>
              <a:rPr lang="en-US" sz="2000" b="1" dirty="0">
                <a:effectLst/>
                <a:latin typeface="Calibri" panose="020F0502020204030204" pitchFamily="34" charset="0"/>
                <a:cs typeface="Times New Roman" panose="02020603050405020304" pitchFamily="18" charset="0"/>
              </a:rPr>
              <a:t>Notifications</a:t>
            </a:r>
            <a:r>
              <a:rPr lang="en-US" sz="2000" dirty="0">
                <a:effectLst/>
                <a:latin typeface="Calibri" panose="020F0502020204030204" pitchFamily="34" charset="0"/>
                <a:cs typeface="Times New Roman" panose="02020603050405020304" pitchFamily="18" charset="0"/>
              </a:rPr>
              <a:t>: After the web app has analyzed the data, it will send notifications to the end-user, as per their pre-defined settings.</a:t>
            </a:r>
            <a:endParaRPr lang="en-US" sz="2000" dirty="0">
              <a:effectLst/>
              <a:latin typeface="Calibri" panose="020F0502020204030204" pitchFamily="34" charset="0"/>
              <a:cs typeface="Times New Roman" panose="02020603050405020304" pitchFamily="18" charset="0"/>
            </a:endParaRPr>
          </a:p>
          <a:p>
            <a:pPr indent="457200" algn="just" fontAlgn="base">
              <a:lnSpc>
                <a:spcPct val="110000"/>
              </a:lnSpc>
              <a:spcAft>
                <a:spcPts val="0"/>
              </a:spcAft>
            </a:pPr>
            <a:r>
              <a:rPr lang="en-US" sz="2000" dirty="0">
                <a:effectLst/>
                <a:latin typeface="Calibri" panose="020F0502020204030204" pitchFamily="34" charset="0"/>
                <a:cs typeface="Times New Roman" panose="02020603050405020304" pitchFamily="18" charset="0"/>
              </a:rPr>
              <a:t>F. </a:t>
            </a:r>
            <a:r>
              <a:rPr lang="en-US" sz="2000" b="1" dirty="0">
                <a:effectLst/>
                <a:latin typeface="Calibri" panose="020F0502020204030204" pitchFamily="34" charset="0"/>
                <a:cs typeface="Times New Roman" panose="02020603050405020304" pitchFamily="18" charset="0"/>
              </a:rPr>
              <a:t>Staff Management</a:t>
            </a:r>
            <a:r>
              <a:rPr lang="en-US" sz="2000" dirty="0">
                <a:effectLst/>
                <a:latin typeface="Calibri" panose="020F0502020204030204" pitchFamily="34" charset="0"/>
                <a:cs typeface="Times New Roman" panose="02020603050405020304" pitchFamily="18" charset="0"/>
              </a:rPr>
              <a:t>: The owner or administrator can assign different levels of authorities to employees based on their roles and responsibilities.</a:t>
            </a:r>
            <a:endParaRPr lang="en-US" sz="2000" dirty="0">
              <a:effectLst/>
              <a:latin typeface="Calibri" panose="020F0502020204030204" pitchFamily="34" charset="0"/>
              <a:cs typeface="Times New Roman" panose="02020603050405020304" pitchFamily="18" charset="0"/>
            </a:endParaRPr>
          </a:p>
          <a:p>
            <a:pPr indent="457200" algn="just" fontAlgn="base">
              <a:lnSpc>
                <a:spcPct val="110000"/>
              </a:lnSpc>
              <a:spcAft>
                <a:spcPts val="0"/>
              </a:spcAft>
            </a:pPr>
            <a:r>
              <a:rPr lang="en-US" sz="2000" dirty="0">
                <a:effectLst/>
                <a:latin typeface="Calibri" panose="020F0502020204030204" pitchFamily="34" charset="0"/>
                <a:cs typeface="Times New Roman" panose="02020603050405020304" pitchFamily="18" charset="0"/>
              </a:rPr>
              <a:t>G. </a:t>
            </a:r>
            <a:r>
              <a:rPr lang="en-US" sz="2000" b="1" dirty="0">
                <a:effectLst/>
                <a:latin typeface="Calibri" panose="020F0502020204030204" pitchFamily="34" charset="0"/>
                <a:cs typeface="Times New Roman" panose="02020603050405020304" pitchFamily="18" charset="0"/>
              </a:rPr>
              <a:t>Product Management</a:t>
            </a:r>
            <a:r>
              <a:rPr lang="en-US" sz="2000" dirty="0">
                <a:effectLst/>
                <a:latin typeface="Calibri" panose="020F0502020204030204" pitchFamily="34" charset="0"/>
                <a:cs typeface="Times New Roman" panose="02020603050405020304" pitchFamily="18" charset="0"/>
              </a:rPr>
              <a:t>: The owner or authorized personnel can edit information about the products, such as item counts, descriptions, etc.</a:t>
            </a:r>
            <a:endParaRPr lang="en-US" sz="2000" dirty="0">
              <a:effectLst/>
              <a:latin typeface="Calibri" panose="020F0502020204030204" pitchFamily="34" charset="0"/>
              <a:cs typeface="Times New Roman" panose="02020603050405020304" pitchFamily="18" charset="0"/>
            </a:endParaRPr>
          </a:p>
          <a:p>
            <a:endParaRPr lang="en-US" dirty="0"/>
          </a:p>
          <a:p>
            <a:endParaRPr lang="en-US" dirty="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3333"/>
            <a:ext cx="10515600" cy="867327"/>
          </a:xfrm>
        </p:spPr>
        <p:txBody>
          <a:bodyPr>
            <a:normAutofit fontScale="90000"/>
          </a:bodyPr>
          <a:lstStyle/>
          <a:p>
            <a:pPr lvl="0" algn="ctr">
              <a:lnSpc>
                <a:spcPct val="107000"/>
              </a:lnSpc>
              <a:spcBef>
                <a:spcPts val="1200"/>
              </a:spcBef>
              <a:spcAft>
                <a:spcPts val="0"/>
              </a:spcAft>
            </a:pPr>
            <a:r>
              <a:rPr lang="en-PH" sz="6000" b="1" dirty="0">
                <a:effectLst/>
                <a:latin typeface="Calibri Light" panose="020F0302020204030204" pitchFamily="34" charset="0"/>
                <a:ea typeface="等线 Light" panose="02010600030101010101" pitchFamily="2" charset="-122"/>
                <a:cs typeface="Times New Roman" panose="02020603050405020304" pitchFamily="18" charset="0"/>
              </a:rPr>
              <a:t>Limitations</a:t>
            </a:r>
            <a:endParaRPr lang="en-PH" sz="6000" b="1" dirty="0">
              <a:effectLst/>
              <a:latin typeface="Calibri Light" panose="020F0302020204030204" pitchFamily="34" charset="0"/>
              <a:ea typeface="等线 Light" panose="02010600030101010101" pitchFamily="2" charset="-122"/>
              <a:cs typeface="Times New Roman" panose="02020603050405020304" pitchFamily="18" charset="0"/>
            </a:endParaRPr>
          </a:p>
        </p:txBody>
      </p:sp>
      <p:sp>
        <p:nvSpPr>
          <p:cNvPr id="3" name="Content Placeholder 2"/>
          <p:cNvSpPr>
            <a:spLocks noGrp="1"/>
          </p:cNvSpPr>
          <p:nvPr>
            <p:ph idx="1"/>
          </p:nvPr>
        </p:nvSpPr>
        <p:spPr>
          <a:xfrm>
            <a:off x="838200" y="980660"/>
            <a:ext cx="10515600" cy="5658679"/>
          </a:xfrm>
        </p:spPr>
        <p:txBody>
          <a:bodyPr>
            <a:normAutofit fontScale="77500" lnSpcReduction="20000"/>
          </a:bodyPr>
          <a:lstStyle/>
          <a:p>
            <a:pPr indent="0">
              <a:lnSpc>
                <a:spcPct val="107000"/>
              </a:lnSpc>
              <a:spcBef>
                <a:spcPts val="0"/>
              </a:spcBef>
              <a:spcAft>
                <a:spcPts val="800"/>
              </a:spcAft>
              <a:buNone/>
            </a:pPr>
            <a:r>
              <a:rPr lang="en-US" sz="2600" dirty="0">
                <a:effectLst/>
                <a:latin typeface="Calibri" panose="020F0502020204030204" pitchFamily="34" charset="0"/>
                <a:cs typeface="Times New Roman" panose="02020603050405020304" pitchFamily="18" charset="0"/>
              </a:rPr>
              <a:t>	The project focuses on developing a web application: “Inventory Management” that will help Entrepreneurs to manage their business easily and cost effective to save time and Money.</a:t>
            </a:r>
            <a:endParaRPr lang="en-US" sz="2600" dirty="0">
              <a:effectLst/>
              <a:latin typeface="Calibri" panose="020F0502020204030204" pitchFamily="34" charset="0"/>
              <a:cs typeface="Times New Roman" panose="02020603050405020304" pitchFamily="18" charset="0"/>
            </a:endParaRPr>
          </a:p>
          <a:p>
            <a:pPr indent="0" algn="ctr">
              <a:lnSpc>
                <a:spcPct val="120000"/>
              </a:lnSpc>
              <a:spcBef>
                <a:spcPts val="0"/>
              </a:spcBef>
              <a:spcAft>
                <a:spcPts val="800"/>
              </a:spcAft>
              <a:buNone/>
            </a:pPr>
            <a:r>
              <a:rPr lang="en-US" sz="2600" dirty="0">
                <a:effectLst/>
                <a:latin typeface="Calibri" panose="020F0502020204030204" pitchFamily="34" charset="0"/>
                <a:cs typeface="Times New Roman" panose="02020603050405020304" pitchFamily="18" charset="0"/>
              </a:rPr>
              <a:t>The limitations of the "Inventory Management" web app are:</a:t>
            </a:r>
            <a:endParaRPr lang="en-US" sz="2600" dirty="0">
              <a:effectLst/>
              <a:latin typeface="Calibri" panose="020F0502020204030204" pitchFamily="34" charset="0"/>
              <a:cs typeface="Times New Roman" panose="02020603050405020304" pitchFamily="18" charset="0"/>
            </a:endParaRPr>
          </a:p>
          <a:p>
            <a:pPr marL="0" indent="0" fontAlgn="base">
              <a:lnSpc>
                <a:spcPct val="120000"/>
              </a:lnSpc>
              <a:spcBef>
                <a:spcPts val="0"/>
              </a:spcBef>
              <a:spcAft>
                <a:spcPts val="1800"/>
              </a:spcAft>
              <a:buNone/>
            </a:pPr>
            <a:r>
              <a:rPr lang="en-US" sz="2600" dirty="0">
                <a:effectLst/>
                <a:latin typeface="Calibri" panose="020F0502020204030204" pitchFamily="34" charset="0"/>
                <a:cs typeface="Times New Roman" panose="02020603050405020304" pitchFamily="18" charset="0"/>
              </a:rPr>
              <a:t>1. Limited to only tracking in/out items in the warehouse/inventory</a:t>
            </a:r>
            <a:endParaRPr lang="en-US" sz="2600" dirty="0">
              <a:effectLst/>
              <a:latin typeface="Calibri" panose="020F0502020204030204" pitchFamily="34" charset="0"/>
              <a:cs typeface="Times New Roman" panose="02020603050405020304" pitchFamily="18" charset="0"/>
            </a:endParaRPr>
          </a:p>
          <a:p>
            <a:pPr marL="0" indent="0" fontAlgn="base">
              <a:lnSpc>
                <a:spcPct val="120000"/>
              </a:lnSpc>
              <a:spcBef>
                <a:spcPts val="0"/>
              </a:spcBef>
              <a:spcAft>
                <a:spcPts val="1800"/>
              </a:spcAft>
              <a:buNone/>
            </a:pPr>
            <a:r>
              <a:rPr lang="en-US" sz="2600" dirty="0">
                <a:effectLst/>
                <a:latin typeface="Calibri" panose="020F0502020204030204" pitchFamily="34" charset="0"/>
                <a:cs typeface="Times New Roman" panose="02020603050405020304" pitchFamily="18" charset="0"/>
              </a:rPr>
              <a:t>2. Dependent on internet connectivity</a:t>
            </a:r>
            <a:endParaRPr lang="en-US" sz="2600" dirty="0">
              <a:effectLst/>
              <a:latin typeface="Calibri" panose="020F0502020204030204" pitchFamily="34" charset="0"/>
              <a:cs typeface="Times New Roman" panose="02020603050405020304" pitchFamily="18" charset="0"/>
            </a:endParaRPr>
          </a:p>
          <a:p>
            <a:pPr marL="0" indent="0" fontAlgn="base">
              <a:lnSpc>
                <a:spcPct val="120000"/>
              </a:lnSpc>
              <a:spcBef>
                <a:spcPts val="0"/>
              </a:spcBef>
              <a:spcAft>
                <a:spcPts val="1800"/>
              </a:spcAft>
              <a:buNone/>
            </a:pPr>
            <a:r>
              <a:rPr lang="en-US" sz="2600" dirty="0">
                <a:effectLst/>
                <a:latin typeface="Calibri" panose="020F0502020204030204" pitchFamily="34" charset="0"/>
                <a:cs typeface="Times New Roman" panose="02020603050405020304" pitchFamily="18" charset="0"/>
              </a:rPr>
              <a:t>3. Requires physical device/smartphone for all staff members</a:t>
            </a:r>
            <a:endParaRPr lang="en-US" sz="2600" dirty="0">
              <a:effectLst/>
              <a:latin typeface="Calibri" panose="020F0502020204030204" pitchFamily="34" charset="0"/>
              <a:cs typeface="Times New Roman" panose="02020603050405020304" pitchFamily="18" charset="0"/>
            </a:endParaRPr>
          </a:p>
          <a:p>
            <a:pPr marL="0" indent="0" fontAlgn="base">
              <a:lnSpc>
                <a:spcPct val="120000"/>
              </a:lnSpc>
              <a:spcBef>
                <a:spcPts val="0"/>
              </a:spcBef>
              <a:spcAft>
                <a:spcPts val="1800"/>
              </a:spcAft>
              <a:buNone/>
            </a:pPr>
            <a:r>
              <a:rPr lang="en-US" sz="2600" dirty="0">
                <a:effectLst/>
                <a:latin typeface="Calibri" panose="020F0502020204030204" pitchFamily="34" charset="0"/>
                <a:cs typeface="Times New Roman" panose="02020603050405020304" pitchFamily="18" charset="0"/>
              </a:rPr>
              <a:t>4. May have compatibility issues with different devices and operating systems</a:t>
            </a:r>
            <a:endParaRPr lang="en-US" sz="2600" dirty="0">
              <a:effectLst/>
              <a:latin typeface="Calibri" panose="020F0502020204030204" pitchFamily="34" charset="0"/>
              <a:cs typeface="Times New Roman" panose="02020603050405020304" pitchFamily="18" charset="0"/>
            </a:endParaRPr>
          </a:p>
          <a:p>
            <a:pPr marL="0" indent="0" fontAlgn="base">
              <a:lnSpc>
                <a:spcPct val="120000"/>
              </a:lnSpc>
              <a:spcBef>
                <a:spcPts val="0"/>
              </a:spcBef>
              <a:spcAft>
                <a:spcPts val="1800"/>
              </a:spcAft>
              <a:buNone/>
            </a:pPr>
            <a:r>
              <a:rPr lang="en-US" sz="2600" dirty="0">
                <a:effectLst/>
                <a:latin typeface="Calibri" panose="020F0502020204030204" pitchFamily="34" charset="0"/>
                <a:cs typeface="Times New Roman" panose="02020603050405020304" pitchFamily="18" charset="0"/>
              </a:rPr>
              <a:t>5. Security concerns such as data privacy and hacking risks</a:t>
            </a:r>
            <a:endParaRPr lang="en-US" sz="2600" dirty="0">
              <a:effectLst/>
              <a:latin typeface="Calibri" panose="020F0502020204030204" pitchFamily="34" charset="0"/>
              <a:cs typeface="Times New Roman" panose="02020603050405020304" pitchFamily="18" charset="0"/>
            </a:endParaRPr>
          </a:p>
          <a:p>
            <a:pPr marL="0" indent="0" fontAlgn="base">
              <a:lnSpc>
                <a:spcPct val="120000"/>
              </a:lnSpc>
              <a:spcBef>
                <a:spcPts val="0"/>
              </a:spcBef>
              <a:spcAft>
                <a:spcPts val="1800"/>
              </a:spcAft>
              <a:buNone/>
            </a:pPr>
            <a:r>
              <a:rPr lang="en-US" sz="2600" dirty="0">
                <a:effectLst/>
                <a:latin typeface="Calibri" panose="020F0502020204030204" pitchFamily="34" charset="0"/>
                <a:cs typeface="Times New Roman" panose="02020603050405020304" pitchFamily="18" charset="0"/>
              </a:rPr>
              <a:t>6. Possible downtime due to technical issues or maintenance needs</a:t>
            </a:r>
            <a:endParaRPr lang="en-US" sz="2600" dirty="0">
              <a:effectLst/>
              <a:latin typeface="Calibri" panose="020F0502020204030204" pitchFamily="34" charset="0"/>
              <a:cs typeface="Times New Roman" panose="02020603050405020304" pitchFamily="18" charset="0"/>
            </a:endParaRPr>
          </a:p>
          <a:p>
            <a:pPr marL="0" indent="0" fontAlgn="base">
              <a:lnSpc>
                <a:spcPct val="120000"/>
              </a:lnSpc>
              <a:spcBef>
                <a:spcPts val="0"/>
              </a:spcBef>
              <a:spcAft>
                <a:spcPts val="1800"/>
              </a:spcAft>
              <a:buNone/>
            </a:pPr>
            <a:r>
              <a:rPr lang="en-US" sz="2600" dirty="0">
                <a:effectLst/>
                <a:latin typeface="Calibri" panose="020F0502020204030204" pitchFamily="34" charset="0"/>
                <a:cs typeface="Times New Roman" panose="02020603050405020304" pitchFamily="18" charset="0"/>
              </a:rPr>
              <a:t>7. Potential limitations in scalability as the business grows</a:t>
            </a:r>
            <a:endParaRPr lang="en-US" sz="2600" dirty="0">
              <a:effectLst/>
              <a:latin typeface="Calibri" panose="020F0502020204030204" pitchFamily="34" charset="0"/>
              <a:cs typeface="Times New Roman" panose="02020603050405020304" pitchFamily="18" charset="0"/>
            </a:endParaRPr>
          </a:p>
          <a:p>
            <a:pPr marL="0" indent="0" fontAlgn="base">
              <a:lnSpc>
                <a:spcPct val="120000"/>
              </a:lnSpc>
              <a:spcBef>
                <a:spcPts val="0"/>
              </a:spcBef>
              <a:spcAft>
                <a:spcPts val="1800"/>
              </a:spcAft>
              <a:buNone/>
            </a:pPr>
            <a:r>
              <a:rPr lang="en-US" sz="2600" dirty="0">
                <a:effectLst/>
                <a:latin typeface="Calibri" panose="020F0502020204030204" pitchFamily="34" charset="0"/>
                <a:cs typeface="Times New Roman" panose="02020603050405020304" pitchFamily="18" charset="0"/>
              </a:rPr>
              <a:t>8. Limited customization options</a:t>
            </a:r>
            <a:endParaRPr lang="en-US" sz="2600" dirty="0">
              <a:effectLst/>
              <a:latin typeface="Calibri" panose="020F0502020204030204" pitchFamily="34" charset="0"/>
              <a:cs typeface="Times New Roman" panose="02020603050405020304" pitchFamily="18" charset="0"/>
            </a:endParaRPr>
          </a:p>
          <a:p>
            <a:pPr marL="0" indent="0">
              <a:buNone/>
            </a:pPr>
            <a:endParaRPr lang="en-PH"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7443" y="139840"/>
            <a:ext cx="11357113" cy="867325"/>
          </a:xfrm>
        </p:spPr>
        <p:txBody>
          <a:bodyPr>
            <a:noAutofit/>
          </a:bodyPr>
          <a:lstStyle/>
          <a:p>
            <a:r>
              <a:rPr lang="en-US" sz="6000" b="1" dirty="0">
                <a:effectLst/>
                <a:latin typeface="Calibri Light" panose="020F0302020204030204" pitchFamily="34" charset="0"/>
                <a:ea typeface="等线 Light" panose="02010600030101010101" pitchFamily="2" charset="-122"/>
                <a:cs typeface="Times New Roman" panose="02020603050405020304" pitchFamily="18" charset="0"/>
              </a:rPr>
              <a:t>Theme, Fonts, logo, Technology used</a:t>
            </a:r>
            <a:endParaRPr lang="en-PH" sz="6000" dirty="0"/>
          </a:p>
        </p:txBody>
      </p:sp>
      <p:sp>
        <p:nvSpPr>
          <p:cNvPr id="7" name="Content Placeholder 6"/>
          <p:cNvSpPr>
            <a:spLocks noGrp="1"/>
          </p:cNvSpPr>
          <p:nvPr>
            <p:ph idx="1"/>
          </p:nvPr>
        </p:nvSpPr>
        <p:spPr>
          <a:xfrm>
            <a:off x="838200" y="1007165"/>
            <a:ext cx="10515600" cy="5169798"/>
          </a:xfrm>
        </p:spPr>
        <p:txBody>
          <a:bodyPr>
            <a:normAutofit/>
          </a:bodyPr>
          <a:lstStyle/>
          <a:p>
            <a:pPr marL="0" indent="0">
              <a:buNone/>
            </a:pPr>
            <a:r>
              <a:rPr lang="en-US" dirty="0"/>
              <a:t>THEME:</a:t>
            </a:r>
            <a:endParaRPr lang="en-US" dirty="0"/>
          </a:p>
          <a:p>
            <a:pPr marL="0" indent="0">
              <a:buNone/>
            </a:pPr>
            <a:endParaRPr lang="en-US" dirty="0"/>
          </a:p>
          <a:p>
            <a:pPr marL="0" indent="0">
              <a:buNone/>
            </a:pPr>
            <a:endParaRPr lang="en-US" dirty="0"/>
          </a:p>
          <a:p>
            <a:pPr marL="0" indent="0">
              <a:buNone/>
            </a:pPr>
            <a:r>
              <a:rPr lang="en-US" dirty="0"/>
              <a:t>FONTS: INTER, 64, 24, 16, 12</a:t>
            </a:r>
            <a:endParaRPr lang="en-US" dirty="0"/>
          </a:p>
          <a:p>
            <a:pPr marL="0" indent="0">
              <a:buNone/>
            </a:pPr>
            <a:r>
              <a:rPr lang="en-US" dirty="0"/>
              <a:t>LOGO:</a:t>
            </a:r>
            <a:endParaRPr lang="en-US" dirty="0"/>
          </a:p>
          <a:p>
            <a:endParaRPr lang="en-PH" dirty="0"/>
          </a:p>
          <a:p>
            <a:endParaRPr lang="en-PH" dirty="0"/>
          </a:p>
          <a:p>
            <a:pPr marL="0" indent="0">
              <a:lnSpc>
                <a:spcPct val="107000"/>
              </a:lnSpc>
              <a:spcAft>
                <a:spcPts val="800"/>
              </a:spcAft>
              <a:buNone/>
            </a:pPr>
            <a:r>
              <a:rPr lang="en-PH" dirty="0">
                <a:effectLst/>
                <a:latin typeface="Calibri" panose="020F0502020204030204" pitchFamily="34" charset="0"/>
                <a:cs typeface="Times New Roman" panose="02020603050405020304" pitchFamily="18" charset="0"/>
              </a:rPr>
              <a:t>Technology used: HTML 5, CSS 3, BOOTSTRAP, FIGMA.COM, 				         CANVA.COM, LOGO.COM.</a:t>
            </a:r>
            <a:endParaRPr lang="en-PH" dirty="0">
              <a:effectLst/>
              <a:latin typeface="Calibri" panose="020F0502020204030204" pitchFamily="34" charset="0"/>
              <a:cs typeface="Times New Roman" panose="02020603050405020304" pitchFamily="18" charset="0"/>
            </a:endParaRPr>
          </a:p>
        </p:txBody>
      </p:sp>
      <p:sp>
        <p:nvSpPr>
          <p:cNvPr id="8" name="Rectangle 3"/>
          <p:cNvSpPr>
            <a:spLocks noChangeArrowheads="1"/>
          </p:cNvSpPr>
          <p:nvPr/>
        </p:nvSpPr>
        <p:spPr bwMode="auto">
          <a:xfrm>
            <a:off x="0" y="-448508"/>
            <a:ext cx="6481261" cy="1354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1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t>
            </a:r>
            <a:r>
              <a:rPr kumimoji="0" lang="en-US" altLang="en-US" sz="82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t>
            </a:r>
            <a:r>
              <a:rPr kumimoji="0" lang="en-US" altLang="en-US" sz="1800" b="1" i="0" u="none" strike="noStrike" cap="none" normalizeH="0" baseline="0" dirty="0" smtClean="0">
                <a:ln>
                  <a:noFill/>
                </a:ln>
                <a:solidFill>
                  <a:schemeClr val="tx1"/>
                </a:solidFill>
                <a:effectLst/>
                <a:latin typeface="Calibri" panose="020F0502020204030204" pitchFamily="34" charset="0"/>
                <a:cs typeface="Times New Roman" panose="02020603050405020304" pitchFamily="18"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28"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648778" y="1147005"/>
            <a:ext cx="5943600" cy="131445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logo"/>
          <p:cNvPicPr>
            <a:picLocks noChangeAspect="1"/>
          </p:cNvPicPr>
          <p:nvPr/>
        </p:nvPicPr>
        <p:blipFill>
          <a:blip r:embed="rId2"/>
          <a:stretch>
            <a:fillRect/>
          </a:stretch>
        </p:blipFill>
        <p:spPr>
          <a:xfrm>
            <a:off x="2648778" y="3150049"/>
            <a:ext cx="4888373" cy="116915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3090"/>
            <a:ext cx="10515600" cy="681797"/>
          </a:xfrm>
        </p:spPr>
        <p:txBody>
          <a:bodyPr>
            <a:normAutofit fontScale="90000"/>
          </a:bodyPr>
          <a:lstStyle/>
          <a:p>
            <a:pPr algn="ctr"/>
            <a:r>
              <a:rPr lang="en-US" sz="6000" dirty="0"/>
              <a:t>SITE MAP</a:t>
            </a:r>
            <a:endParaRPr lang="en-PH" sz="6000" dirty="0"/>
          </a:p>
        </p:txBody>
      </p:sp>
      <p:sp>
        <p:nvSpPr>
          <p:cNvPr id="5" name="Rectangle 4"/>
          <p:cNvSpPr/>
          <p:nvPr/>
        </p:nvSpPr>
        <p:spPr>
          <a:xfrm>
            <a:off x="5859919" y="900829"/>
            <a:ext cx="781878" cy="304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URL</a:t>
            </a:r>
            <a:endParaRPr lang="en-PH" dirty="0"/>
          </a:p>
        </p:txBody>
      </p:sp>
      <p:sp>
        <p:nvSpPr>
          <p:cNvPr id="9" name="Rectangle 8"/>
          <p:cNvSpPr/>
          <p:nvPr/>
        </p:nvSpPr>
        <p:spPr>
          <a:xfrm>
            <a:off x="5358581" y="1531034"/>
            <a:ext cx="1784555" cy="30373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LANDING PAGE</a:t>
            </a:r>
            <a:endParaRPr lang="en-PH" dirty="0"/>
          </a:p>
        </p:txBody>
      </p:sp>
      <p:sp>
        <p:nvSpPr>
          <p:cNvPr id="10" name="Rectangle 9"/>
          <p:cNvSpPr/>
          <p:nvPr/>
        </p:nvSpPr>
        <p:spPr>
          <a:xfrm>
            <a:off x="3957484" y="2262974"/>
            <a:ext cx="1401097" cy="30373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SIGN-UP</a:t>
            </a:r>
            <a:endParaRPr lang="en-PH" dirty="0"/>
          </a:p>
        </p:txBody>
      </p:sp>
      <p:sp>
        <p:nvSpPr>
          <p:cNvPr id="11" name="Rectangle 10"/>
          <p:cNvSpPr/>
          <p:nvPr/>
        </p:nvSpPr>
        <p:spPr>
          <a:xfrm>
            <a:off x="7143136" y="2262974"/>
            <a:ext cx="1401097" cy="30373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LOGIN</a:t>
            </a:r>
            <a:endParaRPr lang="en-PH" dirty="0"/>
          </a:p>
        </p:txBody>
      </p:sp>
      <p:sp>
        <p:nvSpPr>
          <p:cNvPr id="12" name="Rectangle 11"/>
          <p:cNvSpPr/>
          <p:nvPr/>
        </p:nvSpPr>
        <p:spPr>
          <a:xfrm>
            <a:off x="5395452" y="3277134"/>
            <a:ext cx="1401097" cy="30373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STORE</a:t>
            </a:r>
            <a:endParaRPr lang="en-PH" dirty="0"/>
          </a:p>
        </p:txBody>
      </p:sp>
      <p:sp>
        <p:nvSpPr>
          <p:cNvPr id="13" name="Rectangle 12"/>
          <p:cNvSpPr/>
          <p:nvPr/>
        </p:nvSpPr>
        <p:spPr>
          <a:xfrm>
            <a:off x="9920749" y="4103244"/>
            <a:ext cx="1401097" cy="30373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SETTINGS</a:t>
            </a:r>
            <a:endParaRPr lang="en-PH" dirty="0"/>
          </a:p>
        </p:txBody>
      </p:sp>
      <p:sp>
        <p:nvSpPr>
          <p:cNvPr id="14" name="Rectangle 13"/>
          <p:cNvSpPr/>
          <p:nvPr/>
        </p:nvSpPr>
        <p:spPr>
          <a:xfrm>
            <a:off x="3363247" y="4103245"/>
            <a:ext cx="1401097" cy="30373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ORDERS</a:t>
            </a:r>
            <a:endParaRPr lang="en-PH" dirty="0"/>
          </a:p>
        </p:txBody>
      </p:sp>
      <p:sp>
        <p:nvSpPr>
          <p:cNvPr id="15" name="Rectangle 14"/>
          <p:cNvSpPr/>
          <p:nvPr/>
        </p:nvSpPr>
        <p:spPr>
          <a:xfrm>
            <a:off x="7734915" y="4103245"/>
            <a:ext cx="1401097" cy="30373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SUPPLIERS</a:t>
            </a:r>
            <a:endParaRPr lang="en-PH" dirty="0"/>
          </a:p>
        </p:txBody>
      </p:sp>
      <p:sp>
        <p:nvSpPr>
          <p:cNvPr id="16" name="Rectangle 15"/>
          <p:cNvSpPr/>
          <p:nvPr/>
        </p:nvSpPr>
        <p:spPr>
          <a:xfrm>
            <a:off x="838200" y="4103245"/>
            <a:ext cx="1740310" cy="30373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ADD PRODUCT</a:t>
            </a:r>
            <a:endParaRPr lang="en-PH" dirty="0"/>
          </a:p>
        </p:txBody>
      </p:sp>
      <p:sp>
        <p:nvSpPr>
          <p:cNvPr id="17" name="Rectangle 16"/>
          <p:cNvSpPr/>
          <p:nvPr/>
        </p:nvSpPr>
        <p:spPr>
          <a:xfrm>
            <a:off x="5549081" y="4103245"/>
            <a:ext cx="1401097" cy="30373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STAFFS</a:t>
            </a:r>
            <a:endParaRPr lang="en-PH" dirty="0"/>
          </a:p>
        </p:txBody>
      </p:sp>
      <p:sp>
        <p:nvSpPr>
          <p:cNvPr id="18" name="Rectangle 17"/>
          <p:cNvSpPr/>
          <p:nvPr/>
        </p:nvSpPr>
        <p:spPr>
          <a:xfrm>
            <a:off x="5287297" y="5667009"/>
            <a:ext cx="1617407" cy="30373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MAINTENANCE</a:t>
            </a:r>
            <a:endParaRPr lang="en-PH" dirty="0"/>
          </a:p>
        </p:txBody>
      </p:sp>
      <p:cxnSp>
        <p:nvCxnSpPr>
          <p:cNvPr id="20" name="Straight Connector 19"/>
          <p:cNvCxnSpPr>
            <a:stCxn id="5" idx="2"/>
            <a:endCxn id="9" idx="0"/>
          </p:cNvCxnSpPr>
          <p:nvPr/>
        </p:nvCxnSpPr>
        <p:spPr>
          <a:xfrm>
            <a:off x="6250858" y="1205629"/>
            <a:ext cx="1" cy="325405"/>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9" idx="2"/>
            <a:endCxn id="10" idx="0"/>
          </p:cNvCxnSpPr>
          <p:nvPr/>
        </p:nvCxnSpPr>
        <p:spPr>
          <a:xfrm flipH="1">
            <a:off x="4658033" y="1834767"/>
            <a:ext cx="1592826" cy="428207"/>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9" idx="2"/>
            <a:endCxn id="11" idx="0"/>
          </p:cNvCxnSpPr>
          <p:nvPr/>
        </p:nvCxnSpPr>
        <p:spPr>
          <a:xfrm>
            <a:off x="6250859" y="1834767"/>
            <a:ext cx="1592826" cy="428207"/>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11" idx="2"/>
            <a:endCxn id="12" idx="0"/>
          </p:cNvCxnSpPr>
          <p:nvPr/>
        </p:nvCxnSpPr>
        <p:spPr>
          <a:xfrm flipH="1">
            <a:off x="6096001" y="2566707"/>
            <a:ext cx="1747684" cy="710427"/>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10" idx="3"/>
            <a:endCxn id="11" idx="1"/>
          </p:cNvCxnSpPr>
          <p:nvPr/>
        </p:nvCxnSpPr>
        <p:spPr>
          <a:xfrm>
            <a:off x="5358581" y="2414841"/>
            <a:ext cx="178455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Connector: Elbow 36"/>
          <p:cNvCxnSpPr>
            <a:stCxn id="12" idx="2"/>
            <a:endCxn id="16" idx="0"/>
          </p:cNvCxnSpPr>
          <p:nvPr/>
        </p:nvCxnSpPr>
        <p:spPr>
          <a:xfrm rot="5400000">
            <a:off x="3640989" y="1648233"/>
            <a:ext cx="522378" cy="4387646"/>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40" name="Connector: Elbow 39"/>
          <p:cNvCxnSpPr>
            <a:stCxn id="12" idx="2"/>
            <a:endCxn id="14" idx="0"/>
          </p:cNvCxnSpPr>
          <p:nvPr/>
        </p:nvCxnSpPr>
        <p:spPr>
          <a:xfrm rot="5400000">
            <a:off x="4818710" y="2825954"/>
            <a:ext cx="522378" cy="2032205"/>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43" name="Connector: Elbow 42"/>
          <p:cNvCxnSpPr>
            <a:stCxn id="12" idx="2"/>
            <a:endCxn id="17" idx="0"/>
          </p:cNvCxnSpPr>
          <p:nvPr/>
        </p:nvCxnSpPr>
        <p:spPr>
          <a:xfrm rot="16200000" flipH="1">
            <a:off x="5911626" y="3765241"/>
            <a:ext cx="522378" cy="153629"/>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46" name="Connector: Elbow 45"/>
          <p:cNvCxnSpPr>
            <a:stCxn id="12" idx="2"/>
            <a:endCxn id="15" idx="0"/>
          </p:cNvCxnSpPr>
          <p:nvPr/>
        </p:nvCxnSpPr>
        <p:spPr>
          <a:xfrm rot="16200000" flipH="1">
            <a:off x="7004543" y="2672324"/>
            <a:ext cx="522378" cy="2339463"/>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49" name="Connector: Elbow 48"/>
          <p:cNvCxnSpPr>
            <a:stCxn id="12" idx="2"/>
            <a:endCxn id="13" idx="0"/>
          </p:cNvCxnSpPr>
          <p:nvPr/>
        </p:nvCxnSpPr>
        <p:spPr>
          <a:xfrm rot="16200000" flipH="1">
            <a:off x="8097461" y="1579406"/>
            <a:ext cx="522377" cy="4525297"/>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16" idx="2"/>
            <a:endCxn id="18" idx="0"/>
          </p:cNvCxnSpPr>
          <p:nvPr/>
        </p:nvCxnSpPr>
        <p:spPr>
          <a:xfrm>
            <a:off x="1708355" y="4406978"/>
            <a:ext cx="4387646" cy="12600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14" idx="2"/>
            <a:endCxn id="18" idx="0"/>
          </p:cNvCxnSpPr>
          <p:nvPr/>
        </p:nvCxnSpPr>
        <p:spPr>
          <a:xfrm>
            <a:off x="4063796" y="4406978"/>
            <a:ext cx="2032205" cy="12600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17" idx="2"/>
            <a:endCxn id="18" idx="0"/>
          </p:cNvCxnSpPr>
          <p:nvPr/>
        </p:nvCxnSpPr>
        <p:spPr>
          <a:xfrm flipH="1">
            <a:off x="6096001" y="4406978"/>
            <a:ext cx="153629" cy="12600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15" idx="2"/>
            <a:endCxn id="18" idx="0"/>
          </p:cNvCxnSpPr>
          <p:nvPr/>
        </p:nvCxnSpPr>
        <p:spPr>
          <a:xfrm flipH="1">
            <a:off x="6096001" y="4406978"/>
            <a:ext cx="2339463" cy="12600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13" idx="2"/>
            <a:endCxn id="18" idx="0"/>
          </p:cNvCxnSpPr>
          <p:nvPr/>
        </p:nvCxnSpPr>
        <p:spPr>
          <a:xfrm flipH="1">
            <a:off x="6096001" y="4406977"/>
            <a:ext cx="4525297" cy="12600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5073</Words>
  <Application>WPS Presentation</Application>
  <PresentationFormat>Custom</PresentationFormat>
  <Paragraphs>181</Paragraphs>
  <Slides>20</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20</vt:i4>
      </vt:variant>
    </vt:vector>
  </HeadingPairs>
  <TitlesOfParts>
    <vt:vector size="31" baseType="lpstr">
      <vt:lpstr>Arial</vt:lpstr>
      <vt:lpstr>SimSun</vt:lpstr>
      <vt:lpstr>Wingdings</vt:lpstr>
      <vt:lpstr>Calibri</vt:lpstr>
      <vt:lpstr>Times New Roman</vt:lpstr>
      <vt:lpstr>等线</vt:lpstr>
      <vt:lpstr>Calibri Light</vt:lpstr>
      <vt:lpstr>等线 Light</vt:lpstr>
      <vt:lpstr>Microsoft YaHei</vt:lpstr>
      <vt:lpstr>Arial Unicode MS</vt:lpstr>
      <vt:lpstr>Office Theme</vt:lpstr>
      <vt:lpstr>INVENTORY MANAGEMENT (MINIPROJECT 1)</vt:lpstr>
      <vt:lpstr>BACKGROUND OF THE PROJECT</vt:lpstr>
      <vt:lpstr>Statement of the Problem</vt:lpstr>
      <vt:lpstr>Project Solution</vt:lpstr>
      <vt:lpstr>System Features</vt:lpstr>
      <vt:lpstr>PowerPoint 演示文稿</vt:lpstr>
      <vt:lpstr>Limitations</vt:lpstr>
      <vt:lpstr>Theme, Fonts, logo, Technology used</vt:lpstr>
      <vt:lpstr>SITE MAP</vt:lpstr>
      <vt:lpstr>PowerPoint 演示文稿</vt:lpstr>
      <vt:lpstr>LANDING PAGE</vt:lpstr>
      <vt:lpstr>SIGN IN</vt:lpstr>
      <vt:lpstr>SIGN UP</vt:lpstr>
      <vt:lpstr>STORE</vt:lpstr>
      <vt:lpstr>ADD PRODUCT</vt:lpstr>
      <vt:lpstr>ORDER MANAGEMENT</vt:lpstr>
      <vt:lpstr>SUPPLIERS</vt:lpstr>
      <vt:lpstr>STAFF MANAGMENT</vt:lpstr>
      <vt:lpstr>SETTINGS</vt:lpstr>
      <vt:lpstr>MAINTENANCE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PROJECT 1</dc:title>
  <dc:creator>Alreen Catacutan</dc:creator>
  <cp:lastModifiedBy>Bernard Cereno</cp:lastModifiedBy>
  <cp:revision>15</cp:revision>
  <dcterms:created xsi:type="dcterms:W3CDTF">2023-01-27T11:08:00Z</dcterms:created>
  <dcterms:modified xsi:type="dcterms:W3CDTF">2023-02-01T11:45:25Z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A40F5EF37B5B456288C7514B53C1A3E4</vt:lpwstr>
  </property>
  <property fmtid="{D5CDD505-2E9C-101B-9397-08002B2CF9AE}" pid="3" name="KSOProductBuildVer">
    <vt:lpwstr>1033-11.2.0.11440</vt:lpwstr>
  </property>
</Properties>
</file>