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12A41C-B419-492A-850A-5F50FB1176EE}">
          <p14:sldIdLst>
            <p14:sldId id="256"/>
          </p14:sldIdLst>
        </p14:section>
        <p14:section name="Untitled Section" id="{BB7368B5-0CD9-48A0-BB74-E31B5F9EEC92}">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7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D9962669-56AE-4347-90EE-8C5DDA719B74}" type="datetimeFigureOut">
              <a:rPr lang="en-PH" smtClean="0"/>
              <a:t>31/01/2023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D9962669-56AE-4347-90EE-8C5DDA719B74}" type="datetimeFigureOut">
              <a:rPr lang="en-PH" smtClean="0"/>
              <a:t>31/01/2023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D9962669-56AE-4347-90EE-8C5DDA719B74}" type="datetimeFigureOut">
              <a:rPr lang="en-PH" smtClean="0"/>
              <a:t>31/01/2023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D9962669-56AE-4347-90EE-8C5DDA719B74}" type="datetimeFigureOut">
              <a:rPr lang="en-PH" smtClean="0"/>
              <a:t>31/01/2023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62669-56AE-4347-90EE-8C5DDA719B74}" type="datetimeFigureOut">
              <a:rPr lang="en-PH" smtClean="0"/>
              <a:t>31/01/2023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D9962669-56AE-4347-90EE-8C5DDA719B74}" type="datetimeFigureOut">
              <a:rPr lang="en-PH" smtClean="0"/>
              <a:t>31/01/2023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D9962669-56AE-4347-90EE-8C5DDA719B74}" type="datetimeFigureOut">
              <a:rPr lang="en-PH" smtClean="0"/>
              <a:t>31/01/2023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D9962669-56AE-4347-90EE-8C5DDA719B74}" type="datetimeFigureOut">
              <a:rPr lang="en-PH" smtClean="0"/>
              <a:t>31/01/2023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62669-56AE-4347-90EE-8C5DDA719B74}" type="datetimeFigureOut">
              <a:rPr lang="en-PH" smtClean="0"/>
              <a:t>31/01/2023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62669-56AE-4347-90EE-8C5DDA719B74}" type="datetimeFigureOut">
              <a:rPr lang="en-PH" smtClean="0"/>
              <a:t>31/01/2023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62669-56AE-4347-90EE-8C5DDA719B74}" type="datetimeFigureOut">
              <a:rPr lang="en-PH" smtClean="0"/>
              <a:t>31/01/2023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ACEB63A-F49B-451D-B324-72165565036C}" type="slidenum">
              <a:rPr lang="en-PH" smtClean="0"/>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62669-56AE-4347-90EE-8C5DDA719B74}" type="datetimeFigureOut">
              <a:rPr lang="en-PH" smtClean="0"/>
              <a:t>31/01/2023</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EB63A-F49B-451D-B324-72165565036C}" type="slidenum">
              <a:rPr lang="en-PH" smtClean="0"/>
              <a:t>‹#›</a:t>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55762"/>
          </a:xfrm>
        </p:spPr>
        <p:txBody>
          <a:bodyPr/>
          <a:lstStyle/>
          <a:p>
            <a:r>
              <a:rPr lang="en-US" b="1" dirty="0"/>
              <a:t>INVENTORY MANAGEMENT</a:t>
            </a:r>
            <a:br>
              <a:rPr lang="en-US" b="1" dirty="0"/>
            </a:br>
            <a:r>
              <a:rPr lang="en-US" sz="1600" i="1" dirty="0"/>
              <a:t>(MINIPROJECT 1)</a:t>
            </a:r>
            <a:endParaRPr lang="en-PH" sz="1600" i="1" dirty="0"/>
          </a:p>
        </p:txBody>
      </p:sp>
      <p:sp>
        <p:nvSpPr>
          <p:cNvPr id="3" name="Subtitle 2"/>
          <p:cNvSpPr>
            <a:spLocks noGrp="1"/>
          </p:cNvSpPr>
          <p:nvPr>
            <p:ph type="subTitle" idx="1"/>
          </p:nvPr>
        </p:nvSpPr>
        <p:spPr/>
        <p:txBody>
          <a:bodyPr/>
          <a:lstStyle/>
          <a:p>
            <a:r>
              <a:rPr lang="en-US" dirty="0"/>
              <a:t>PRESENTED BY:</a:t>
            </a:r>
          </a:p>
          <a:p>
            <a:r>
              <a:rPr lang="en-US" dirty="0"/>
              <a:t>ANTHONY BERNARD CERENO</a:t>
            </a:r>
          </a:p>
          <a:p>
            <a:r>
              <a:rPr lang="en-US" dirty="0"/>
              <a:t>KRISTINE OSEA</a:t>
            </a:r>
            <a:endParaRPr lang="en-P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F29A-B2EF-AF2D-C072-089497437E25}"/>
              </a:ext>
            </a:extLst>
          </p:cNvPr>
          <p:cNvSpPr>
            <a:spLocks noGrp="1"/>
          </p:cNvSpPr>
          <p:nvPr>
            <p:ph type="title"/>
          </p:nvPr>
        </p:nvSpPr>
        <p:spPr>
          <a:xfrm>
            <a:off x="838200" y="273664"/>
            <a:ext cx="10515600" cy="814745"/>
          </a:xfrm>
        </p:spPr>
        <p:txBody>
          <a:bodyPr>
            <a:noAutofit/>
          </a:bodyPr>
          <a:lstStyle/>
          <a:p>
            <a:pPr algn="ctr"/>
            <a:r>
              <a:rPr lang="en-US" sz="6000" dirty="0"/>
              <a:t>WIREFRAME</a:t>
            </a:r>
            <a:endParaRPr lang="en-PH" sz="6000" dirty="0"/>
          </a:p>
        </p:txBody>
      </p:sp>
      <p:sp>
        <p:nvSpPr>
          <p:cNvPr id="3" name="Content Placeholder 2">
            <a:extLst>
              <a:ext uri="{FF2B5EF4-FFF2-40B4-BE49-F238E27FC236}">
                <a16:creationId xmlns:a16="http://schemas.microsoft.com/office/drawing/2014/main" id="{27725D57-8F56-3933-9C66-A878634519C9}"/>
              </a:ext>
            </a:extLst>
          </p:cNvPr>
          <p:cNvSpPr>
            <a:spLocks noGrp="1"/>
          </p:cNvSpPr>
          <p:nvPr>
            <p:ph idx="1"/>
          </p:nvPr>
        </p:nvSpPr>
        <p:spPr>
          <a:xfrm>
            <a:off x="838200" y="1088408"/>
            <a:ext cx="10515600" cy="5495927"/>
          </a:xfrm>
        </p:spPr>
        <p:txBody>
          <a:bodyPr/>
          <a:lstStyle/>
          <a:p>
            <a:endParaRPr lang="en-PH" dirty="0"/>
          </a:p>
        </p:txBody>
      </p:sp>
    </p:spTree>
    <p:extLst>
      <p:ext uri="{BB962C8B-B14F-4D97-AF65-F5344CB8AC3E}">
        <p14:creationId xmlns:p14="http://schemas.microsoft.com/office/powerpoint/2010/main" val="88012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360"/>
            <a:ext cx="10571922" cy="999849"/>
          </a:xfrm>
        </p:spPr>
        <p:txBody>
          <a:bodyPr>
            <a:normAutofit/>
          </a:bodyPr>
          <a:lstStyle/>
          <a:p>
            <a:pPr algn="ctr"/>
            <a:r>
              <a:rPr lang="en-US" sz="6000" b="1" dirty="0"/>
              <a:t>BACKGROUND OF THE PROJECT</a:t>
            </a:r>
            <a:endParaRPr lang="en-PH" sz="6000" b="1" dirty="0"/>
          </a:p>
        </p:txBody>
      </p:sp>
      <p:sp>
        <p:nvSpPr>
          <p:cNvPr id="3" name="Content Placeholder 2"/>
          <p:cNvSpPr>
            <a:spLocks noGrp="1"/>
          </p:cNvSpPr>
          <p:nvPr>
            <p:ph idx="1"/>
          </p:nvPr>
        </p:nvSpPr>
        <p:spPr>
          <a:xfrm>
            <a:off x="838200" y="1272209"/>
            <a:ext cx="10571922" cy="5088834"/>
          </a:xfrm>
        </p:spPr>
        <p:txBody>
          <a:bodyPr>
            <a:noAutofit/>
          </a:bodyPr>
          <a:lstStyle/>
          <a:p>
            <a:pPr marL="457200" indent="0" algn="just" fontAlgn="base">
              <a:lnSpc>
                <a:spcPct val="107000"/>
              </a:lnSpc>
              <a:spcAft>
                <a:spcPts val="1800"/>
              </a:spcAft>
              <a:buNone/>
            </a:pPr>
            <a:r>
              <a:rPr lang="en-US" sz="2400" dirty="0">
                <a:effectLst/>
                <a:latin typeface="Calibri" panose="020F0502020204030204" pitchFamily="34" charset="0"/>
                <a:cs typeface="Times New Roman" panose="02020603050405020304" pitchFamily="18" charset="0"/>
              </a:rPr>
              <a:t>	In these challenging times, people are constantly looking for ways to improve their lives and increase their income. As the saying goes, </a:t>
            </a:r>
            <a:r>
              <a:rPr lang="en-US" sz="2400" i="1" dirty="0">
                <a:effectLst/>
                <a:latin typeface="Calibri" panose="020F0502020204030204" pitchFamily="34" charset="0"/>
                <a:cs typeface="Times New Roman" panose="02020603050405020304" pitchFamily="18" charset="0"/>
              </a:rPr>
              <a:t>"If you want to become a scientist, learn from scientists. But if you want to become a millionaire, learn from millionaires." -Anonymous.</a:t>
            </a:r>
            <a:r>
              <a:rPr lang="en-US" sz="2400" dirty="0">
                <a:effectLst/>
                <a:latin typeface="Calibri" panose="020F0502020204030204" pitchFamily="34" charset="0"/>
                <a:cs typeface="Times New Roman" panose="02020603050405020304" pitchFamily="18" charset="0"/>
              </a:rPr>
              <a:t> Entrepreneurship is a great way to do this, and many people start by running a business while also working full-time. However, this can be stressful and time-consuming, and it can be difficult to keep track of everything while you're away from your business.</a:t>
            </a:r>
          </a:p>
          <a:p>
            <a:pPr indent="0" fontAlgn="base">
              <a:lnSpc>
                <a:spcPct val="107000"/>
              </a:lnSpc>
              <a:spcAft>
                <a:spcPts val="1800"/>
              </a:spcAft>
              <a:buNone/>
            </a:pPr>
            <a:r>
              <a:rPr lang="en-US" sz="2400" kern="1200" dirty="0">
                <a:solidFill>
                  <a:srgbClr val="000000"/>
                </a:solidFill>
                <a:effectLst/>
                <a:latin typeface="Calibri" panose="020F0502020204030204" pitchFamily="34" charset="0"/>
                <a:ea typeface="等线" panose="020B0503020204020204" pitchFamily="2" charset="-122"/>
                <a:cs typeface="Times New Roman" panose="02020603050405020304" pitchFamily="18" charset="0"/>
              </a:rPr>
              <a:t>	But with our inventory management system, </a:t>
            </a:r>
            <a:r>
              <a:rPr lang="en-US" sz="2400" dirty="0">
                <a:effectLst/>
                <a:latin typeface="Calibri" panose="020F0502020204030204" pitchFamily="34" charset="0"/>
                <a:cs typeface="Times New Roman" panose="02020603050405020304" pitchFamily="18" charset="0"/>
              </a:rPr>
              <a:t>you can stay in control of your business no matter where you are. Imagine being able to check your phone and with just a few clicks, you can notify your staff and stay informed about what's happening in your business. For those who are serious about becoming wealthy,</a:t>
            </a:r>
            <a:r>
              <a:rPr lang="en-US" sz="2400" b="1" i="1" dirty="0">
                <a:effectLst/>
                <a:latin typeface="Calibri" panose="020F0502020204030204" pitchFamily="34" charset="0"/>
                <a:cs typeface="Times New Roman" panose="02020603050405020304" pitchFamily="18" charset="0"/>
              </a:rPr>
              <a:t> Time is Money</a:t>
            </a:r>
            <a:r>
              <a:rPr lang="en-US" sz="2400" dirty="0">
                <a:effectLst/>
                <a:latin typeface="Calibri" panose="020F0502020204030204" pitchFamily="34" charset="0"/>
                <a:cs typeface="Times New Roman" panose="02020603050405020304" pitchFamily="18" charset="0"/>
              </a:rPr>
              <a:t> </a:t>
            </a:r>
            <a:r>
              <a:rPr lang="en-US" sz="2400" b="1" i="1" dirty="0">
                <a:effectLst/>
                <a:latin typeface="Calibri" panose="020F0502020204030204" pitchFamily="34" charset="0"/>
                <a:cs typeface="Times New Roman" panose="02020603050405020304" pitchFamily="18" charset="0"/>
              </a:rPr>
              <a:t>And with our inventory management system, you'll save both.</a:t>
            </a:r>
            <a:endParaRPr lang="en-US" sz="2400" dirty="0">
              <a:effectLst/>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3"/>
            <a:ext cx="10515600" cy="757951"/>
          </a:xfrm>
        </p:spPr>
        <p:txBody>
          <a:bodyPr>
            <a:noAutofit/>
          </a:bodyPr>
          <a:lstStyle/>
          <a:p>
            <a:pPr lvl="0" algn="ctr">
              <a:lnSpc>
                <a:spcPct val="107000"/>
              </a:lnSpc>
              <a:spcAft>
                <a:spcPts val="800"/>
              </a:spcAft>
            </a:pPr>
            <a:r>
              <a:rPr lang="en-PH" sz="6000" b="1" dirty="0">
                <a:effectLst/>
                <a:latin typeface="Calibri" panose="020F0502020204030204" pitchFamily="34" charset="0"/>
                <a:cs typeface="Times New Roman" panose="02020603050405020304" pitchFamily="18" charset="0"/>
              </a:rPr>
              <a:t>Statement of the Problem</a:t>
            </a:r>
            <a:endParaRPr lang="en-PH" sz="6000" dirty="0">
              <a:effectLst/>
              <a:latin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838200" y="1285461"/>
            <a:ext cx="10515600" cy="4929072"/>
          </a:xfrm>
        </p:spPr>
        <p:txBody>
          <a:bodyPr>
            <a:noAutofit/>
          </a:bodyPr>
          <a:lstStyle/>
          <a:p>
            <a:pPr marL="457200" indent="0" algn="just">
              <a:lnSpc>
                <a:spcPct val="107000"/>
              </a:lnSpc>
              <a:spcAft>
                <a:spcPts val="800"/>
              </a:spcAft>
              <a:buNone/>
            </a:pPr>
            <a:r>
              <a:rPr lang="en-US" sz="2400" dirty="0">
                <a:effectLst/>
                <a:latin typeface="Calibri" panose="020F0502020204030204" pitchFamily="34" charset="0"/>
                <a:cs typeface="Times New Roman" panose="02020603050405020304" pitchFamily="18" charset="0"/>
              </a:rPr>
              <a:t>	The propose Inventory management project aims to provide solution on a common problem encountered by a most business owners due to poor inventory management system.</a:t>
            </a:r>
          </a:p>
          <a:p>
            <a:pPr indent="0" algn="just">
              <a:lnSpc>
                <a:spcPct val="107000"/>
              </a:lnSpc>
              <a:spcAft>
                <a:spcPts val="800"/>
              </a:spcAft>
              <a:buNone/>
            </a:pPr>
            <a:r>
              <a:rPr lang="en-US" sz="2400" dirty="0">
                <a:effectLst/>
                <a:latin typeface="Calibri" panose="020F0502020204030204" pitchFamily="34" charset="0"/>
                <a:cs typeface="Times New Roman" panose="02020603050405020304" pitchFamily="18" charset="0"/>
              </a:rPr>
              <a:t>	Specifically, on the following questions:</a:t>
            </a:r>
          </a:p>
          <a:p>
            <a:pPr marL="914400" algn="just">
              <a:lnSpc>
                <a:spcPct val="107000"/>
              </a:lnSpc>
              <a:spcAft>
                <a:spcPts val="800"/>
              </a:spcAft>
            </a:pPr>
            <a:r>
              <a:rPr lang="en-US" sz="2400" dirty="0">
                <a:effectLst/>
                <a:latin typeface="Calibri" panose="020F0502020204030204" pitchFamily="34" charset="0"/>
                <a:cs typeface="Times New Roman" panose="02020603050405020304" pitchFamily="18" charset="0"/>
              </a:rPr>
              <a:t>1. How to prevent in demand product from running out of stock?</a:t>
            </a:r>
          </a:p>
          <a:p>
            <a:pPr marL="914400" algn="just">
              <a:lnSpc>
                <a:spcPct val="107000"/>
              </a:lnSpc>
              <a:spcAft>
                <a:spcPts val="800"/>
              </a:spcAft>
            </a:pPr>
            <a:r>
              <a:rPr lang="en-US" sz="2400" dirty="0">
                <a:effectLst/>
                <a:latin typeface="Calibri" panose="020F0502020204030204" pitchFamily="34" charset="0"/>
                <a:cs typeface="Times New Roman" panose="02020603050405020304" pitchFamily="18" charset="0"/>
              </a:rPr>
              <a:t>2. How minimize overstock product?</a:t>
            </a:r>
          </a:p>
          <a:p>
            <a:pPr marL="914400" algn="just">
              <a:lnSpc>
                <a:spcPct val="107000"/>
              </a:lnSpc>
              <a:spcAft>
                <a:spcPts val="800"/>
              </a:spcAft>
            </a:pPr>
            <a:r>
              <a:rPr lang="en-US" sz="2400" dirty="0">
                <a:effectLst/>
                <a:latin typeface="Calibri" panose="020F0502020204030204" pitchFamily="34" charset="0"/>
                <a:cs typeface="Times New Roman" panose="02020603050405020304" pitchFamily="18" charset="0"/>
              </a:rPr>
              <a:t>3. How to avoid losing sales due to expiry or expired product.</a:t>
            </a:r>
          </a:p>
          <a:p>
            <a:pPr marL="914400" algn="just">
              <a:lnSpc>
                <a:spcPct val="107000"/>
              </a:lnSpc>
              <a:spcAft>
                <a:spcPts val="800"/>
              </a:spcAft>
            </a:pPr>
            <a:r>
              <a:rPr lang="en-US" sz="2400" dirty="0">
                <a:effectLst/>
                <a:latin typeface="Calibri" panose="020F0502020204030204" pitchFamily="34" charset="0"/>
                <a:cs typeface="Times New Roman" panose="02020603050405020304" pitchFamily="18" charset="0"/>
              </a:rPr>
              <a:t>4. How to choose better supplier amongst existing one?</a:t>
            </a:r>
          </a:p>
          <a:p>
            <a:pPr marL="914400" algn="just">
              <a:lnSpc>
                <a:spcPct val="107000"/>
              </a:lnSpc>
              <a:spcAft>
                <a:spcPts val="800"/>
              </a:spcAft>
            </a:pPr>
            <a:r>
              <a:rPr lang="en-US" sz="2400" dirty="0">
                <a:effectLst/>
                <a:latin typeface="Calibri" panose="020F0502020204030204" pitchFamily="34" charset="0"/>
                <a:cs typeface="Times New Roman" panose="02020603050405020304" pitchFamily="18" charset="0"/>
              </a:rPr>
              <a:t>5. How to minimize stolen goods?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9117"/>
          </a:xfrm>
        </p:spPr>
        <p:txBody>
          <a:bodyPr>
            <a:normAutofit/>
          </a:bodyPr>
          <a:lstStyle/>
          <a:p>
            <a:pPr marL="0" marR="0" algn="ctr">
              <a:spcBef>
                <a:spcPts val="0"/>
              </a:spcBef>
              <a:spcAft>
                <a:spcPts val="0"/>
              </a:spcAft>
            </a:pPr>
            <a:r>
              <a:rPr lang="en-PH" sz="6000" b="1" kern="100" dirty="0">
                <a:solidFill>
                  <a:srgbClr val="000000"/>
                </a:solidFill>
                <a:effectLst/>
                <a:latin typeface="Times New Roman" panose="02020603050405020304" pitchFamily="18" charset="0"/>
                <a:ea typeface="宋体" panose="02010600030101010101" pitchFamily="2" charset="-122"/>
              </a:rPr>
              <a:t>Project Solution</a:t>
            </a:r>
            <a:endParaRPr lang="en-PH" sz="6000" kern="100" dirty="0">
              <a:effectLst/>
              <a:latin typeface="Times New Roman" panose="02020603050405020304" pitchFamily="18" charset="0"/>
              <a:ea typeface="宋体" panose="02010600030101010101" pitchFamily="2" charset="-122"/>
            </a:endParaRPr>
          </a:p>
        </p:txBody>
      </p:sp>
      <p:sp>
        <p:nvSpPr>
          <p:cNvPr id="3" name="Content Placeholder 2"/>
          <p:cNvSpPr>
            <a:spLocks noGrp="1"/>
          </p:cNvSpPr>
          <p:nvPr>
            <p:ph idx="1"/>
          </p:nvPr>
        </p:nvSpPr>
        <p:spPr>
          <a:xfrm>
            <a:off x="838200" y="1484242"/>
            <a:ext cx="10515600" cy="4890054"/>
          </a:xfrm>
        </p:spPr>
        <p:txBody>
          <a:bodyPr/>
          <a:lstStyle/>
          <a:p>
            <a:pPr marL="457200" indent="0" algn="just">
              <a:lnSpc>
                <a:spcPct val="107000"/>
              </a:lnSpc>
              <a:spcAft>
                <a:spcPts val="800"/>
              </a:spcAft>
              <a:buNone/>
            </a:pPr>
            <a:r>
              <a:rPr lang="en-PH" sz="2400" dirty="0"/>
              <a:t>	</a:t>
            </a:r>
            <a:r>
              <a:rPr lang="en-US" sz="2400" dirty="0">
                <a:effectLst/>
                <a:latin typeface="Calibri" panose="020F0502020204030204" pitchFamily="34" charset="0"/>
                <a:cs typeface="Times New Roman" panose="02020603050405020304" pitchFamily="18" charset="0"/>
              </a:rPr>
              <a:t>The general solution or objective of this project is to develop the “Inventory Management System” a clear, accurate and effective one.</a:t>
            </a: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Real-time updates on stock levels</a:t>
            </a: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Compare product performance from past and present</a:t>
            </a: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Provide alerts when items are low</a:t>
            </a: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Identify </a:t>
            </a:r>
            <a:r>
              <a:rPr lang="en-US" sz="2400" dirty="0" err="1">
                <a:effectLst/>
                <a:latin typeface="Calibri" panose="020F0502020204030204" pitchFamily="34" charset="0"/>
                <a:cs typeface="Times New Roman" panose="02020603050405020304" pitchFamily="18" charset="0"/>
              </a:rPr>
              <a:t>itesm</a:t>
            </a:r>
            <a:r>
              <a:rPr lang="en-US" sz="2400" dirty="0">
                <a:effectLst/>
                <a:latin typeface="Calibri" panose="020F0502020204030204" pitchFamily="34" charset="0"/>
                <a:cs typeface="Times New Roman" panose="02020603050405020304" pitchFamily="18" charset="0"/>
              </a:rPr>
              <a:t> that are hard to sell</a:t>
            </a: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Provide detailed reports and Analytic</a:t>
            </a: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Only authorized persons set by owner will access the </a:t>
            </a:r>
            <a:r>
              <a:rPr lang="en-US" sz="2400" dirty="0" err="1">
                <a:effectLst/>
                <a:latin typeface="Calibri" panose="020F0502020204030204" pitchFamily="34" charset="0"/>
                <a:cs typeface="Times New Roman" panose="02020603050405020304" pitchFamily="18" charset="0"/>
              </a:rPr>
              <a:t>invetory</a:t>
            </a:r>
            <a:r>
              <a:rPr lang="en-US" sz="2400" dirty="0">
                <a:effectLst/>
                <a:latin typeface="Calibri" panose="020F0502020204030204" pitchFamily="34" charset="0"/>
                <a:cs typeface="Times New Roman" panose="02020603050405020304" pitchFamily="18" charset="0"/>
              </a:rPr>
              <a:t>/warehouse</a:t>
            </a:r>
          </a:p>
          <a:p>
            <a:endParaRPr lang="en-PH"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lnSpc>
                <a:spcPct val="107000"/>
              </a:lnSpc>
              <a:spcBef>
                <a:spcPts val="1200"/>
              </a:spcBef>
              <a:spcAft>
                <a:spcPts val="0"/>
              </a:spcAft>
            </a:pPr>
            <a:r>
              <a:rPr lang="en-PH" sz="6000" b="1" dirty="0">
                <a:effectLst/>
                <a:latin typeface="Calibri Light" panose="020F0302020204030204" pitchFamily="34" charset="0"/>
                <a:ea typeface="等线 Light" panose="02010600030101010101" pitchFamily="2" charset="-122"/>
                <a:cs typeface="Times New Roman" panose="02020603050405020304" pitchFamily="18" charset="0"/>
              </a:rPr>
              <a:t>System Features</a:t>
            </a:r>
          </a:p>
        </p:txBody>
      </p:sp>
      <p:sp>
        <p:nvSpPr>
          <p:cNvPr id="3" name="Content Placeholder 2"/>
          <p:cNvSpPr>
            <a:spLocks noGrp="1"/>
          </p:cNvSpPr>
          <p:nvPr>
            <p:ph idx="1"/>
          </p:nvPr>
        </p:nvSpPr>
        <p:spPr/>
        <p:txBody>
          <a:bodyPr>
            <a:normAutofit fontScale="92500"/>
          </a:bodyPr>
          <a:lstStyle/>
          <a:p>
            <a:pPr marL="457200" indent="0" algn="just" fontAlgn="base">
              <a:lnSpc>
                <a:spcPct val="150000"/>
              </a:lnSpc>
              <a:spcAft>
                <a:spcPts val="1800"/>
              </a:spcAft>
              <a:buNone/>
            </a:pPr>
            <a:r>
              <a:rPr lang="en-US" sz="2400" dirty="0">
                <a:effectLst/>
                <a:latin typeface="Calibri" panose="020F0502020204030204" pitchFamily="34" charset="0"/>
                <a:cs typeface="Times New Roman" panose="02020603050405020304" pitchFamily="18" charset="0"/>
              </a:rPr>
              <a:t>	An accurate and effective inventory management is crucial to the success of a business. Our Inventory Management System streamlines the ordering and reordering process by recording supplier details, ordered product information, and stock received. The system also tracks sales and predicts stock needs to prevent overstocking or running out of stock. It sends alerts for near-expiry products and warns of a potential stock shortage. This system will save time, increase efficiency, and improve customer satisfaction. Invest in our Inventory Management System for a smarter and more product Management.</a:t>
            </a:r>
          </a:p>
          <a:p>
            <a:pPr marL="457200" indent="0" algn="just" fontAlgn="base">
              <a:lnSpc>
                <a:spcPct val="107000"/>
              </a:lnSpc>
              <a:spcAft>
                <a:spcPts val="1800"/>
              </a:spcAft>
              <a:buNone/>
            </a:pPr>
            <a:endParaRPr lang="en-US" sz="1800" dirty="0">
              <a:effectLst/>
              <a:latin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1790"/>
            <a:ext cx="10515600" cy="6321287"/>
          </a:xfrm>
        </p:spPr>
        <p:txBody>
          <a:bodyPr>
            <a:normAutofit lnSpcReduction="10000"/>
          </a:bodyPr>
          <a:lstStyle/>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A.</a:t>
            </a:r>
            <a:r>
              <a:rPr lang="en-US" sz="2000" b="1" dirty="0">
                <a:effectLst/>
                <a:latin typeface="Calibri" panose="020F0502020204030204" pitchFamily="34" charset="0"/>
                <a:cs typeface="Times New Roman" panose="02020603050405020304" pitchFamily="18" charset="0"/>
              </a:rPr>
              <a:t> User Management</a:t>
            </a:r>
            <a:r>
              <a:rPr lang="en-US" sz="2000" dirty="0">
                <a:effectLst/>
                <a:latin typeface="Calibri" panose="020F0502020204030204" pitchFamily="34" charset="0"/>
                <a:cs typeface="Times New Roman" panose="02020603050405020304" pitchFamily="18" charset="0"/>
              </a:rPr>
              <a:t>: The Inventory Management Web App will have individual logins for every person who is part of the company. Each person will have their own set of authorities and limitations.</a:t>
            </a: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B.</a:t>
            </a:r>
            <a:r>
              <a:rPr lang="en-US" sz="2000" b="1" dirty="0">
                <a:effectLst/>
                <a:latin typeface="Calibri" panose="020F0502020204030204" pitchFamily="34" charset="0"/>
                <a:cs typeface="Times New Roman" panose="02020603050405020304" pitchFamily="18" charset="0"/>
              </a:rPr>
              <a:t> Inventory Tracking</a:t>
            </a:r>
            <a:r>
              <a:rPr lang="en-US" sz="2000" dirty="0">
                <a:effectLst/>
                <a:latin typeface="Calibri" panose="020F0502020204030204" pitchFamily="34" charset="0"/>
                <a:cs typeface="Times New Roman" panose="02020603050405020304" pitchFamily="18" charset="0"/>
              </a:rPr>
              <a:t>: Every item will be registered through barcode scanning and the information will be recorded in the web app.</a:t>
            </a: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C. </a:t>
            </a:r>
            <a:r>
              <a:rPr lang="en-US" sz="2000" b="1" dirty="0">
                <a:effectLst/>
                <a:latin typeface="Calibri" panose="020F0502020204030204" pitchFamily="34" charset="0"/>
                <a:cs typeface="Times New Roman" panose="02020603050405020304" pitchFamily="18" charset="0"/>
              </a:rPr>
              <a:t>Order Management</a:t>
            </a:r>
            <a:r>
              <a:rPr lang="en-US" sz="2000" dirty="0">
                <a:effectLst/>
                <a:latin typeface="Calibri" panose="020F0502020204030204" pitchFamily="34" charset="0"/>
                <a:cs typeface="Times New Roman" panose="02020603050405020304" pitchFamily="18" charset="0"/>
              </a:rPr>
              <a:t>: Every time an item is taken out of the warehouse or inventory, the barcode will be entered into the order management section, where the information will be recorded and passed to the inventory tracking to deduct the item count.</a:t>
            </a: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D. </a:t>
            </a:r>
            <a:r>
              <a:rPr lang="en-US" sz="2000" b="1" dirty="0">
                <a:effectLst/>
                <a:latin typeface="Calibri" panose="020F0502020204030204" pitchFamily="34" charset="0"/>
                <a:cs typeface="Times New Roman" panose="02020603050405020304" pitchFamily="18" charset="0"/>
              </a:rPr>
              <a:t>Real-time Reporting and Analytics</a:t>
            </a:r>
            <a:r>
              <a:rPr lang="en-US" sz="2000" dirty="0">
                <a:effectLst/>
                <a:latin typeface="Calibri" panose="020F0502020204030204" pitchFamily="34" charset="0"/>
                <a:cs typeface="Times New Roman" panose="02020603050405020304" pitchFamily="18" charset="0"/>
              </a:rPr>
              <a:t>: All the information gathered will be calculated and sent to the web app for analysis. The app will compare the performance of each product over time, such as daily, weekly, monthly, etc.</a:t>
            </a: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E. </a:t>
            </a:r>
            <a:r>
              <a:rPr lang="en-US" sz="2000" b="1" dirty="0">
                <a:effectLst/>
                <a:latin typeface="Calibri" panose="020F0502020204030204" pitchFamily="34" charset="0"/>
                <a:cs typeface="Times New Roman" panose="02020603050405020304" pitchFamily="18" charset="0"/>
              </a:rPr>
              <a:t>Notifications</a:t>
            </a:r>
            <a:r>
              <a:rPr lang="en-US" sz="2000" dirty="0">
                <a:effectLst/>
                <a:latin typeface="Calibri" panose="020F0502020204030204" pitchFamily="34" charset="0"/>
                <a:cs typeface="Times New Roman" panose="02020603050405020304" pitchFamily="18" charset="0"/>
              </a:rPr>
              <a:t>: After the web app has analyzed the data, it will send notifications to the end-user, as per their pre-defined settings.</a:t>
            </a: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F. </a:t>
            </a:r>
            <a:r>
              <a:rPr lang="en-US" sz="2000" b="1" dirty="0">
                <a:effectLst/>
                <a:latin typeface="Calibri" panose="020F0502020204030204" pitchFamily="34" charset="0"/>
                <a:cs typeface="Times New Roman" panose="02020603050405020304" pitchFamily="18" charset="0"/>
              </a:rPr>
              <a:t>Staff Management</a:t>
            </a:r>
            <a:r>
              <a:rPr lang="en-US" sz="2000" dirty="0">
                <a:effectLst/>
                <a:latin typeface="Calibri" panose="020F0502020204030204" pitchFamily="34" charset="0"/>
                <a:cs typeface="Times New Roman" panose="02020603050405020304" pitchFamily="18" charset="0"/>
              </a:rPr>
              <a:t>: The owner or administrator can assign different levels of authorities to employees based on their roles and responsibilities.</a:t>
            </a: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G. </a:t>
            </a:r>
            <a:r>
              <a:rPr lang="en-US" sz="2000" b="1" dirty="0">
                <a:effectLst/>
                <a:latin typeface="Calibri" panose="020F0502020204030204" pitchFamily="34" charset="0"/>
                <a:cs typeface="Times New Roman" panose="02020603050405020304" pitchFamily="18" charset="0"/>
              </a:rPr>
              <a:t>Product Management</a:t>
            </a:r>
            <a:r>
              <a:rPr lang="en-US" sz="2000" dirty="0">
                <a:effectLst/>
                <a:latin typeface="Calibri" panose="020F0502020204030204" pitchFamily="34" charset="0"/>
                <a:cs typeface="Times New Roman" panose="02020603050405020304" pitchFamily="18" charset="0"/>
              </a:rPr>
              <a:t>: The owner or authorized personnel can edit information about the products, such as item counts, descriptions, etc.</a:t>
            </a:r>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333"/>
            <a:ext cx="10515600" cy="867327"/>
          </a:xfrm>
        </p:spPr>
        <p:txBody>
          <a:bodyPr>
            <a:normAutofit fontScale="90000"/>
          </a:bodyPr>
          <a:lstStyle/>
          <a:p>
            <a:pPr lvl="0" algn="ctr">
              <a:lnSpc>
                <a:spcPct val="107000"/>
              </a:lnSpc>
              <a:spcBef>
                <a:spcPts val="1200"/>
              </a:spcBef>
              <a:spcAft>
                <a:spcPts val="0"/>
              </a:spcAft>
            </a:pPr>
            <a:r>
              <a:rPr lang="en-PH" sz="6000" b="1" dirty="0">
                <a:effectLst/>
                <a:latin typeface="Calibri Light" panose="020F0302020204030204" pitchFamily="34" charset="0"/>
                <a:ea typeface="等线 Light" panose="02010600030101010101" pitchFamily="2" charset="-122"/>
                <a:cs typeface="Times New Roman" panose="02020603050405020304" pitchFamily="18" charset="0"/>
              </a:rPr>
              <a:t>Limitations</a:t>
            </a:r>
          </a:p>
        </p:txBody>
      </p:sp>
      <p:sp>
        <p:nvSpPr>
          <p:cNvPr id="3" name="Content Placeholder 2"/>
          <p:cNvSpPr>
            <a:spLocks noGrp="1"/>
          </p:cNvSpPr>
          <p:nvPr>
            <p:ph idx="1"/>
          </p:nvPr>
        </p:nvSpPr>
        <p:spPr>
          <a:xfrm>
            <a:off x="838200" y="980660"/>
            <a:ext cx="10515600" cy="5658679"/>
          </a:xfrm>
        </p:spPr>
        <p:txBody>
          <a:bodyPr>
            <a:normAutofit fontScale="77500" lnSpcReduction="20000"/>
          </a:bodyPr>
          <a:lstStyle/>
          <a:p>
            <a:pPr indent="0">
              <a:lnSpc>
                <a:spcPct val="107000"/>
              </a:lnSpc>
              <a:spcBef>
                <a:spcPts val="0"/>
              </a:spcBef>
              <a:spcAft>
                <a:spcPts val="800"/>
              </a:spcAft>
              <a:buNone/>
            </a:pPr>
            <a:r>
              <a:rPr lang="en-US" sz="2600" dirty="0">
                <a:effectLst/>
                <a:latin typeface="Calibri" panose="020F0502020204030204" pitchFamily="34" charset="0"/>
                <a:cs typeface="Times New Roman" panose="02020603050405020304" pitchFamily="18" charset="0"/>
              </a:rPr>
              <a:t>	The project focuses on developing a web application: “Inventory Management” that will help Entrepreneurs to manage their business easily and cost effective to save time and Money.</a:t>
            </a:r>
          </a:p>
          <a:p>
            <a:pPr indent="0" algn="ctr">
              <a:lnSpc>
                <a:spcPct val="120000"/>
              </a:lnSpc>
              <a:spcBef>
                <a:spcPts val="0"/>
              </a:spcBef>
              <a:spcAft>
                <a:spcPts val="800"/>
              </a:spcAft>
              <a:buNone/>
            </a:pPr>
            <a:r>
              <a:rPr lang="en-US" sz="2600" dirty="0">
                <a:effectLst/>
                <a:latin typeface="Calibri" panose="020F0502020204030204" pitchFamily="34" charset="0"/>
                <a:cs typeface="Times New Roman" panose="02020603050405020304" pitchFamily="18" charset="0"/>
              </a:rPr>
              <a:t>The limitations of the "Inventory Management" web app are:</a:t>
            </a: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1. Limited to only tracking in/out items in the warehouse/inventory</a:t>
            </a: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2. Dependent on internet connectivity</a:t>
            </a: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3. Requires physical device/smartphone for all staff members</a:t>
            </a: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4. May have compatibility issues with different devices and operating systems</a:t>
            </a: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5. Security concerns such as data privacy and hacking risks</a:t>
            </a: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6. Possible downtime due to technical issues or maintenance needs</a:t>
            </a: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7. Potential limitations in scalability as the business grows</a:t>
            </a: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8. Limited customization options</a:t>
            </a:r>
          </a:p>
          <a:p>
            <a:pPr marL="0" indent="0">
              <a:buNone/>
            </a:pPr>
            <a:endParaRPr lang="en-PH"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1D87-78BB-4A3A-A741-FC64E00004ED}"/>
              </a:ext>
            </a:extLst>
          </p:cNvPr>
          <p:cNvSpPr>
            <a:spLocks noGrp="1"/>
          </p:cNvSpPr>
          <p:nvPr>
            <p:ph type="title"/>
          </p:nvPr>
        </p:nvSpPr>
        <p:spPr>
          <a:xfrm>
            <a:off x="417443" y="139840"/>
            <a:ext cx="11357113" cy="867325"/>
          </a:xfrm>
        </p:spPr>
        <p:txBody>
          <a:bodyPr>
            <a:noAutofit/>
          </a:bodyPr>
          <a:lstStyle/>
          <a:p>
            <a:r>
              <a:rPr lang="en-US" sz="6000" b="1" dirty="0">
                <a:effectLst/>
                <a:latin typeface="Calibri Light" panose="020F0302020204030204" pitchFamily="34" charset="0"/>
                <a:ea typeface="等线 Light" panose="02010600030101010101" pitchFamily="2" charset="-122"/>
                <a:cs typeface="Times New Roman" panose="02020603050405020304" pitchFamily="18" charset="0"/>
              </a:rPr>
              <a:t>Theme, Fonts, logo, Technology used</a:t>
            </a:r>
            <a:endParaRPr lang="en-PH" sz="6000" dirty="0"/>
          </a:p>
        </p:txBody>
      </p:sp>
      <p:sp>
        <p:nvSpPr>
          <p:cNvPr id="7" name="Content Placeholder 6">
            <a:extLst>
              <a:ext uri="{FF2B5EF4-FFF2-40B4-BE49-F238E27FC236}">
                <a16:creationId xmlns:a16="http://schemas.microsoft.com/office/drawing/2014/main" id="{001BA46F-3DE6-E1AD-91DB-89507D08A083}"/>
              </a:ext>
            </a:extLst>
          </p:cNvPr>
          <p:cNvSpPr>
            <a:spLocks noGrp="1"/>
          </p:cNvSpPr>
          <p:nvPr>
            <p:ph idx="1"/>
          </p:nvPr>
        </p:nvSpPr>
        <p:spPr>
          <a:xfrm>
            <a:off x="838200" y="1007165"/>
            <a:ext cx="10515600" cy="5169798"/>
          </a:xfrm>
        </p:spPr>
        <p:txBody>
          <a:bodyPr>
            <a:normAutofit/>
          </a:bodyPr>
          <a:lstStyle/>
          <a:p>
            <a:pPr marL="0" indent="0">
              <a:buNone/>
            </a:pPr>
            <a:r>
              <a:rPr lang="en-US" dirty="0"/>
              <a:t>THEME:</a:t>
            </a:r>
          </a:p>
          <a:p>
            <a:pPr marL="0" indent="0">
              <a:buNone/>
            </a:pPr>
            <a:endParaRPr lang="en-US" dirty="0"/>
          </a:p>
          <a:p>
            <a:pPr marL="0" indent="0">
              <a:buNone/>
            </a:pPr>
            <a:endParaRPr lang="en-US" dirty="0"/>
          </a:p>
          <a:p>
            <a:pPr marL="0" indent="0">
              <a:buNone/>
            </a:pPr>
            <a:r>
              <a:rPr lang="en-US" dirty="0"/>
              <a:t>FONTS: INTER, 64, 24, 16, 12</a:t>
            </a:r>
          </a:p>
          <a:p>
            <a:pPr marL="0" indent="0">
              <a:buNone/>
            </a:pPr>
            <a:r>
              <a:rPr lang="en-US" dirty="0"/>
              <a:t>LOGO:</a:t>
            </a:r>
          </a:p>
          <a:p>
            <a:endParaRPr lang="en-PH" dirty="0"/>
          </a:p>
          <a:p>
            <a:endParaRPr lang="en-PH" dirty="0"/>
          </a:p>
          <a:p>
            <a:pPr marL="0" indent="0">
              <a:lnSpc>
                <a:spcPct val="107000"/>
              </a:lnSpc>
              <a:spcAft>
                <a:spcPts val="800"/>
              </a:spcAft>
              <a:buNone/>
            </a:pPr>
            <a:r>
              <a:rPr lang="en-PH" dirty="0">
                <a:effectLst/>
                <a:latin typeface="Calibri" panose="020F0502020204030204" pitchFamily="34" charset="0"/>
                <a:cs typeface="Times New Roman" panose="02020603050405020304" pitchFamily="18" charset="0"/>
              </a:rPr>
              <a:t>Technology used: HTML 5, CSS 3, BOOTSTRAP, FIGMA.COM, 				         CANVA.COM, LOGO.COM.</a:t>
            </a:r>
          </a:p>
        </p:txBody>
      </p:sp>
      <p:sp>
        <p:nvSpPr>
          <p:cNvPr id="8" name="Rectangle 3">
            <a:extLst>
              <a:ext uri="{FF2B5EF4-FFF2-40B4-BE49-F238E27FC236}">
                <a16:creationId xmlns:a16="http://schemas.microsoft.com/office/drawing/2014/main" id="{D3022367-E169-6AF3-B0F9-996BB023DA1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r>
              <a:rPr kumimoji="0" lang="en-US" altLang="en-US" sz="82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r>
              <a:rPr kumimoji="0" lang="en-US" altLang="en-US" sz="1800" b="1" i="0" u="none" strike="noStrike" cap="none" normalizeH="0" baseline="0">
                <a:ln>
                  <a:noFill/>
                </a:ln>
                <a:solidFill>
                  <a:schemeClr val="tx1"/>
                </a:solidFill>
                <a:effectLst/>
                <a:latin typeface="Calibri" panose="020F0502020204030204" pitchFamily="34" charset="0"/>
                <a:cs typeface="Times New Roman" panose="02020603050405020304" pitchFamily="18" charset="0"/>
              </a:rPr>
              <a:t>Theme: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84F27808-40B0-5B8C-D8E6-C66AF7AC0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778" y="1147005"/>
            <a:ext cx="594360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a:extLst>
              <a:ext uri="{FF2B5EF4-FFF2-40B4-BE49-F238E27FC236}">
                <a16:creationId xmlns:a16="http://schemas.microsoft.com/office/drawing/2014/main" id="{F7BECEC7-65DF-03FF-68E1-6CF7F48242FD}"/>
              </a:ext>
            </a:extLst>
          </p:cNvPr>
          <p:cNvPicPr>
            <a:picLocks noChangeAspect="1"/>
          </p:cNvPicPr>
          <p:nvPr/>
        </p:nvPicPr>
        <p:blipFill>
          <a:blip r:embed="rId3"/>
          <a:stretch>
            <a:fillRect/>
          </a:stretch>
        </p:blipFill>
        <p:spPr>
          <a:xfrm>
            <a:off x="2648778" y="3150049"/>
            <a:ext cx="4888373" cy="1169159"/>
          </a:xfrm>
          <a:prstGeom prst="rect">
            <a:avLst/>
          </a:prstGeom>
        </p:spPr>
      </p:pic>
    </p:spTree>
    <p:extLst>
      <p:ext uri="{BB962C8B-B14F-4D97-AF65-F5344CB8AC3E}">
        <p14:creationId xmlns:p14="http://schemas.microsoft.com/office/powerpoint/2010/main" val="156321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7F74-F5C4-24A7-B2DA-171C1ECBF7D7}"/>
              </a:ext>
            </a:extLst>
          </p:cNvPr>
          <p:cNvSpPr>
            <a:spLocks noGrp="1"/>
          </p:cNvSpPr>
          <p:nvPr>
            <p:ph type="title"/>
          </p:nvPr>
        </p:nvSpPr>
        <p:spPr>
          <a:xfrm>
            <a:off x="838200" y="153090"/>
            <a:ext cx="10515600" cy="681797"/>
          </a:xfrm>
        </p:spPr>
        <p:txBody>
          <a:bodyPr>
            <a:normAutofit fontScale="90000"/>
          </a:bodyPr>
          <a:lstStyle/>
          <a:p>
            <a:pPr algn="ctr"/>
            <a:r>
              <a:rPr lang="en-US" sz="6000" dirty="0"/>
              <a:t>SITE MAP</a:t>
            </a:r>
            <a:endParaRPr lang="en-PH" sz="6000" dirty="0"/>
          </a:p>
        </p:txBody>
      </p:sp>
      <p:sp>
        <p:nvSpPr>
          <p:cNvPr id="5" name="Rectangle 4">
            <a:extLst>
              <a:ext uri="{FF2B5EF4-FFF2-40B4-BE49-F238E27FC236}">
                <a16:creationId xmlns:a16="http://schemas.microsoft.com/office/drawing/2014/main" id="{7E7C0734-82ED-C48A-3FB3-E68445BECE84}"/>
              </a:ext>
            </a:extLst>
          </p:cNvPr>
          <p:cNvSpPr/>
          <p:nvPr/>
        </p:nvSpPr>
        <p:spPr>
          <a:xfrm>
            <a:off x="5859919" y="900829"/>
            <a:ext cx="781878"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URL</a:t>
            </a:r>
            <a:endParaRPr lang="en-PH" dirty="0"/>
          </a:p>
        </p:txBody>
      </p:sp>
      <p:sp>
        <p:nvSpPr>
          <p:cNvPr id="9" name="Rectangle 8">
            <a:extLst>
              <a:ext uri="{FF2B5EF4-FFF2-40B4-BE49-F238E27FC236}">
                <a16:creationId xmlns:a16="http://schemas.microsoft.com/office/drawing/2014/main" id="{EF160242-6A5F-30D8-D437-A6C13CB341F3}"/>
              </a:ext>
            </a:extLst>
          </p:cNvPr>
          <p:cNvSpPr/>
          <p:nvPr/>
        </p:nvSpPr>
        <p:spPr>
          <a:xfrm>
            <a:off x="5358581" y="1531034"/>
            <a:ext cx="1784555"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LANDING PAGE</a:t>
            </a:r>
            <a:endParaRPr lang="en-PH" dirty="0"/>
          </a:p>
        </p:txBody>
      </p:sp>
      <p:sp>
        <p:nvSpPr>
          <p:cNvPr id="10" name="Rectangle 9">
            <a:extLst>
              <a:ext uri="{FF2B5EF4-FFF2-40B4-BE49-F238E27FC236}">
                <a16:creationId xmlns:a16="http://schemas.microsoft.com/office/drawing/2014/main" id="{BB20754E-3E5D-CB4A-FFCD-A6531F52E84F}"/>
              </a:ext>
            </a:extLst>
          </p:cNvPr>
          <p:cNvSpPr/>
          <p:nvPr/>
        </p:nvSpPr>
        <p:spPr>
          <a:xfrm>
            <a:off x="3957484" y="2262974"/>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SIGN-UP</a:t>
            </a:r>
            <a:endParaRPr lang="en-PH" dirty="0"/>
          </a:p>
        </p:txBody>
      </p:sp>
      <p:sp>
        <p:nvSpPr>
          <p:cNvPr id="11" name="Rectangle 10">
            <a:extLst>
              <a:ext uri="{FF2B5EF4-FFF2-40B4-BE49-F238E27FC236}">
                <a16:creationId xmlns:a16="http://schemas.microsoft.com/office/drawing/2014/main" id="{B6DDC867-F288-67AF-9811-C448DA5FE9E5}"/>
              </a:ext>
            </a:extLst>
          </p:cNvPr>
          <p:cNvSpPr/>
          <p:nvPr/>
        </p:nvSpPr>
        <p:spPr>
          <a:xfrm>
            <a:off x="7143136" y="2262974"/>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a:t>
            </a:r>
            <a:endParaRPr lang="en-PH" dirty="0"/>
          </a:p>
        </p:txBody>
      </p:sp>
      <p:sp>
        <p:nvSpPr>
          <p:cNvPr id="12" name="Rectangle 11">
            <a:extLst>
              <a:ext uri="{FF2B5EF4-FFF2-40B4-BE49-F238E27FC236}">
                <a16:creationId xmlns:a16="http://schemas.microsoft.com/office/drawing/2014/main" id="{4BDBC706-8398-4E8E-089B-256DB2C1CFC3}"/>
              </a:ext>
            </a:extLst>
          </p:cNvPr>
          <p:cNvSpPr/>
          <p:nvPr/>
        </p:nvSpPr>
        <p:spPr>
          <a:xfrm>
            <a:off x="5395452" y="3277134"/>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a:t>
            </a:r>
            <a:endParaRPr lang="en-PH" dirty="0"/>
          </a:p>
        </p:txBody>
      </p:sp>
      <p:sp>
        <p:nvSpPr>
          <p:cNvPr id="13" name="Rectangle 12">
            <a:extLst>
              <a:ext uri="{FF2B5EF4-FFF2-40B4-BE49-F238E27FC236}">
                <a16:creationId xmlns:a16="http://schemas.microsoft.com/office/drawing/2014/main" id="{90C4FC74-F8F0-7313-17E5-6BD8204F9585}"/>
              </a:ext>
            </a:extLst>
          </p:cNvPr>
          <p:cNvSpPr/>
          <p:nvPr/>
        </p:nvSpPr>
        <p:spPr>
          <a:xfrm>
            <a:off x="9920749" y="4103244"/>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SETTINGS</a:t>
            </a:r>
            <a:endParaRPr lang="en-PH" dirty="0"/>
          </a:p>
        </p:txBody>
      </p:sp>
      <p:sp>
        <p:nvSpPr>
          <p:cNvPr id="14" name="Rectangle 13">
            <a:extLst>
              <a:ext uri="{FF2B5EF4-FFF2-40B4-BE49-F238E27FC236}">
                <a16:creationId xmlns:a16="http://schemas.microsoft.com/office/drawing/2014/main" id="{BAF2B61B-7FD9-403C-2A64-A4F92EB97BAF}"/>
              </a:ext>
            </a:extLst>
          </p:cNvPr>
          <p:cNvSpPr/>
          <p:nvPr/>
        </p:nvSpPr>
        <p:spPr>
          <a:xfrm>
            <a:off x="3363247" y="4103245"/>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ORDERS</a:t>
            </a:r>
            <a:endParaRPr lang="en-PH" dirty="0"/>
          </a:p>
        </p:txBody>
      </p:sp>
      <p:sp>
        <p:nvSpPr>
          <p:cNvPr id="15" name="Rectangle 14">
            <a:extLst>
              <a:ext uri="{FF2B5EF4-FFF2-40B4-BE49-F238E27FC236}">
                <a16:creationId xmlns:a16="http://schemas.microsoft.com/office/drawing/2014/main" id="{57232484-2274-D1AC-A236-021184426A81}"/>
              </a:ext>
            </a:extLst>
          </p:cNvPr>
          <p:cNvSpPr/>
          <p:nvPr/>
        </p:nvSpPr>
        <p:spPr>
          <a:xfrm>
            <a:off x="7734915" y="4103245"/>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SUPPLIERS</a:t>
            </a:r>
            <a:endParaRPr lang="en-PH" dirty="0"/>
          </a:p>
        </p:txBody>
      </p:sp>
      <p:sp>
        <p:nvSpPr>
          <p:cNvPr id="16" name="Rectangle 15">
            <a:extLst>
              <a:ext uri="{FF2B5EF4-FFF2-40B4-BE49-F238E27FC236}">
                <a16:creationId xmlns:a16="http://schemas.microsoft.com/office/drawing/2014/main" id="{6DA6727D-0AA4-A6DF-74BF-53D168B05F68}"/>
              </a:ext>
            </a:extLst>
          </p:cNvPr>
          <p:cNvSpPr/>
          <p:nvPr/>
        </p:nvSpPr>
        <p:spPr>
          <a:xfrm>
            <a:off x="838200" y="4103245"/>
            <a:ext cx="1740310"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 PRODUCT</a:t>
            </a:r>
            <a:endParaRPr lang="en-PH" dirty="0"/>
          </a:p>
        </p:txBody>
      </p:sp>
      <p:sp>
        <p:nvSpPr>
          <p:cNvPr id="17" name="Rectangle 16">
            <a:extLst>
              <a:ext uri="{FF2B5EF4-FFF2-40B4-BE49-F238E27FC236}">
                <a16:creationId xmlns:a16="http://schemas.microsoft.com/office/drawing/2014/main" id="{C27480E4-B070-FA20-35BE-D791422FFAD1}"/>
              </a:ext>
            </a:extLst>
          </p:cNvPr>
          <p:cNvSpPr/>
          <p:nvPr/>
        </p:nvSpPr>
        <p:spPr>
          <a:xfrm>
            <a:off x="5549081" y="4103245"/>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STAFFS</a:t>
            </a:r>
            <a:endParaRPr lang="en-PH" dirty="0"/>
          </a:p>
        </p:txBody>
      </p:sp>
      <p:sp>
        <p:nvSpPr>
          <p:cNvPr id="18" name="Rectangle 17">
            <a:extLst>
              <a:ext uri="{FF2B5EF4-FFF2-40B4-BE49-F238E27FC236}">
                <a16:creationId xmlns:a16="http://schemas.microsoft.com/office/drawing/2014/main" id="{26A7657F-FE1A-EC78-A075-B8ED7CD99A5E}"/>
              </a:ext>
            </a:extLst>
          </p:cNvPr>
          <p:cNvSpPr/>
          <p:nvPr/>
        </p:nvSpPr>
        <p:spPr>
          <a:xfrm>
            <a:off x="5287297" y="5667009"/>
            <a:ext cx="161740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MAINTENANCE</a:t>
            </a:r>
            <a:endParaRPr lang="en-PH" dirty="0"/>
          </a:p>
        </p:txBody>
      </p:sp>
      <p:cxnSp>
        <p:nvCxnSpPr>
          <p:cNvPr id="20" name="Straight Connector 19">
            <a:extLst>
              <a:ext uri="{FF2B5EF4-FFF2-40B4-BE49-F238E27FC236}">
                <a16:creationId xmlns:a16="http://schemas.microsoft.com/office/drawing/2014/main" id="{E677AA59-10FA-3C4C-D47E-2949E3579A06}"/>
              </a:ext>
            </a:extLst>
          </p:cNvPr>
          <p:cNvCxnSpPr>
            <a:cxnSpLocks/>
            <a:stCxn id="5" idx="2"/>
            <a:endCxn id="9" idx="0"/>
          </p:cNvCxnSpPr>
          <p:nvPr/>
        </p:nvCxnSpPr>
        <p:spPr>
          <a:xfrm>
            <a:off x="6250858" y="1205629"/>
            <a:ext cx="1" cy="325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3D5BE14-9444-0D53-1468-68FB3F7750D8}"/>
              </a:ext>
            </a:extLst>
          </p:cNvPr>
          <p:cNvCxnSpPr>
            <a:cxnSpLocks/>
            <a:stCxn id="9" idx="2"/>
            <a:endCxn id="10" idx="0"/>
          </p:cNvCxnSpPr>
          <p:nvPr/>
        </p:nvCxnSpPr>
        <p:spPr>
          <a:xfrm flipH="1">
            <a:off x="4658033" y="1834767"/>
            <a:ext cx="1592826" cy="428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DB794-D559-9CB6-3DDE-3CBCA47D29B9}"/>
              </a:ext>
            </a:extLst>
          </p:cNvPr>
          <p:cNvCxnSpPr>
            <a:cxnSpLocks/>
            <a:stCxn id="9" idx="2"/>
            <a:endCxn id="11" idx="0"/>
          </p:cNvCxnSpPr>
          <p:nvPr/>
        </p:nvCxnSpPr>
        <p:spPr>
          <a:xfrm>
            <a:off x="6250859" y="1834767"/>
            <a:ext cx="1592826" cy="428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3659872-9D28-FE83-9B36-3B54FCB62266}"/>
              </a:ext>
            </a:extLst>
          </p:cNvPr>
          <p:cNvCxnSpPr>
            <a:cxnSpLocks/>
            <a:stCxn id="11" idx="2"/>
            <a:endCxn id="12" idx="0"/>
          </p:cNvCxnSpPr>
          <p:nvPr/>
        </p:nvCxnSpPr>
        <p:spPr>
          <a:xfrm flipH="1">
            <a:off x="6096001" y="2566707"/>
            <a:ext cx="1747684" cy="710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2ABBEA2-373E-F837-BC2E-693666194EBC}"/>
              </a:ext>
            </a:extLst>
          </p:cNvPr>
          <p:cNvCxnSpPr>
            <a:cxnSpLocks/>
            <a:stCxn id="10" idx="3"/>
            <a:endCxn id="11" idx="1"/>
          </p:cNvCxnSpPr>
          <p:nvPr/>
        </p:nvCxnSpPr>
        <p:spPr>
          <a:xfrm>
            <a:off x="5358581" y="2414841"/>
            <a:ext cx="17845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B67F14DC-6328-34BC-47F6-49F1623108A0}"/>
              </a:ext>
            </a:extLst>
          </p:cNvPr>
          <p:cNvCxnSpPr>
            <a:cxnSpLocks/>
            <a:stCxn id="12" idx="2"/>
            <a:endCxn id="16" idx="0"/>
          </p:cNvCxnSpPr>
          <p:nvPr/>
        </p:nvCxnSpPr>
        <p:spPr>
          <a:xfrm rot="5400000">
            <a:off x="3640989" y="1648233"/>
            <a:ext cx="522378" cy="43876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D4BB6DF-252A-2B6F-0D01-AC707B6F42F6}"/>
              </a:ext>
            </a:extLst>
          </p:cNvPr>
          <p:cNvCxnSpPr>
            <a:cxnSpLocks/>
            <a:stCxn id="12" idx="2"/>
            <a:endCxn id="14" idx="0"/>
          </p:cNvCxnSpPr>
          <p:nvPr/>
        </p:nvCxnSpPr>
        <p:spPr>
          <a:xfrm rot="5400000">
            <a:off x="4818710" y="2825954"/>
            <a:ext cx="522378" cy="20322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3749ADC-746F-8C16-8D21-C5F569412D4D}"/>
              </a:ext>
            </a:extLst>
          </p:cNvPr>
          <p:cNvCxnSpPr>
            <a:cxnSpLocks/>
            <a:stCxn id="12" idx="2"/>
            <a:endCxn id="17" idx="0"/>
          </p:cNvCxnSpPr>
          <p:nvPr/>
        </p:nvCxnSpPr>
        <p:spPr>
          <a:xfrm rot="16200000" flipH="1">
            <a:off x="5911626" y="3765241"/>
            <a:ext cx="522378" cy="15362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FC29962-8B25-62E1-6E64-9C333B1D95B5}"/>
              </a:ext>
            </a:extLst>
          </p:cNvPr>
          <p:cNvCxnSpPr>
            <a:cxnSpLocks/>
            <a:stCxn id="12" idx="2"/>
            <a:endCxn id="15" idx="0"/>
          </p:cNvCxnSpPr>
          <p:nvPr/>
        </p:nvCxnSpPr>
        <p:spPr>
          <a:xfrm rot="16200000" flipH="1">
            <a:off x="7004543" y="2672324"/>
            <a:ext cx="522378" cy="23394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E3525F0-22B0-DA13-DD23-8FAAF7A398A3}"/>
              </a:ext>
            </a:extLst>
          </p:cNvPr>
          <p:cNvCxnSpPr>
            <a:cxnSpLocks/>
            <a:stCxn id="12" idx="2"/>
            <a:endCxn id="13" idx="0"/>
          </p:cNvCxnSpPr>
          <p:nvPr/>
        </p:nvCxnSpPr>
        <p:spPr>
          <a:xfrm rot="16200000" flipH="1">
            <a:off x="8097461" y="1579406"/>
            <a:ext cx="522377" cy="452529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DC49E26-12B8-C19C-C192-15E85EF560A8}"/>
              </a:ext>
            </a:extLst>
          </p:cNvPr>
          <p:cNvCxnSpPr>
            <a:cxnSpLocks/>
            <a:stCxn id="16" idx="2"/>
            <a:endCxn id="18" idx="0"/>
          </p:cNvCxnSpPr>
          <p:nvPr/>
        </p:nvCxnSpPr>
        <p:spPr>
          <a:xfrm>
            <a:off x="1708355" y="4406978"/>
            <a:ext cx="4387646" cy="126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6F026EB-81FE-D54B-F114-49FFFF970663}"/>
              </a:ext>
            </a:extLst>
          </p:cNvPr>
          <p:cNvCxnSpPr>
            <a:cxnSpLocks/>
            <a:stCxn id="14" idx="2"/>
            <a:endCxn id="18" idx="0"/>
          </p:cNvCxnSpPr>
          <p:nvPr/>
        </p:nvCxnSpPr>
        <p:spPr>
          <a:xfrm>
            <a:off x="4063796" y="4406978"/>
            <a:ext cx="2032205" cy="126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14E7C03-99E9-E31F-346C-0BBD09A50791}"/>
              </a:ext>
            </a:extLst>
          </p:cNvPr>
          <p:cNvCxnSpPr>
            <a:cxnSpLocks/>
            <a:stCxn id="17" idx="2"/>
            <a:endCxn id="18" idx="0"/>
          </p:cNvCxnSpPr>
          <p:nvPr/>
        </p:nvCxnSpPr>
        <p:spPr>
          <a:xfrm flipH="1">
            <a:off x="6096001" y="4406978"/>
            <a:ext cx="153629" cy="126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70A4BB4-B2C6-0495-92C9-B4298C95FAE8}"/>
              </a:ext>
            </a:extLst>
          </p:cNvPr>
          <p:cNvCxnSpPr>
            <a:cxnSpLocks/>
            <a:stCxn id="15" idx="2"/>
            <a:endCxn id="18" idx="0"/>
          </p:cNvCxnSpPr>
          <p:nvPr/>
        </p:nvCxnSpPr>
        <p:spPr>
          <a:xfrm flipH="1">
            <a:off x="6096001" y="4406978"/>
            <a:ext cx="2339463" cy="126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BFBF693-1439-FC3E-E016-5B84EE8A77FD}"/>
              </a:ext>
            </a:extLst>
          </p:cNvPr>
          <p:cNvCxnSpPr>
            <a:cxnSpLocks/>
            <a:stCxn id="13" idx="2"/>
            <a:endCxn id="18" idx="0"/>
          </p:cNvCxnSpPr>
          <p:nvPr/>
        </p:nvCxnSpPr>
        <p:spPr>
          <a:xfrm flipH="1">
            <a:off x="6096001" y="4406977"/>
            <a:ext cx="4525297" cy="126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88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885</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INVENTORY MANAGEMENT (MINIPROJECT 1)</vt:lpstr>
      <vt:lpstr>BACKGROUND OF THE PROJECT</vt:lpstr>
      <vt:lpstr>Statement of the Problem</vt:lpstr>
      <vt:lpstr>Project Solution</vt:lpstr>
      <vt:lpstr>System Features</vt:lpstr>
      <vt:lpstr>PowerPoint Presentation</vt:lpstr>
      <vt:lpstr>Limitations</vt:lpstr>
      <vt:lpstr>Theme, Fonts, logo, Technology used</vt:lpstr>
      <vt:lpstr>SITE MAP</vt:lpstr>
      <vt:lpstr>WIREFRAME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dc:title>
  <dc:creator>Alreen Catacutan</dc:creator>
  <cp:lastModifiedBy>Alreen Catacutan</cp:lastModifiedBy>
  <cp:revision>3</cp:revision>
  <dcterms:created xsi:type="dcterms:W3CDTF">2023-01-27T11:08:00Z</dcterms:created>
  <dcterms:modified xsi:type="dcterms:W3CDTF">2023-01-31T12:10:46Z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31E24EF10C294E9A8B65D5D9A85F7901</vt:lpwstr>
  </property>
  <property fmtid="{D5CDD505-2E9C-101B-9397-08002B2CF9AE}" pid="3" name="KSOProductBuildVer">
    <vt:lpwstr>1033-11.2.0.11440</vt:lpwstr>
  </property>
</Properties>
</file>