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76" r:id="rId3"/>
    <p:sldId id="281" r:id="rId4"/>
    <p:sldId id="282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2310.2063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nlp-imagenet/" TargetMode="External"/><Relationship Id="rId2" Type="http://schemas.openxmlformats.org/officeDocument/2006/relationships/hyperlink" Target="https://www.youtube.com/watch?v=zjkBMFhNj_g\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T6wVLEDC_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natural-language-processing" TargetMode="External"/><Relationship Id="rId2" Type="http://schemas.openxmlformats.org/officeDocument/2006/relationships/hyperlink" Target="https://huggingface.co/learn/nlp-course/chapter1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paces/HuggingFaceH4/open_llm_leaderboard" TargetMode="External"/><Relationship Id="rId4" Type="http://schemas.openxmlformats.org/officeDocument/2006/relationships/hyperlink" Target="https://huggingface.co/docs/transformers/en/notebook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" TargetMode="External"/><Relationship Id="rId2" Type="http://schemas.openxmlformats.org/officeDocument/2006/relationships/hyperlink" Target="https://www.datascienceweekl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mlai.com/" TargetMode="External"/><Relationship Id="rId5" Type="http://schemas.openxmlformats.org/officeDocument/2006/relationships/hyperlink" Target="https://soundcloud.com/nlp-highlights" TargetMode="External"/><Relationship Id="rId4" Type="http://schemas.openxmlformats.org/officeDocument/2006/relationships/hyperlink" Target="https://www.deeplearning.ai/the-b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NLP with machine learning</a:t>
            </a:r>
            <a:br>
              <a:rPr lang="en-US" dirty="0"/>
            </a:br>
            <a:r>
              <a:rPr lang="en-US" dirty="0"/>
              <a:t>Wrap-up and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2CAD-EF98-52A2-6E3E-8AE127F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What we did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730A-01A7-B2FA-579C-1122AA91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leading to today’s LLMs</a:t>
            </a:r>
          </a:p>
          <a:p>
            <a:r>
              <a:rPr lang="en-US" dirty="0"/>
              <a:t>Pre-trained our own LLMs</a:t>
            </a:r>
          </a:p>
          <a:p>
            <a:r>
              <a:rPr lang="en-US" dirty="0"/>
              <a:t>Fine-tuned LLMs on a task</a:t>
            </a:r>
          </a:p>
          <a:p>
            <a:r>
              <a:rPr lang="en-US" dirty="0"/>
              <a:t>Experimented with hyperparameters for text classification</a:t>
            </a:r>
          </a:p>
          <a:p>
            <a:r>
              <a:rPr lang="en-US" dirty="0"/>
              <a:t>Scratching the surface in a </a:t>
            </a:r>
            <a:r>
              <a:rPr lang="en-US"/>
              <a:t>rapidly moving field…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5BFB-FEC8-38EE-6DA8-34F81B20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1A4A-F793-C081-EF9C-60856E37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NLP is moving fast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OpenLLM</a:t>
            </a:r>
            <a:r>
              <a:rPr lang="en-US" dirty="0"/>
              <a:t> leaderboard)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23A97-3FB0-42F1-CB29-746DFB14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23" y="2269416"/>
            <a:ext cx="851297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14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572C-AA70-ADD1-61F3-62F9CB18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still NLP research now that we have LLMs?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B7B45-CD72-BF8A-8DD9-E478537E6086}"/>
              </a:ext>
            </a:extLst>
          </p:cNvPr>
          <p:cNvSpPr txBox="1"/>
          <p:nvPr/>
        </p:nvSpPr>
        <p:spPr>
          <a:xfrm>
            <a:off x="2466906" y="6065301"/>
            <a:ext cx="913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https://arxiv.org/pdf/2310.20633.pdf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F46A7-5CDB-C36E-28A9-804E7A01E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7" y="1979521"/>
            <a:ext cx="4361805" cy="3855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425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535F-B9C1-44C6-6B4E-85ABF998E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884-FFBD-D3A8-ECC2-EDB6CEFC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5060"/>
            <a:ext cx="8911687" cy="128089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DAC7-BE8F-D22E-08A5-C410DE10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“Intro to Large Language Models” (1 </a:t>
            </a:r>
            <a:r>
              <a:rPr lang="en-US" dirty="0" err="1"/>
              <a:t>hr</a:t>
            </a:r>
            <a:r>
              <a:rPr lang="en-US" dirty="0"/>
              <a:t> talk from Andrej </a:t>
            </a:r>
            <a:r>
              <a:rPr lang="en-US" dirty="0" err="1"/>
              <a:t>Kaparthy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high level, and some detail</a:t>
            </a:r>
          </a:p>
          <a:p>
            <a:pPr lvl="1"/>
            <a:r>
              <a:rPr lang="en-US" dirty="0"/>
              <a:t>Plus a discussion on vulnerabilities related to LLMs</a:t>
            </a:r>
          </a:p>
          <a:p>
            <a:pPr lvl="1"/>
            <a:r>
              <a:rPr lang="en-US" dirty="0">
                <a:hlinkClick r:id="rId2"/>
              </a:rPr>
              <a:t>https://www.youtube.com/watch?v=zjkBMFhNj_g\</a:t>
            </a:r>
            <a:endParaRPr lang="en-US" dirty="0"/>
          </a:p>
          <a:p>
            <a:r>
              <a:rPr lang="en-US" dirty="0"/>
              <a:t>“NLP’s ImageNet moment has arrived”</a:t>
            </a:r>
          </a:p>
          <a:p>
            <a:pPr lvl="1"/>
            <a:r>
              <a:rPr lang="en-US" dirty="0"/>
              <a:t>Analogies of advances in computer vision, eventually to LLMs</a:t>
            </a:r>
          </a:p>
          <a:p>
            <a:pPr lvl="1"/>
            <a:r>
              <a:rPr lang="en-US" dirty="0">
                <a:hlinkClick r:id="rId3"/>
              </a:rPr>
              <a:t>https://www.ruder.io/nlp-imagenet/</a:t>
            </a:r>
            <a:endParaRPr lang="en-US" dirty="0"/>
          </a:p>
          <a:p>
            <a:r>
              <a:rPr lang="en-US" dirty="0"/>
              <a:t>Video on differences in LLM tokenizers</a:t>
            </a:r>
          </a:p>
          <a:p>
            <a:pPr lvl="1"/>
            <a:r>
              <a:rPr lang="en-US" dirty="0">
                <a:hlinkClick r:id="rId4"/>
              </a:rPr>
              <a:t>https://www.youtube.com/watch?v=rT6wVLEDC_w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33CE-D958-C68F-5BC9-6903BD78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Learning/Development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4B49-9D2F-46A6-C45F-93A29E9B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 NLP intro course:</a:t>
            </a:r>
          </a:p>
          <a:p>
            <a:pPr lvl="1"/>
            <a:r>
              <a:rPr lang="en-US" dirty="0">
                <a:hlinkClick r:id="rId2"/>
              </a:rPr>
              <a:t>https://huggingface.co/learn/nlp-course/chapter1/1</a:t>
            </a:r>
            <a:endParaRPr lang="en-US" dirty="0"/>
          </a:p>
          <a:p>
            <a:r>
              <a:rPr lang="en-US" dirty="0"/>
              <a:t>Coursera NLP specialization:</a:t>
            </a:r>
          </a:p>
          <a:p>
            <a:pPr lvl="1"/>
            <a:r>
              <a:rPr lang="en-US" dirty="0">
                <a:hlinkClick r:id="rId3"/>
              </a:rPr>
              <a:t>https://www.coursera.org/specializations/natural-language-processing</a:t>
            </a:r>
            <a:endParaRPr lang="en-US" dirty="0"/>
          </a:p>
          <a:p>
            <a:r>
              <a:rPr lang="en-US" dirty="0" err="1"/>
              <a:t>HuggingFace</a:t>
            </a:r>
            <a:r>
              <a:rPr lang="en-US" dirty="0"/>
              <a:t> has many more notebooks on Transformers:</a:t>
            </a:r>
          </a:p>
          <a:p>
            <a:pPr lvl="1"/>
            <a:r>
              <a:rPr lang="en-US" dirty="0">
                <a:hlinkClick r:id="rId4"/>
              </a:rPr>
              <a:t>https://huggingface.co/docs/transformers/en/notebooks</a:t>
            </a:r>
            <a:endParaRPr lang="en-US" dirty="0"/>
          </a:p>
          <a:p>
            <a:r>
              <a:rPr lang="en-US" dirty="0" err="1"/>
              <a:t>HuggingFace</a:t>
            </a:r>
            <a:r>
              <a:rPr lang="en-US" dirty="0"/>
              <a:t> </a:t>
            </a:r>
            <a:r>
              <a:rPr lang="en-US" dirty="0" err="1"/>
              <a:t>OpenLLM</a:t>
            </a:r>
            <a:r>
              <a:rPr lang="en-US" dirty="0"/>
              <a:t> leaderboard</a:t>
            </a:r>
          </a:p>
          <a:p>
            <a:pPr lvl="1"/>
            <a:r>
              <a:rPr lang="en-US" dirty="0">
                <a:hlinkClick r:id="rId5"/>
              </a:rPr>
              <a:t>https://huggingface.co/spaces/HuggingFaceH4/open_llm_leaderboard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1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781-9D11-9B07-370B-AA27E99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keeping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6D7D-1040-E293-1B2D-86D02F6B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Weekly Newsletter</a:t>
            </a:r>
          </a:p>
          <a:p>
            <a:pPr lvl="1"/>
            <a:r>
              <a:rPr lang="en-US" dirty="0">
                <a:hlinkClick r:id="rId2"/>
              </a:rPr>
              <a:t>https://www.datascienceweekly.org/</a:t>
            </a:r>
            <a:endParaRPr lang="en-US" dirty="0"/>
          </a:p>
          <a:p>
            <a:r>
              <a:rPr lang="en-US" dirty="0"/>
              <a:t>Sebastian Ruder: NLP Blog and newsletter</a:t>
            </a:r>
          </a:p>
          <a:p>
            <a:pPr lvl="1"/>
            <a:r>
              <a:rPr lang="en-US" dirty="0">
                <a:hlinkClick r:id="rId3"/>
              </a:rPr>
              <a:t>https://www.ruder.io/</a:t>
            </a:r>
            <a:endParaRPr lang="en-US" dirty="0"/>
          </a:p>
          <a:p>
            <a:r>
              <a:rPr lang="en-US" dirty="0"/>
              <a:t>DeepLearning.ai “The Batch”:</a:t>
            </a:r>
          </a:p>
          <a:p>
            <a:pPr lvl="1"/>
            <a:r>
              <a:rPr lang="en-US" dirty="0">
                <a:hlinkClick r:id="rId4"/>
              </a:rPr>
              <a:t>https://www.deeplearning.ai/the-batch/</a:t>
            </a:r>
            <a:endParaRPr lang="en-US" dirty="0"/>
          </a:p>
          <a:p>
            <a:r>
              <a:rPr lang="en-US" dirty="0"/>
              <a:t>Podcasts:</a:t>
            </a:r>
          </a:p>
          <a:p>
            <a:pPr lvl="1"/>
            <a:r>
              <a:rPr lang="en-US" dirty="0"/>
              <a:t>NLP Highlights: </a:t>
            </a:r>
            <a:r>
              <a:rPr lang="en-US" dirty="0">
                <a:hlinkClick r:id="rId5"/>
              </a:rPr>
              <a:t>https://soundcloud.com/nlp-highlights</a:t>
            </a:r>
            <a:endParaRPr lang="en-US" dirty="0"/>
          </a:p>
          <a:p>
            <a:pPr lvl="1"/>
            <a:r>
              <a:rPr lang="en-US" dirty="0"/>
              <a:t>This week in ML: </a:t>
            </a:r>
            <a:r>
              <a:rPr lang="en-US" dirty="0">
                <a:hlinkClick r:id="rId6"/>
              </a:rPr>
              <a:t>https://twimlai.com/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8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163</TotalTime>
  <Words>323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NLP with machine learning Wrap-up and Resources</vt:lpstr>
      <vt:lpstr>Wrap up: What we did today</vt:lpstr>
      <vt:lpstr>Field of NLP is moving fast (OpenLLM leaderboard)</vt:lpstr>
      <vt:lpstr>Is there still NLP research now that we have LLMs?</vt:lpstr>
      <vt:lpstr>Resources</vt:lpstr>
      <vt:lpstr>Learning/Development Resources</vt:lpstr>
      <vt:lpstr>Resources for keeping up 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</cp:lastModifiedBy>
  <cp:revision>57</cp:revision>
  <dcterms:created xsi:type="dcterms:W3CDTF">2024-02-04T22:16:24Z</dcterms:created>
  <dcterms:modified xsi:type="dcterms:W3CDTF">2024-03-07T22:44:52Z</dcterms:modified>
</cp:coreProperties>
</file>