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67" r:id="rId13"/>
    <p:sldId id="266" r:id="rId14"/>
    <p:sldId id="268" r:id="rId15"/>
    <p:sldId id="274" r:id="rId16"/>
    <p:sldId id="269" r:id="rId17"/>
    <p:sldId id="270" r:id="rId18"/>
    <p:sldId id="271" r:id="rId19"/>
    <p:sldId id="275" r:id="rId20"/>
    <p:sldId id="277" r:id="rId21"/>
    <p:sldId id="278" r:id="rId22"/>
    <p:sldId id="279" r:id="rId23"/>
    <p:sldId id="280" r:id="rId24"/>
    <p:sldId id="273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7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9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4326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96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7564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3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2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6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5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3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3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8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3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1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59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B5C5-5143-40F9-BF92-26F12C515E3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5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9B5C5-5143-40F9-BF92-26F12C515E3E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EDD3A9A-0B52-4A3B-B18A-F4C86908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6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41" r:id="rId15"/>
    <p:sldLayoutId id="21474839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mantisnlp/supervised-fine-tuning-customizing-llms-a2c1edbf22c3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vid19.macmillanlearning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01D8-ACED-502E-72D3-48F07D55B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89662-1C82-7B1C-E9ED-A1D1DA0AE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(LLMs, embeddings, neural nets and more)</a:t>
            </a:r>
          </a:p>
          <a:p>
            <a:endParaRPr lang="en-US" dirty="0"/>
          </a:p>
          <a:p>
            <a:r>
              <a:rPr lang="en-US" dirty="0"/>
              <a:t>Kelly Peterson</a:t>
            </a:r>
          </a:p>
          <a:p>
            <a:r>
              <a:rPr lang="en-US" dirty="0"/>
              <a:t>3-8-2024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19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8DFE6-524C-531F-9E74-7C60E769D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0CE6-1AB7-A515-A63D-F5339CC6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your guesses?</a:t>
            </a:r>
          </a:p>
        </p:txBody>
      </p:sp>
    </p:spTree>
    <p:extLst>
      <p:ext uri="{BB962C8B-B14F-4D97-AF65-F5344CB8AC3E}">
        <p14:creationId xmlns:p14="http://schemas.microsoft.com/office/powerpoint/2010/main" val="2327397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6F32A-47B1-07B3-F89D-0BFD0A282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053F-3DBE-C7FC-F3C2-19971F4F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your guesses?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213419-ECFB-AD63-B451-2D7CF211F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0973" y="1776941"/>
            <a:ext cx="3317195" cy="37782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71163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4BE5B-1403-C9D0-F36F-3713C47B3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D9EB-6A70-D4F6-9387-22A15367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2017..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F4196-4E97-3097-1D1E-BA7FF2FF2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2017, state of the art for statistical language models was called word2vec</a:t>
            </a:r>
          </a:p>
          <a:p>
            <a:r>
              <a:rPr lang="en-US" dirty="0"/>
              <a:t>A downside of this model is that it did not use context to represent words</a:t>
            </a:r>
          </a:p>
          <a:p>
            <a:r>
              <a:rPr lang="en-US" dirty="0"/>
              <a:t>For a word like </a:t>
            </a:r>
            <a:r>
              <a:rPr lang="en-US" b="1" u="sng" dirty="0"/>
              <a:t>bank</a:t>
            </a:r>
            <a:r>
              <a:rPr lang="en-US" dirty="0"/>
              <a:t>, the representation would be the same in these:</a:t>
            </a:r>
          </a:p>
          <a:p>
            <a:endParaRPr lang="en-US" dirty="0"/>
          </a:p>
          <a:p>
            <a:r>
              <a:rPr lang="en-US" dirty="0"/>
              <a:t>“I caught several fish by the </a:t>
            </a:r>
            <a:r>
              <a:rPr lang="en-US" b="1" u="sng" dirty="0"/>
              <a:t>bank</a:t>
            </a:r>
            <a:r>
              <a:rPr lang="en-US" dirty="0"/>
              <a:t>”</a:t>
            </a:r>
          </a:p>
          <a:p>
            <a:r>
              <a:rPr lang="en-US" dirty="0"/>
              <a:t>“I withdrew my life savings at the </a:t>
            </a:r>
            <a:r>
              <a:rPr lang="en-US" b="1" u="sng" dirty="0"/>
              <a:t>bank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8214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52063-F9B0-529B-57F4-8FA15E84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2017 continues a series of “breakthrough” moments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33516F-CAE2-9A67-AA25-F3A2A9C94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706" y="2048934"/>
            <a:ext cx="4721154" cy="4521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DC8861-407E-6F3C-C9A1-1544751493A5}"/>
              </a:ext>
            </a:extLst>
          </p:cNvPr>
          <p:cNvSpPr/>
          <p:nvPr/>
        </p:nvSpPr>
        <p:spPr>
          <a:xfrm>
            <a:off x="8060267" y="2658533"/>
            <a:ext cx="3810000" cy="357535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do we mean by attention?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What does this have to do with filling in the blanks for words?</a:t>
            </a:r>
          </a:p>
        </p:txBody>
      </p:sp>
    </p:spTree>
    <p:extLst>
      <p:ext uri="{BB962C8B-B14F-4D97-AF65-F5344CB8AC3E}">
        <p14:creationId xmlns:p14="http://schemas.microsoft.com/office/powerpoint/2010/main" val="3097280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99669-9308-B3BF-2963-3C6109068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1CE90-9BCF-C375-E9A3-A5F705BD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Attention in models (Transformers)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5B373-E6C7-047A-EB9B-43DA58394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200" dirty="0"/>
              <a:t>“I caught several fish by the </a:t>
            </a:r>
            <a:r>
              <a:rPr lang="en-US" sz="3200" b="1" u="sng" dirty="0"/>
              <a:t>bank</a:t>
            </a:r>
            <a:r>
              <a:rPr lang="en-US" sz="3200" dirty="0"/>
              <a:t>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3200" dirty="0"/>
              <a:t>“I withdrew my life savings at the </a:t>
            </a:r>
            <a:r>
              <a:rPr lang="en-US" sz="3200" b="1" u="sng" dirty="0"/>
              <a:t>bank</a:t>
            </a:r>
            <a:r>
              <a:rPr lang="en-US" sz="3200" dirty="0"/>
              <a:t>”</a:t>
            </a:r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688A563C-3434-FB9C-8403-F2F9FA282175}"/>
              </a:ext>
            </a:extLst>
          </p:cNvPr>
          <p:cNvSpPr/>
          <p:nvPr/>
        </p:nvSpPr>
        <p:spPr>
          <a:xfrm>
            <a:off x="4030133" y="3124200"/>
            <a:ext cx="5572655" cy="81280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2A5262AA-E07B-C7FB-C430-AB5A5B5408A6}"/>
              </a:ext>
            </a:extLst>
          </p:cNvPr>
          <p:cNvSpPr/>
          <p:nvPr/>
        </p:nvSpPr>
        <p:spPr>
          <a:xfrm>
            <a:off x="6629400" y="3124200"/>
            <a:ext cx="2973388" cy="81280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C36961DC-5E21-124C-9752-5C661E9B4E02}"/>
              </a:ext>
            </a:extLst>
          </p:cNvPr>
          <p:cNvSpPr/>
          <p:nvPr/>
        </p:nvSpPr>
        <p:spPr>
          <a:xfrm>
            <a:off x="4140200" y="4521200"/>
            <a:ext cx="6112933" cy="81280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Up 9">
            <a:extLst>
              <a:ext uri="{FF2B5EF4-FFF2-40B4-BE49-F238E27FC236}">
                <a16:creationId xmlns:a16="http://schemas.microsoft.com/office/drawing/2014/main" id="{0C0613A3-B61A-DDFA-725F-B9C4A3044A1C}"/>
              </a:ext>
            </a:extLst>
          </p:cNvPr>
          <p:cNvSpPr/>
          <p:nvPr/>
        </p:nvSpPr>
        <p:spPr>
          <a:xfrm>
            <a:off x="6231466" y="4546601"/>
            <a:ext cx="4021667" cy="81280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4F315F35-6BCA-7937-B682-696421DE412B}"/>
              </a:ext>
            </a:extLst>
          </p:cNvPr>
          <p:cNvSpPr/>
          <p:nvPr/>
        </p:nvSpPr>
        <p:spPr>
          <a:xfrm>
            <a:off x="7255933" y="4495799"/>
            <a:ext cx="2973389" cy="81280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89A545C-50D3-14BA-2C20-35A927785445}"/>
              </a:ext>
            </a:extLst>
          </p:cNvPr>
          <p:cNvSpPr/>
          <p:nvPr/>
        </p:nvSpPr>
        <p:spPr>
          <a:xfrm>
            <a:off x="2973388" y="5547155"/>
            <a:ext cx="7010400" cy="118533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 attention to these other words…</a:t>
            </a:r>
          </a:p>
          <a:p>
            <a:pPr algn="ctr"/>
            <a:r>
              <a:rPr lang="en-US" dirty="0"/>
              <a:t>… they are crucial for modeling</a:t>
            </a:r>
          </a:p>
        </p:txBody>
      </p:sp>
    </p:spTree>
    <p:extLst>
      <p:ext uri="{BB962C8B-B14F-4D97-AF65-F5344CB8AC3E}">
        <p14:creationId xmlns:p14="http://schemas.microsoft.com/office/powerpoint/2010/main" val="2908137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8098-9554-3979-A664-8609E192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terminology of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7F5A-8F9E-E479-6BE7-C81F638DA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Transformers: Architecture for today’s state of the art LLMs</a:t>
            </a:r>
          </a:p>
          <a:p>
            <a:r>
              <a:rPr lang="en-US" dirty="0"/>
              <a:t>There are many model names/types which are Transformers:</a:t>
            </a:r>
          </a:p>
          <a:p>
            <a:pPr lvl="1"/>
            <a:r>
              <a:rPr lang="en-US" dirty="0"/>
              <a:t>BERT</a:t>
            </a:r>
          </a:p>
          <a:p>
            <a:pPr lvl="1"/>
            <a:r>
              <a:rPr lang="en-US" dirty="0"/>
              <a:t>GPT</a:t>
            </a:r>
          </a:p>
          <a:p>
            <a:pPr lvl="1"/>
            <a:r>
              <a:rPr lang="en-US" dirty="0" err="1"/>
              <a:t>LLaMa</a:t>
            </a:r>
            <a:endParaRPr lang="en-US" dirty="0"/>
          </a:p>
          <a:p>
            <a:pPr lvl="1"/>
            <a:r>
              <a:rPr lang="en-US" dirty="0"/>
              <a:t>Vicuna</a:t>
            </a:r>
          </a:p>
          <a:p>
            <a:pPr lvl="1"/>
            <a:r>
              <a:rPr lang="en-US" dirty="0"/>
              <a:t>Alpaca</a:t>
            </a:r>
          </a:p>
          <a:p>
            <a:pPr lvl="1"/>
            <a:r>
              <a:rPr lang="en-US" dirty="0"/>
              <a:t>Falcon</a:t>
            </a:r>
          </a:p>
          <a:p>
            <a:pPr lvl="1"/>
            <a:r>
              <a:rPr lang="en-US" dirty="0" err="1"/>
              <a:t>PaLM</a:t>
            </a:r>
            <a:endParaRPr lang="en-US" dirty="0"/>
          </a:p>
          <a:p>
            <a:r>
              <a:rPr lang="en-US" dirty="0"/>
              <a:t>We’ll end today orienting to this fast moving ecosystem</a:t>
            </a:r>
          </a:p>
        </p:txBody>
      </p:sp>
    </p:spTree>
    <p:extLst>
      <p:ext uri="{BB962C8B-B14F-4D97-AF65-F5344CB8AC3E}">
        <p14:creationId xmlns:p14="http://schemas.microsoft.com/office/powerpoint/2010/main" val="2915614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B042-A11E-F188-408F-47F72731F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Pre-training vs fine tuning:</a:t>
            </a:r>
            <a:br>
              <a:rPr lang="en-US" dirty="0"/>
            </a:br>
            <a:r>
              <a:rPr lang="en-US" dirty="0"/>
              <a:t>An imperfect analogy</a:t>
            </a:r>
          </a:p>
        </p:txBody>
      </p:sp>
      <p:pic>
        <p:nvPicPr>
          <p:cNvPr id="5" name="Content Placeholder 4" descr="Tractor outline">
            <a:extLst>
              <a:ext uri="{FF2B5EF4-FFF2-40B4-BE49-F238E27FC236}">
                <a16:creationId xmlns:a16="http://schemas.microsoft.com/office/drawing/2014/main" id="{D077F6A3-40F5-096B-D001-C36125BBB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1789" y="4066647"/>
            <a:ext cx="2909887" cy="2909887"/>
          </a:xfrm>
        </p:spPr>
      </p:pic>
      <p:pic>
        <p:nvPicPr>
          <p:cNvPr id="7" name="Graphic 6" descr="Scooter outline">
            <a:extLst>
              <a:ext uri="{FF2B5EF4-FFF2-40B4-BE49-F238E27FC236}">
                <a16:creationId xmlns:a16="http://schemas.microsoft.com/office/drawing/2014/main" id="{31838F62-AD9C-D3FA-1DAF-BF8B679B9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345265" y="4535709"/>
            <a:ext cx="2396067" cy="2396067"/>
          </a:xfrm>
          <a:prstGeom prst="rect">
            <a:avLst/>
          </a:prstGeom>
        </p:spPr>
      </p:pic>
      <p:pic>
        <p:nvPicPr>
          <p:cNvPr id="9" name="Graphic 8" descr="Convertible outline">
            <a:extLst>
              <a:ext uri="{FF2B5EF4-FFF2-40B4-BE49-F238E27FC236}">
                <a16:creationId xmlns:a16="http://schemas.microsoft.com/office/drawing/2014/main" id="{D9F81683-50C3-7D55-C1BC-380CF29546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277533" y="2031999"/>
            <a:ext cx="2531533" cy="2531533"/>
          </a:xfrm>
          <a:prstGeom prst="rect">
            <a:avLst/>
          </a:prstGeom>
        </p:spPr>
      </p:pic>
      <p:pic>
        <p:nvPicPr>
          <p:cNvPr id="11" name="Graphic 10" descr="Monster Truck outline">
            <a:extLst>
              <a:ext uri="{FF2B5EF4-FFF2-40B4-BE49-F238E27FC236}">
                <a16:creationId xmlns:a16="http://schemas.microsoft.com/office/drawing/2014/main" id="{A484E74A-23AA-134A-C733-B3313A6F4B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76734" y="2300509"/>
            <a:ext cx="2235200" cy="2235200"/>
          </a:xfrm>
          <a:prstGeom prst="rect">
            <a:avLst/>
          </a:prstGeom>
        </p:spPr>
      </p:pic>
      <p:pic>
        <p:nvPicPr>
          <p:cNvPr id="13" name="Graphic 12" descr="Cement truck outline">
            <a:extLst>
              <a:ext uri="{FF2B5EF4-FFF2-40B4-BE49-F238E27FC236}">
                <a16:creationId xmlns:a16="http://schemas.microsoft.com/office/drawing/2014/main" id="{0B0BF160-424F-77BD-EB0A-32711BB466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93266" y="4580467"/>
            <a:ext cx="2414324" cy="241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59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A6FDA-0FEC-6D55-4E06-E55865BA5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6A08E-6AB2-5D7A-1D5E-D993ED76A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Pre-training vs fine tuning:</a:t>
            </a:r>
            <a:br>
              <a:rPr lang="en-US" dirty="0"/>
            </a:br>
            <a:r>
              <a:rPr lang="en-US" dirty="0"/>
              <a:t>An imperfect analogy</a:t>
            </a:r>
          </a:p>
        </p:txBody>
      </p:sp>
      <p:pic>
        <p:nvPicPr>
          <p:cNvPr id="5" name="Content Placeholder 4" descr="Tractor outline">
            <a:extLst>
              <a:ext uri="{FF2B5EF4-FFF2-40B4-BE49-F238E27FC236}">
                <a16:creationId xmlns:a16="http://schemas.microsoft.com/office/drawing/2014/main" id="{995D91AD-1C4F-3BFA-9DDD-5023CBDA5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1789" y="4066647"/>
            <a:ext cx="2909887" cy="2909887"/>
          </a:xfrm>
        </p:spPr>
      </p:pic>
      <p:pic>
        <p:nvPicPr>
          <p:cNvPr id="7" name="Graphic 6" descr="Scooter outline">
            <a:extLst>
              <a:ext uri="{FF2B5EF4-FFF2-40B4-BE49-F238E27FC236}">
                <a16:creationId xmlns:a16="http://schemas.microsoft.com/office/drawing/2014/main" id="{2C58173B-5A4C-1DF0-B9DE-5B7D0F408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345265" y="4535709"/>
            <a:ext cx="2396067" cy="2396067"/>
          </a:xfrm>
          <a:prstGeom prst="rect">
            <a:avLst/>
          </a:prstGeom>
        </p:spPr>
      </p:pic>
      <p:pic>
        <p:nvPicPr>
          <p:cNvPr id="9" name="Graphic 8" descr="Convertible outline">
            <a:extLst>
              <a:ext uri="{FF2B5EF4-FFF2-40B4-BE49-F238E27FC236}">
                <a16:creationId xmlns:a16="http://schemas.microsoft.com/office/drawing/2014/main" id="{E9A717D2-69C1-598A-7310-9CE4B38879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277533" y="2031999"/>
            <a:ext cx="2531533" cy="2531533"/>
          </a:xfrm>
          <a:prstGeom prst="rect">
            <a:avLst/>
          </a:prstGeom>
        </p:spPr>
      </p:pic>
      <p:pic>
        <p:nvPicPr>
          <p:cNvPr id="11" name="Graphic 10" descr="Monster Truck outline">
            <a:extLst>
              <a:ext uri="{FF2B5EF4-FFF2-40B4-BE49-F238E27FC236}">
                <a16:creationId xmlns:a16="http://schemas.microsoft.com/office/drawing/2014/main" id="{73652AC4-16A7-4BDE-B7F7-01E88BB84D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76734" y="2300509"/>
            <a:ext cx="2235200" cy="2235200"/>
          </a:xfrm>
          <a:prstGeom prst="rect">
            <a:avLst/>
          </a:prstGeom>
        </p:spPr>
      </p:pic>
      <p:pic>
        <p:nvPicPr>
          <p:cNvPr id="13" name="Graphic 12" descr="Cement truck outline">
            <a:extLst>
              <a:ext uri="{FF2B5EF4-FFF2-40B4-BE49-F238E27FC236}">
                <a16:creationId xmlns:a16="http://schemas.microsoft.com/office/drawing/2014/main" id="{F3415A48-DC13-1025-7F37-DD31A7CB19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93266" y="4580467"/>
            <a:ext cx="2414324" cy="241432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9F36F29-02BB-92B9-F74F-CF417E6C02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25015" y="2200461"/>
            <a:ext cx="2283090" cy="2435296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B11CC891-C940-807F-E176-54D2EE39735A}"/>
              </a:ext>
            </a:extLst>
          </p:cNvPr>
          <p:cNvSpPr/>
          <p:nvPr/>
        </p:nvSpPr>
        <p:spPr>
          <a:xfrm rot="13925616">
            <a:off x="3495845" y="2124029"/>
            <a:ext cx="3173061" cy="878129"/>
          </a:xfrm>
          <a:prstGeom prst="lef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417DAE2D-5881-1070-EEFE-55DAFAB0D460}"/>
              </a:ext>
            </a:extLst>
          </p:cNvPr>
          <p:cNvSpPr/>
          <p:nvPr/>
        </p:nvSpPr>
        <p:spPr>
          <a:xfrm rot="12947805">
            <a:off x="6518683" y="1693037"/>
            <a:ext cx="2914698" cy="878129"/>
          </a:xfrm>
          <a:prstGeom prst="lef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CF9B646C-D855-FD68-AE2D-307B5C56561D}"/>
              </a:ext>
            </a:extLst>
          </p:cNvPr>
          <p:cNvSpPr/>
          <p:nvPr/>
        </p:nvSpPr>
        <p:spPr>
          <a:xfrm rot="14168450">
            <a:off x="5657916" y="3017014"/>
            <a:ext cx="5157376" cy="878129"/>
          </a:xfrm>
          <a:prstGeom prst="lef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22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D295-9778-D383-102A-603496DC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Pre-training vs fine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6BE8F-BB45-0428-13FE-A221A925F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Pre-training:</a:t>
            </a:r>
          </a:p>
          <a:p>
            <a:pPr lvl="1"/>
            <a:r>
              <a:rPr lang="en-US" dirty="0"/>
              <a:t>First phase of language modeling</a:t>
            </a:r>
          </a:p>
          <a:p>
            <a:pPr lvl="1"/>
            <a:r>
              <a:rPr lang="en-US" dirty="0"/>
              <a:t>Learning from massive amount of unlabeled data (fill in the blanks)</a:t>
            </a:r>
          </a:p>
          <a:p>
            <a:pPr lvl="1"/>
            <a:r>
              <a:rPr lang="en-US" dirty="0"/>
              <a:t>No specific task yet, but learning about human language generally</a:t>
            </a:r>
          </a:p>
          <a:p>
            <a:r>
              <a:rPr lang="en-US" dirty="0"/>
              <a:t>Fine-tuning</a:t>
            </a:r>
          </a:p>
          <a:p>
            <a:pPr lvl="1"/>
            <a:r>
              <a:rPr lang="en-US" dirty="0"/>
              <a:t>Using a “base” or “generic” model from pre-training, optimization for a task or domain</a:t>
            </a:r>
          </a:p>
          <a:p>
            <a:pPr lvl="1"/>
            <a:r>
              <a:rPr lang="en-US" dirty="0"/>
              <a:t>Otherwise stated, turning a high-octane fill-in-the-blanks into: </a:t>
            </a:r>
          </a:p>
          <a:p>
            <a:pPr lvl="2"/>
            <a:r>
              <a:rPr lang="en-US" dirty="0"/>
              <a:t>spam classification</a:t>
            </a:r>
          </a:p>
          <a:p>
            <a:pPr lvl="2"/>
            <a:r>
              <a:rPr lang="en-US" dirty="0"/>
              <a:t>medical information extraction</a:t>
            </a:r>
          </a:p>
          <a:p>
            <a:pPr lvl="2"/>
            <a:r>
              <a:rPr lang="en-US" dirty="0"/>
              <a:t>chart summary</a:t>
            </a:r>
          </a:p>
          <a:p>
            <a:pPr lvl="1"/>
            <a:r>
              <a:rPr lang="en-US" dirty="0"/>
              <a:t>This is often done once you have labels (aka “supervised learning”)</a:t>
            </a:r>
          </a:p>
        </p:txBody>
      </p:sp>
    </p:spTree>
    <p:extLst>
      <p:ext uri="{BB962C8B-B14F-4D97-AF65-F5344CB8AC3E}">
        <p14:creationId xmlns:p14="http://schemas.microsoft.com/office/powerpoint/2010/main" val="3935077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C4B5DAB-01CC-A833-E5D8-7ACC704719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048" y="1363133"/>
            <a:ext cx="9340209" cy="470746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D9C931F-E866-5824-27EA-97DABF7E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An imperfect, but helpful  sketch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2F7A5-7D92-34D5-7E38-B04E908E0915}"/>
              </a:ext>
            </a:extLst>
          </p:cNvPr>
          <p:cNvSpPr txBox="1"/>
          <p:nvPr/>
        </p:nvSpPr>
        <p:spPr>
          <a:xfrm>
            <a:off x="1380067" y="6282267"/>
            <a:ext cx="1048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Source: </a:t>
            </a:r>
            <a:r>
              <a:rPr lang="en-US" sz="1600" dirty="0">
                <a:hlinkClick r:id="rId3"/>
              </a:rPr>
              <a:t>https://medium.com/mantisnlp/supervised-fine-tuning-customizing-llms-a2c1edbf22c3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F68563-7F56-796E-8BC8-B869B1EE5974}"/>
              </a:ext>
            </a:extLst>
          </p:cNvPr>
          <p:cNvSpPr/>
          <p:nvPr/>
        </p:nvSpPr>
        <p:spPr>
          <a:xfrm>
            <a:off x="6477000" y="2785533"/>
            <a:ext cx="2921000" cy="643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Knowledge or labels</a:t>
            </a:r>
          </a:p>
        </p:txBody>
      </p:sp>
    </p:spTree>
    <p:extLst>
      <p:ext uri="{BB962C8B-B14F-4D97-AF65-F5344CB8AC3E}">
        <p14:creationId xmlns:p14="http://schemas.microsoft.com/office/powerpoint/2010/main" val="304470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8029-4ADF-5775-9550-7907B6AE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33443-9EE2-CBA5-E53F-169EEB556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for machine learning (ML) in NLP</a:t>
            </a:r>
          </a:p>
          <a:p>
            <a:r>
              <a:rPr lang="en-US" dirty="0"/>
              <a:t>Brief history of recent ML advances</a:t>
            </a:r>
          </a:p>
          <a:p>
            <a:r>
              <a:rPr lang="en-US" dirty="0"/>
              <a:t>Large Language Models (LLMs)</a:t>
            </a:r>
          </a:p>
          <a:p>
            <a:pPr lvl="1"/>
            <a:r>
              <a:rPr lang="en-US" dirty="0"/>
              <a:t>(Hands on) Pre-training</a:t>
            </a:r>
          </a:p>
          <a:p>
            <a:pPr lvl="1"/>
            <a:r>
              <a:rPr lang="en-US" dirty="0"/>
              <a:t>(Hands on) Fine-tuning</a:t>
            </a:r>
          </a:p>
          <a:p>
            <a:r>
              <a:rPr lang="en-US" dirty="0"/>
              <a:t>Class challenge: </a:t>
            </a:r>
          </a:p>
          <a:p>
            <a:pPr lvl="1"/>
            <a:r>
              <a:rPr lang="en-US" dirty="0"/>
              <a:t>Use ML to make the best pneumonia model</a:t>
            </a:r>
          </a:p>
          <a:p>
            <a:r>
              <a:rPr lang="en-US" dirty="0"/>
              <a:t>Wrap up and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16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8E575-721B-1077-37B9-BF7DB68A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get hands on, let’s talk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26837-87A7-BD2C-F3EA-64E8B801E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Tokenization is breaking text into useful pieces</a:t>
            </a:r>
          </a:p>
          <a:p>
            <a:pPr lvl="1"/>
            <a:r>
              <a:rPr lang="en-US" dirty="0"/>
              <a:t>But pieces != words</a:t>
            </a:r>
          </a:p>
          <a:p>
            <a:r>
              <a:rPr lang="en-US" dirty="0"/>
              <a:t>What about this sentence?  How would we tokenize this?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Well,he</a:t>
            </a:r>
            <a:r>
              <a:rPr lang="en-US" dirty="0"/>
              <a:t> got 12PhDs from the Univ. of Utah”</a:t>
            </a:r>
          </a:p>
          <a:p>
            <a:pPr lvl="1"/>
            <a:r>
              <a:rPr lang="en-US" dirty="0"/>
              <a:t>Q: Is it enough to break on whitespace?</a:t>
            </a:r>
          </a:p>
          <a:p>
            <a:pPr lvl="1"/>
            <a:r>
              <a:rPr lang="en-US" dirty="0"/>
              <a:t>Q: Should “12” be separate from “PhDs”?</a:t>
            </a:r>
          </a:p>
          <a:p>
            <a:pPr lvl="1"/>
            <a:r>
              <a:rPr lang="en-US" dirty="0"/>
              <a:t>Q: Is it ok if “Univ.” is the end of the sentence?</a:t>
            </a:r>
          </a:p>
        </p:txBody>
      </p:sp>
    </p:spTree>
    <p:extLst>
      <p:ext uri="{BB962C8B-B14F-4D97-AF65-F5344CB8AC3E}">
        <p14:creationId xmlns:p14="http://schemas.microsoft.com/office/powerpoint/2010/main" val="2251618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F4602-F903-4899-8139-85F181540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FA35-7DA8-97A6-4503-44081A05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84B94-7C75-C9B3-1DE0-6EE8B7C39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Tokenization is nontrivial</a:t>
            </a:r>
          </a:p>
          <a:p>
            <a:pPr lvl="1"/>
            <a:r>
              <a:rPr lang="en-US" dirty="0"/>
              <a:t>Especially in online text (social media,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And in clinical applications</a:t>
            </a:r>
          </a:p>
          <a:p>
            <a:pPr lvl="2"/>
            <a:r>
              <a:rPr lang="en-US" dirty="0"/>
              <a:t>“Pt h/o cp, c.o. nausea/vomiting/diarrhea”</a:t>
            </a:r>
          </a:p>
          <a:p>
            <a:r>
              <a:rPr lang="en-US" dirty="0"/>
              <a:t>Also, many LLMs are multilingual</a:t>
            </a:r>
          </a:p>
          <a:p>
            <a:pPr lvl="1"/>
            <a:r>
              <a:rPr lang="en-US" dirty="0"/>
              <a:t>Challenging when punctuation meanings can change between languages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45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AE0D-7E8A-7421-BC97-2AE3203B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LLMs and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3F904-5D5D-41E4-76E4-F904CFC61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Modern LLMs often use different tokenization methods from even 5 years ago</a:t>
            </a:r>
          </a:p>
          <a:p>
            <a:r>
              <a:rPr lang="en-US" dirty="0"/>
              <a:t>Many use Sub-word tokenization</a:t>
            </a:r>
          </a:p>
          <a:p>
            <a:pPr lvl="1"/>
            <a:r>
              <a:rPr lang="en-US" dirty="0"/>
              <a:t>I.e. rare words get split smaller than the full term</a:t>
            </a:r>
          </a:p>
          <a:p>
            <a:r>
              <a:rPr lang="en-US" dirty="0"/>
              <a:t>E.g. “girl” might remain a single token</a:t>
            </a:r>
          </a:p>
          <a:p>
            <a:pPr lvl="1"/>
            <a:r>
              <a:rPr lang="en-US" dirty="0"/>
              <a:t>But “antibiotics” might be split up into:</a:t>
            </a:r>
          </a:p>
          <a:p>
            <a:pPr lvl="2"/>
            <a:r>
              <a:rPr lang="en-US" dirty="0"/>
              <a:t>“anti##”</a:t>
            </a:r>
          </a:p>
          <a:p>
            <a:pPr lvl="2"/>
            <a:r>
              <a:rPr lang="en-US" dirty="0"/>
              <a:t>“biotic”</a:t>
            </a:r>
          </a:p>
          <a:p>
            <a:pPr lvl="2"/>
            <a:r>
              <a:rPr lang="en-US" dirty="0"/>
              <a:t>##s”</a:t>
            </a:r>
          </a:p>
          <a:p>
            <a:r>
              <a:rPr lang="en-US" dirty="0"/>
              <a:t>Often done statistically</a:t>
            </a:r>
          </a:p>
          <a:p>
            <a:r>
              <a:rPr lang="en-US" dirty="0"/>
              <a:t>Some common tokenization methods for modern LLMs:</a:t>
            </a:r>
          </a:p>
          <a:p>
            <a:pPr lvl="1"/>
            <a:r>
              <a:rPr lang="en-US" dirty="0" err="1"/>
              <a:t>WordPiece</a:t>
            </a:r>
            <a:r>
              <a:rPr lang="en-US" dirty="0"/>
              <a:t> (see above)</a:t>
            </a:r>
          </a:p>
          <a:p>
            <a:pPr lvl="1"/>
            <a:r>
              <a:rPr lang="en-US" dirty="0"/>
              <a:t>Byte Pair Encoding (actually encodes bytes and not characters; useful for languages which use characters which would require multiple bytes)</a:t>
            </a:r>
          </a:p>
        </p:txBody>
      </p:sp>
    </p:spTree>
    <p:extLst>
      <p:ext uri="{BB962C8B-B14F-4D97-AF65-F5344CB8AC3E}">
        <p14:creationId xmlns:p14="http://schemas.microsoft.com/office/powerpoint/2010/main" val="2366636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91E41-8EFA-6DFD-26AC-EAFAAFF81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6BDC-4F2A-23AE-AF6A-1349721E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on: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FFC5B-5722-D84A-EE31-F522E0D4E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not train our own tokenizer today…</a:t>
            </a:r>
          </a:p>
          <a:p>
            <a:r>
              <a:rPr lang="en-US" dirty="0"/>
              <a:t>Good to be aware of differences</a:t>
            </a:r>
          </a:p>
          <a:p>
            <a:r>
              <a:rPr lang="en-US" dirty="0"/>
              <a:t>Some papers show that the claims (hype) between two LLMs might be simply due to their </a:t>
            </a:r>
            <a:r>
              <a:rPr lang="en-US"/>
              <a:t>different tokenization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6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68A8B-4A93-E4EE-8799-6393E280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On: Pre-training and fine-tuning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ADA8C-BBBE-AEF0-4399-ABA9241B6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we’re going to work with some data and Python libraries for each of these</a:t>
            </a:r>
          </a:p>
          <a:p>
            <a:endParaRPr lang="en-US" dirty="0"/>
          </a:p>
          <a:p>
            <a:r>
              <a:rPr lang="en-US" dirty="0"/>
              <a:t>A bit of orientation to some of the packages we will use:</a:t>
            </a:r>
          </a:p>
          <a:p>
            <a:pPr lvl="1"/>
            <a:r>
              <a:rPr lang="en-US" dirty="0" err="1"/>
              <a:t>PyTorch</a:t>
            </a:r>
            <a:r>
              <a:rPr lang="en-US" dirty="0"/>
              <a:t>: Lower-level package for neural networks</a:t>
            </a:r>
          </a:p>
          <a:p>
            <a:pPr lvl="1"/>
            <a:r>
              <a:rPr lang="en-US" dirty="0" err="1"/>
              <a:t>HuggingFace</a:t>
            </a:r>
            <a:r>
              <a:rPr lang="en-US" dirty="0"/>
              <a:t>: Applied use of </a:t>
            </a:r>
            <a:r>
              <a:rPr lang="en-US" dirty="0" err="1"/>
              <a:t>PyTorch</a:t>
            </a:r>
            <a:r>
              <a:rPr lang="en-US" dirty="0"/>
              <a:t> for NLP and other tasks</a:t>
            </a:r>
          </a:p>
          <a:p>
            <a:pPr lvl="2"/>
            <a:r>
              <a:rPr lang="en-US" dirty="0"/>
              <a:t>Not just code, </a:t>
            </a:r>
            <a:r>
              <a:rPr lang="en-US" dirty="0" err="1"/>
              <a:t>HuggingFace</a:t>
            </a:r>
            <a:r>
              <a:rPr lang="en-US" dirty="0"/>
              <a:t> hosts models</a:t>
            </a:r>
          </a:p>
          <a:p>
            <a:pPr lvl="2"/>
            <a:r>
              <a:rPr lang="en-US" dirty="0"/>
              <a:t>This has allowed for more rapid application of LLMs and reproducible science</a:t>
            </a:r>
          </a:p>
        </p:txBody>
      </p:sp>
    </p:spTree>
    <p:extLst>
      <p:ext uri="{BB962C8B-B14F-4D97-AF65-F5344CB8AC3E}">
        <p14:creationId xmlns:p14="http://schemas.microsoft.com/office/powerpoint/2010/main" val="2245809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2CAD-EF98-52A2-6E3E-8AE127F5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get into Google </a:t>
            </a:r>
            <a:r>
              <a:rPr lang="en-US" dirty="0" err="1"/>
              <a:t>Colab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F67F638-C3C7-8CD1-B55C-B35373AE2D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158" y="3271308"/>
            <a:ext cx="8554633" cy="178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02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E91F-3046-9D3E-1E83-CC25FB87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using ML in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0C296-D443-772E-A563-C8340F8C4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Alec showed crafting manual rules</a:t>
            </a:r>
          </a:p>
          <a:p>
            <a:r>
              <a:rPr lang="en-US" dirty="0"/>
              <a:t>Extremely powerful, yet we consider:</a:t>
            </a:r>
          </a:p>
          <a:p>
            <a:pPr lvl="1"/>
            <a:r>
              <a:rPr lang="en-US" dirty="0"/>
              <a:t>Time to craft rules</a:t>
            </a:r>
          </a:p>
          <a:p>
            <a:pPr lvl="1"/>
            <a:r>
              <a:rPr lang="en-US" dirty="0"/>
              <a:t>Is there a way we could learn to generalize to complexity of data?</a:t>
            </a:r>
          </a:p>
          <a:p>
            <a:r>
              <a:rPr lang="en-US" dirty="0"/>
              <a:t>ML is changing our world since we interact with systems fueled by ML every day</a:t>
            </a:r>
          </a:p>
          <a:p>
            <a:pPr lvl="1"/>
            <a:r>
              <a:rPr lang="en-US" dirty="0"/>
              <a:t>Image recognition</a:t>
            </a:r>
          </a:p>
          <a:p>
            <a:pPr lvl="1"/>
            <a:r>
              <a:rPr lang="en-US" dirty="0"/>
              <a:t>Recommendation systems (online shopping)</a:t>
            </a:r>
          </a:p>
          <a:p>
            <a:pPr lvl="1"/>
            <a:r>
              <a:rPr lang="en-US" dirty="0"/>
              <a:t>Language Translation</a:t>
            </a:r>
          </a:p>
        </p:txBody>
      </p:sp>
    </p:spTree>
    <p:extLst>
      <p:ext uri="{BB962C8B-B14F-4D97-AF65-F5344CB8AC3E}">
        <p14:creationId xmlns:p14="http://schemas.microsoft.com/office/powerpoint/2010/main" val="89624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96966-65DF-5368-29A7-15455082A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A3BA-67A8-E9E9-8744-1505A134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 anyone not heard of ChatGPT?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9A3D75-A6A7-0553-EF23-31AA82B7A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3670" y="1457953"/>
            <a:ext cx="4496576" cy="52730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1922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14D2-3F66-9FB9-1191-CDE365A7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rules still have a place</a:t>
            </a:r>
            <a:br>
              <a:rPr lang="en-US" dirty="0"/>
            </a:br>
            <a:r>
              <a:rPr lang="en-US" dirty="0"/>
              <a:t>(what about something very new?)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D5AE86-E6BE-F5FB-EC89-8F3BD0448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696" y="1972733"/>
            <a:ext cx="3900432" cy="37782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489E7B-41AB-9FEC-68E6-7FDD125CC595}"/>
              </a:ext>
            </a:extLst>
          </p:cNvPr>
          <p:cNvSpPr txBox="1"/>
          <p:nvPr/>
        </p:nvSpPr>
        <p:spPr>
          <a:xfrm>
            <a:off x="1878418" y="6049224"/>
            <a:ext cx="344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^^^ critical system using rules</a:t>
            </a:r>
          </a:p>
        </p:txBody>
      </p:sp>
    </p:spTree>
    <p:extLst>
      <p:ext uri="{BB962C8B-B14F-4D97-AF65-F5344CB8AC3E}">
        <p14:creationId xmlns:p14="http://schemas.microsoft.com/office/powerpoint/2010/main" val="142846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ADDFC-D9B0-3C97-8E0E-97DBA0B7A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187E-AC87-B6A8-0760-6BEBD41A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rules still have a place</a:t>
            </a:r>
            <a:br>
              <a:rPr lang="en-US" dirty="0"/>
            </a:br>
            <a:r>
              <a:rPr lang="en-US" dirty="0"/>
              <a:t>(what about something very new?)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9B7DCC-D1F7-B7FC-5501-84A112D5B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696" y="1972733"/>
            <a:ext cx="3900432" cy="37782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7A0E29-BD00-761B-E59A-58041615E9B9}"/>
              </a:ext>
            </a:extLst>
          </p:cNvPr>
          <p:cNvSpPr txBox="1"/>
          <p:nvPr/>
        </p:nvSpPr>
        <p:spPr>
          <a:xfrm>
            <a:off x="1878418" y="6049224"/>
            <a:ext cx="344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^^^ critical system using rules</a:t>
            </a:r>
          </a:p>
        </p:txBody>
      </p:sp>
      <p:pic>
        <p:nvPicPr>
          <p:cNvPr id="1026" name="Picture 2" descr="Timeline showing progression of COVID-19. December 2019: first cases of COVID-19 emerge in China; January 21, 2020: First U.S. Case identified, Washington state; January 23, 2020: Chinese city of Wuhan in lockdown; virus emerges in Europe; January 31, 2020: World Health Organization declares a global health emergency; March and April 2020: borders sealed, schools and workplaces closed, events canceled, masking and social distancing started; April 2, 2020: 1 million cases worldwide; June 2020: Infection rates start to go down but then climb again as states attempt to reopen; July 2021: U.S. breaks its record for daily cases and deaths; large scale testing of vaccines begin; September 2020: 1 million deaths worldwide; December 2021: U.S. and U.K. approve emergency use of Pfizer vaccine; virus variants are identified; January 2021: vaccines become available to first responders and individuals 65 and older; 2 millin deaths worldwide; July 2021: delta variant found in 65 countries worldwide; September 2021: 4.5 million deaths worldwide, 5.8 billion does of vaccines given worldwide, 370 million vaccines give in the United States; October 2021: 700,000 people in U.S. dead from COVID-19, which is more than caused by 1918 flu pandemic; November 2021: The World Health Organization identified omicron as a new variant of concern; January 2022: Omicron variant makes up more than 99% of the new cases of COVID-19.">
            <a:extLst>
              <a:ext uri="{FF2B5EF4-FFF2-40B4-BE49-F238E27FC236}">
                <a16:creationId xmlns:a16="http://schemas.microsoft.com/office/drawing/2014/main" id="{311B3F9C-7740-79DE-6BEF-0698BDE88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873" y="1977397"/>
            <a:ext cx="5174721" cy="188446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Callout: Up Arrow 2">
            <a:extLst>
              <a:ext uri="{FF2B5EF4-FFF2-40B4-BE49-F238E27FC236}">
                <a16:creationId xmlns:a16="http://schemas.microsoft.com/office/drawing/2014/main" id="{27369B51-DBEC-D053-37CC-740E37E209DE}"/>
              </a:ext>
            </a:extLst>
          </p:cNvPr>
          <p:cNvSpPr/>
          <p:nvPr/>
        </p:nvSpPr>
        <p:spPr>
          <a:xfrm>
            <a:off x="6496872" y="3692694"/>
            <a:ext cx="5174721" cy="1660663"/>
          </a:xfrm>
          <a:prstGeom prst="upArrowCallou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COVID has been a dynamic, evolving situation… the data has shifted as we have shifted with testing, vaccines, variants,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394A34-6E90-ED36-A3E2-13E0FFDA9224}"/>
              </a:ext>
            </a:extLst>
          </p:cNvPr>
          <p:cNvSpPr/>
          <p:nvPr/>
        </p:nvSpPr>
        <p:spPr>
          <a:xfrm>
            <a:off x="6496871" y="5577155"/>
            <a:ext cx="5174721" cy="5963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needed methods to generalize and leverage our labeled data…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363526-ED87-5C19-8417-C0113A3EFD31}"/>
              </a:ext>
            </a:extLst>
          </p:cNvPr>
          <p:cNvSpPr txBox="1"/>
          <p:nvPr/>
        </p:nvSpPr>
        <p:spPr>
          <a:xfrm>
            <a:off x="6336004" y="6358467"/>
            <a:ext cx="569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https://covid19.macmillanlearning.com/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2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C0A46-3D39-39CA-ED0C-AB90C853C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18FE-DEF9-B44E-FA93-12B9F5C5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rules still have a place</a:t>
            </a:r>
            <a:br>
              <a:rPr lang="en-US" dirty="0"/>
            </a:br>
            <a:r>
              <a:rPr lang="en-US" dirty="0"/>
              <a:t>(what about something very new?)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F8CBB0-AE04-7BFA-7819-F9DB95EAA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696" y="1972733"/>
            <a:ext cx="3900432" cy="37782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595C4C-B15C-92CA-511B-DE4563EC9487}"/>
              </a:ext>
            </a:extLst>
          </p:cNvPr>
          <p:cNvSpPr txBox="1"/>
          <p:nvPr/>
        </p:nvSpPr>
        <p:spPr>
          <a:xfrm>
            <a:off x="1878418" y="6049224"/>
            <a:ext cx="344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^^^ critical system using rules</a:t>
            </a:r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3D7B8104-35E6-54EB-0D7E-B249DD322CB5}"/>
              </a:ext>
            </a:extLst>
          </p:cNvPr>
          <p:cNvSpPr/>
          <p:nvPr/>
        </p:nvSpPr>
        <p:spPr>
          <a:xfrm>
            <a:off x="5875867" y="3285067"/>
            <a:ext cx="1337733" cy="128089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200E8694-7FF3-A8A4-FDF9-268C78F9B50C}"/>
              </a:ext>
            </a:extLst>
          </p:cNvPr>
          <p:cNvSpPr/>
          <p:nvPr/>
        </p:nvSpPr>
        <p:spPr>
          <a:xfrm>
            <a:off x="7394339" y="1906058"/>
            <a:ext cx="3437467" cy="3911600"/>
          </a:xfrm>
          <a:prstGeom prst="flowChartMagneticDisk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Transformer model</a:t>
            </a:r>
          </a:p>
          <a:p>
            <a:pPr algn="ctr"/>
            <a:endParaRPr lang="en-US" sz="4000" dirty="0"/>
          </a:p>
          <a:p>
            <a:pPr algn="ctr"/>
            <a:r>
              <a:rPr lang="en-US" sz="2400" dirty="0"/>
              <a:t>(architecture for modern LLMs)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F3120E-89A9-F5A3-CBE1-E3C4D74EADFE}"/>
              </a:ext>
            </a:extLst>
          </p:cNvPr>
          <p:cNvSpPr txBox="1"/>
          <p:nvPr/>
        </p:nvSpPr>
        <p:spPr>
          <a:xfrm>
            <a:off x="7394339" y="6049224"/>
            <a:ext cx="4340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^^^ possible once we had</a:t>
            </a:r>
          </a:p>
          <a:p>
            <a:r>
              <a:rPr lang="en-US" dirty="0"/>
              <a:t>many labeled examples</a:t>
            </a:r>
          </a:p>
        </p:txBody>
      </p:sp>
    </p:spTree>
    <p:extLst>
      <p:ext uri="{BB962C8B-B14F-4D97-AF65-F5344CB8AC3E}">
        <p14:creationId xmlns:p14="http://schemas.microsoft.com/office/powerpoint/2010/main" val="249240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80F8-ED79-390F-2608-7F1BDBCE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LLMs are powerful in many NLP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FBEAD-0FBE-8203-74D5-AE75E38A5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NLP is a field of many tasks:</a:t>
            </a:r>
          </a:p>
          <a:p>
            <a:pPr lvl="1"/>
            <a:r>
              <a:rPr lang="en-US" sz="3000" dirty="0"/>
              <a:t>Classification (spam vs not spam)</a:t>
            </a:r>
          </a:p>
          <a:p>
            <a:pPr lvl="1"/>
            <a:r>
              <a:rPr lang="en-US" sz="3000" dirty="0"/>
              <a:t>Information Extraction (signs and symptoms from a clinical document)</a:t>
            </a:r>
          </a:p>
          <a:p>
            <a:pPr lvl="1"/>
            <a:r>
              <a:rPr lang="en-US" sz="3000" dirty="0"/>
              <a:t>Information Retrieval (web searches)</a:t>
            </a:r>
          </a:p>
          <a:p>
            <a:pPr lvl="1"/>
            <a:r>
              <a:rPr lang="en-US" sz="3000" dirty="0"/>
              <a:t>Text Generation (ChatGPT)</a:t>
            </a:r>
          </a:p>
          <a:p>
            <a:pPr lvl="1"/>
            <a:r>
              <a:rPr lang="en-US" sz="3000" dirty="0"/>
              <a:t>Information Summary (ChatGPT)</a:t>
            </a:r>
          </a:p>
          <a:p>
            <a:r>
              <a:rPr lang="en-US" sz="3200" dirty="0"/>
              <a:t>We will come back to this…</a:t>
            </a:r>
          </a:p>
        </p:txBody>
      </p:sp>
    </p:spTree>
    <p:extLst>
      <p:ext uri="{BB962C8B-B14F-4D97-AF65-F5344CB8AC3E}">
        <p14:creationId xmlns:p14="http://schemas.microsoft.com/office/powerpoint/2010/main" val="457662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EBF47-2433-0FB3-C910-311B09A24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129C-9967-2ACE-4119-C25FD676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modern LLMs trained?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7B1FA-40B0-727A-7485-B284D7CFC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Simple explanation is by filling in the blanks… many, many times…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/>
              <a:t>“We know each other so well… </a:t>
            </a:r>
          </a:p>
          <a:p>
            <a:pPr marL="0" indent="0">
              <a:buNone/>
            </a:pPr>
            <a:r>
              <a:rPr lang="en-US" sz="4000" dirty="0"/>
              <a:t>we finish each other’s __________”</a:t>
            </a:r>
          </a:p>
        </p:txBody>
      </p:sp>
    </p:spTree>
    <p:extLst>
      <p:ext uri="{BB962C8B-B14F-4D97-AF65-F5344CB8AC3E}">
        <p14:creationId xmlns:p14="http://schemas.microsoft.com/office/powerpoint/2010/main" val="42538934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152</TotalTime>
  <Words>1001</Words>
  <Application>Microsoft Office PowerPoint</Application>
  <PresentationFormat>Widescreen</PresentationFormat>
  <Paragraphs>142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Wisp</vt:lpstr>
      <vt:lpstr>NLP with machine learning</vt:lpstr>
      <vt:lpstr>Agenda</vt:lpstr>
      <vt:lpstr>Motivation for using ML in NLP</vt:lpstr>
      <vt:lpstr>Has anyone not heard of ChatGPT?</vt:lpstr>
      <vt:lpstr>Yet rules still have a place (what about something very new?)</vt:lpstr>
      <vt:lpstr>Yet rules still have a place (what about something very new?)</vt:lpstr>
      <vt:lpstr>Yet rules still have a place (what about something very new?)</vt:lpstr>
      <vt:lpstr>LLMs are powerful in many NLP tasks</vt:lpstr>
      <vt:lpstr>How are modern LLMs trained?</vt:lpstr>
      <vt:lpstr>What are your guesses?</vt:lpstr>
      <vt:lpstr>What are your guesses?</vt:lpstr>
      <vt:lpstr>Before 2017..</vt:lpstr>
      <vt:lpstr>2017 continues a series of “breakthrough” moments</vt:lpstr>
      <vt:lpstr>Attention in models (Transformers)</vt:lpstr>
      <vt:lpstr>Models and terminology of LLMs</vt:lpstr>
      <vt:lpstr>Pre-training vs fine tuning: An imperfect analogy</vt:lpstr>
      <vt:lpstr>Pre-training vs fine tuning: An imperfect analogy</vt:lpstr>
      <vt:lpstr>Pre-training vs fine tuning</vt:lpstr>
      <vt:lpstr>An imperfect, but helpful  sketch</vt:lpstr>
      <vt:lpstr>Before we get hands on, let’s talk tokenization</vt:lpstr>
      <vt:lpstr>More on tokenization</vt:lpstr>
      <vt:lpstr>Modern LLMs and tokenization</vt:lpstr>
      <vt:lpstr>Hands on: Tokenization</vt:lpstr>
      <vt:lpstr>Hands On: Pre-training and fine-tuning</vt:lpstr>
      <vt:lpstr>Time to get into Google Colab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with machine learning</dc:title>
  <dc:creator>Kelly Peterson</dc:creator>
  <cp:lastModifiedBy>Kelly</cp:lastModifiedBy>
  <cp:revision>57</cp:revision>
  <dcterms:created xsi:type="dcterms:W3CDTF">2024-02-04T22:16:24Z</dcterms:created>
  <dcterms:modified xsi:type="dcterms:W3CDTF">2024-03-07T22:39:59Z</dcterms:modified>
</cp:coreProperties>
</file>