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1"/>
  </p:notesMasterIdLst>
  <p:sldIdLst>
    <p:sldId id="368" r:id="rId2"/>
    <p:sldId id="771" r:id="rId3"/>
    <p:sldId id="835" r:id="rId4"/>
    <p:sldId id="918" r:id="rId5"/>
    <p:sldId id="834" r:id="rId6"/>
    <p:sldId id="919" r:id="rId7"/>
    <p:sldId id="920" r:id="rId8"/>
    <p:sldId id="922" r:id="rId9"/>
    <p:sldId id="923" r:id="rId10"/>
    <p:sldId id="924" r:id="rId11"/>
    <p:sldId id="925" r:id="rId12"/>
    <p:sldId id="926" r:id="rId13"/>
    <p:sldId id="927" r:id="rId14"/>
    <p:sldId id="928" r:id="rId15"/>
    <p:sldId id="930" r:id="rId16"/>
    <p:sldId id="932" r:id="rId17"/>
    <p:sldId id="931" r:id="rId18"/>
    <p:sldId id="933" r:id="rId19"/>
    <p:sldId id="93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962D6F-A398-F340-8578-8C55C4038C39}">
          <p14:sldIdLst>
            <p14:sldId id="368"/>
            <p14:sldId id="771"/>
            <p14:sldId id="835"/>
            <p14:sldId id="918"/>
            <p14:sldId id="834"/>
            <p14:sldId id="919"/>
            <p14:sldId id="920"/>
            <p14:sldId id="922"/>
            <p14:sldId id="923"/>
            <p14:sldId id="924"/>
            <p14:sldId id="925"/>
            <p14:sldId id="926"/>
            <p14:sldId id="927"/>
            <p14:sldId id="928"/>
            <p14:sldId id="930"/>
            <p14:sldId id="932"/>
            <p14:sldId id="931"/>
            <p14:sldId id="933"/>
            <p14:sldId id="934"/>
          </p14:sldIdLst>
        </p14:section>
        <p14:section name="Untitled Section" id="{957E8A40-F7BA-D94D-B2AD-5E442B19D84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1F608A3-3006-DC27-E182-0F3CB90F0464}" name="Alec Chapman" initials="AC" userId="D60Um/H13cPXtZH7keJsHdYl+4xxMH4Zi4a23iCNfUg=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A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93"/>
    <p:restoredTop sz="94629"/>
  </p:normalViewPr>
  <p:slideViewPr>
    <p:cSldViewPr snapToGrid="0">
      <p:cViewPr varScale="1">
        <p:scale>
          <a:sx n="108" d="100"/>
          <a:sy n="108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C2D53-91C7-9A4E-BB09-DA7FAB18283E}" type="datetimeFigureOut">
              <a:rPr lang="en-US" smtClean="0"/>
              <a:t>3/25/24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FE4F1-2DCE-544C-8C19-0F678A71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4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Other titles:</a:t>
            </a:r>
          </a:p>
          <a:p>
            <a:r>
              <a:rPr lang="en-US">
                <a:cs typeface="Calibri"/>
              </a:rPr>
              <a:t>Pandora's Box: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Journey to the Center of the EHR: Leveraging Natural Language Processing for Population Health Research</a:t>
            </a:r>
          </a:p>
          <a:p>
            <a:r>
              <a:rPr lang="en-US"/>
              <a:t>Breaking Below the Surface: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Reading Between the Lines: Applying... </a:t>
            </a:r>
          </a:p>
          <a:p>
            <a:r>
              <a:rPr lang="en-US">
                <a:cs typeface="Calibri"/>
              </a:rPr>
              <a:t>Looking Under The Hood: 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BDDD1B-7981-514B-B211-D97C9422D5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315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07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FE4F1-2DCE-544C-8C19-0F678A7125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8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97798"/>
            <a:ext cx="103632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5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 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104306"/>
            <a:ext cx="8534400" cy="206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rgbClr val="B01C32"/>
                </a:solidFill>
                <a:latin typeface="Century Gothic Bold Italic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PRESENTER NAME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1949318" y="2907771"/>
            <a:ext cx="8293366" cy="5292"/>
          </a:xfrm>
          <a:prstGeom prst="line">
            <a:avLst/>
          </a:prstGeom>
          <a:ln w="3175" cmpd="sng">
            <a:solidFill>
              <a:srgbClr val="B01C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4580" y="2142913"/>
            <a:ext cx="2510662" cy="4942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9E0A7D-ABF6-FC46-B515-EE39FF6A080E}"/>
              </a:ext>
            </a:extLst>
          </p:cNvPr>
          <p:cNvSpPr txBox="1"/>
          <p:nvPr userDrawn="1"/>
        </p:nvSpPr>
        <p:spPr>
          <a:xfrm>
            <a:off x="8717797" y="6548036"/>
            <a:ext cx="3119017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de-DE" sz="750" b="1" spc="187" baseline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750" b="1" spc="187" baseline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</a:t>
            </a:r>
            <a:endParaRPr lang="en-US" sz="750" b="1" spc="187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24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/Title and One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751" y="578735"/>
            <a:ext cx="10661650" cy="5495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05833" cy="6918854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8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8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920749" y="1762390"/>
            <a:ext cx="10661650" cy="445900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160637" y="6555771"/>
            <a:ext cx="992628" cy="2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b="1" i="0" spc="125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453005" y="6555771"/>
            <a:ext cx="992628" cy="2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b="1" i="0" spc="125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745374" y="6555771"/>
            <a:ext cx="992628" cy="2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b="1" i="0" spc="125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147095" y="6547115"/>
            <a:ext cx="10605822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5738001" y="6238875"/>
            <a:ext cx="6454000" cy="3082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000" y="6431280"/>
            <a:ext cx="1486186" cy="2925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148AA7-1A66-E64C-8FEB-E18F1B2DD997}"/>
              </a:ext>
            </a:extLst>
          </p:cNvPr>
          <p:cNvSpPr txBox="1"/>
          <p:nvPr userDrawn="1"/>
        </p:nvSpPr>
        <p:spPr>
          <a:xfrm>
            <a:off x="8717797" y="6548036"/>
            <a:ext cx="3119017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de-DE" sz="750" b="1" spc="187" baseline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750" b="1" spc="187" baseline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</a:t>
            </a:r>
            <a:endParaRPr lang="en-US" sz="750" b="1" spc="187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15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txStyles>
    <p:titleStyle>
      <a:lvl1pPr algn="l" defTabSz="457182" rtl="0" eaLnBrk="1" latinLnBrk="0" hangingPunct="1">
        <a:spcBef>
          <a:spcPct val="0"/>
        </a:spcBef>
        <a:buNone/>
        <a:defRPr sz="2800" b="0" i="0" kern="1200" cap="all" baseline="0">
          <a:solidFill>
            <a:srgbClr val="B01C32"/>
          </a:solidFill>
          <a:latin typeface="Century Gothic" charset="0"/>
          <a:ea typeface="+mj-ea"/>
          <a:cs typeface="Avenir"/>
        </a:defRPr>
      </a:lvl1pPr>
    </p:titleStyle>
    <p:bodyStyle>
      <a:lvl1pPr marL="342886" indent="-342886" algn="l" defTabSz="457182" rtl="0" eaLnBrk="1" latinLnBrk="0" hangingPunct="1">
        <a:spcBef>
          <a:spcPct val="20000"/>
        </a:spcBef>
        <a:buFont typeface="Arial"/>
        <a:buChar char="•"/>
        <a:defRPr sz="280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"/>
        </a:defRPr>
      </a:lvl1pPr>
      <a:lvl2pPr marL="742920" indent="-285739" algn="l" defTabSz="457182" rtl="0" eaLnBrk="1" latinLnBrk="0" hangingPunct="1">
        <a:spcBef>
          <a:spcPct val="20000"/>
        </a:spcBef>
        <a:buFont typeface="Arial"/>
        <a:buChar char="–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"/>
        </a:defRPr>
      </a:lvl2pPr>
      <a:lvl3pPr marL="1142954" indent="-228591" algn="l" defTabSz="457182" rtl="0" eaLnBrk="1" latinLnBrk="0" hangingPunct="1">
        <a:spcBef>
          <a:spcPct val="20000"/>
        </a:spcBef>
        <a:buFont typeface="Arial"/>
        <a:buChar char="•"/>
        <a:defRPr sz="200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1600136" indent="-228591" algn="l" defTabSz="457182" rtl="0" eaLnBrk="1" latinLnBrk="0" hangingPunct="1">
        <a:spcBef>
          <a:spcPct val="20000"/>
        </a:spcBef>
        <a:buFont typeface="Arial"/>
        <a:buChar char="–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"/>
        </a:defRPr>
      </a:lvl4pPr>
      <a:lvl5pPr marL="2057318" indent="-228591" algn="l" defTabSz="457182" rtl="0" eaLnBrk="1" latinLnBrk="0" hangingPunct="1">
        <a:spcBef>
          <a:spcPct val="20000"/>
        </a:spcBef>
        <a:buFont typeface="Arial"/>
        <a:buChar char="»"/>
        <a:defRPr sz="120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"/>
        </a:defRPr>
      </a:lvl5pPr>
      <a:lvl6pPr marL="2514499" indent="-228591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2">
          <p15:clr>
            <a:srgbClr val="F26B43"/>
          </p15:clr>
        </p15:guide>
        <p15:guide id="2" orient="horz" pos="49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qliteonlin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348" y="2997798"/>
            <a:ext cx="11165304" cy="1196831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Secondary Data analysis with EHR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617383"/>
            <a:ext cx="6400800" cy="372588"/>
          </a:xfrm>
        </p:spPr>
        <p:txBody>
          <a:bodyPr>
            <a:noAutofit/>
          </a:bodyPr>
          <a:lstStyle/>
          <a:p>
            <a:r>
              <a:rPr lang="en-US" sz="2000"/>
              <a:t>Alec Chapman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2930B9C-3C24-444B-A425-0950D68EAE3E}"/>
              </a:ext>
            </a:extLst>
          </p:cNvPr>
          <p:cNvSpPr txBox="1">
            <a:spLocks/>
          </p:cNvSpPr>
          <p:nvPr/>
        </p:nvSpPr>
        <p:spPr>
          <a:xfrm>
            <a:off x="4934857" y="5027066"/>
            <a:ext cx="4847772" cy="1934668"/>
          </a:xfrm>
          <a:prstGeom prst="rect">
            <a:avLst/>
          </a:prstGeom>
        </p:spPr>
        <p:txBody>
          <a:bodyPr numCol="2">
            <a:noAutofit/>
          </a:bodyPr>
          <a:lstStyle>
            <a:lvl1pPr marL="0" indent="0" algn="ctr" defTabSz="457182" rtl="0" eaLnBrk="1" latinLnBrk="0" hangingPunct="1">
              <a:spcBef>
                <a:spcPct val="20000"/>
              </a:spcBef>
              <a:buFont typeface="Arial"/>
              <a:buNone/>
              <a:defRPr sz="1000" b="0" i="0" kern="1200" cap="all" baseline="0">
                <a:solidFill>
                  <a:srgbClr val="B01C32"/>
                </a:solidFill>
                <a:latin typeface="Century Gothic Bold Italic" charset="0"/>
                <a:ea typeface="+mn-ea"/>
                <a:cs typeface="Avenir"/>
              </a:defRPr>
            </a:lvl1pPr>
            <a:lvl2pPr marL="457182" indent="0" algn="ctr" defTabSz="457182" rtl="0" eaLnBrk="1" latinLnBrk="0" hangingPunct="1"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+mn-ea"/>
                <a:cs typeface="Avenir"/>
              </a:defRPr>
            </a:lvl2pPr>
            <a:lvl3pPr marL="914363" indent="0" algn="ctr" defTabSz="457182" rtl="0" eaLnBrk="1" latinLnBrk="0" hangingPunct="1">
              <a:spcBef>
                <a:spcPct val="20000"/>
              </a:spcBef>
              <a:buFont typeface="Arial"/>
              <a:buNone/>
              <a:defRPr sz="200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1545" indent="0" algn="ctr" defTabSz="457182" rtl="0" eaLnBrk="1" latinLnBrk="0" hangingPunct="1">
              <a:spcBef>
                <a:spcPct val="20000"/>
              </a:spcBef>
              <a:buFont typeface="Arial"/>
              <a:buNone/>
              <a:defRPr sz="160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+mn-ea"/>
                <a:cs typeface="Avenir"/>
              </a:defRPr>
            </a:lvl4pPr>
            <a:lvl5pPr marL="1828727" indent="0" algn="ctr" defTabSz="45718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+mn-ea"/>
                <a:cs typeface="Avenir"/>
              </a:defRPr>
            </a:lvl5pPr>
            <a:lvl6pPr marL="2285909" indent="0" algn="ctr" defTabSz="457182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90" indent="0" algn="ctr" defTabSz="457182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72" indent="0" algn="ctr" defTabSz="457182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54" indent="0" algn="ctr" defTabSz="457182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91003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150D-8E81-2E52-8E7E-E0893FC4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DBB27-7514-0439-5E12-148DBCB03F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Redundancy</a:t>
            </a:r>
            <a:r>
              <a:rPr lang="en-US" dirty="0"/>
              <a:t>: Store patient names and diagnoses in separate tables, without duplicating</a:t>
            </a:r>
          </a:p>
          <a:p>
            <a:r>
              <a:rPr lang="en-US" b="1" dirty="0"/>
              <a:t>Uniqueness:</a:t>
            </a:r>
            <a:r>
              <a:rPr lang="en-US" dirty="0"/>
              <a:t> Unique identifiers for entities like patients</a:t>
            </a:r>
          </a:p>
          <a:p>
            <a:r>
              <a:rPr lang="en-US" b="1" dirty="0"/>
              <a:t>Granularity: </a:t>
            </a:r>
            <a:r>
              <a:rPr lang="en-US" dirty="0"/>
              <a:t>Break up data elements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5DE59-94E9-09FC-7953-40B1FCABD4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3C0D0-AABD-74A4-CB48-846ADBD9AC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F63A7C-F926-62EC-000A-92C0EA3F9B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10B533-7748-2930-BD9D-969B445505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94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39CC-4AF5-55DB-D3E3-9F6D98B1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database schema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62A19-76C7-B5C8-3147-CCDB2A2A41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FD64C-EE81-0CE3-C1B2-29E5BE5215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B40D7D-41D5-FF71-200B-F626638B3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93A314-AE80-12DC-2774-293C38398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0F9122-244C-F85B-D54F-85824537F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287" y="1279251"/>
            <a:ext cx="8702669" cy="509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13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893F-DA89-B7DB-992C-C1E37E12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tables to get data for analyses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5C888-084E-B4AC-B15C-B1A17DD16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9DF7E-6D9D-78B0-F5B4-32FE14A677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26C620-A715-2FB7-C4E0-0843A5696A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8F8D62-EC34-C73C-0BA5-60801D3258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05212B-B6D8-E724-FC72-FDC58E5A7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002" y="1929222"/>
            <a:ext cx="10162307" cy="22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59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74C4-E266-B97A-4BE1-1C1A6EDB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9E676-F2DB-B5B6-E374-22752CA0E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0749" y="1401288"/>
            <a:ext cx="10661650" cy="48201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our database schema, what columns would we need to answer the question: </a:t>
            </a:r>
          </a:p>
          <a:p>
            <a:pPr marL="0" indent="0">
              <a:buNone/>
            </a:pPr>
            <a:r>
              <a:rPr lang="en-US" b="1" dirty="0"/>
              <a:t>“What are all the ID’s of patients who have had Covid-19?”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i="1" dirty="0" err="1"/>
              <a:t>Subject_id</a:t>
            </a:r>
            <a:endParaRPr lang="en-US" b="1" i="1" dirty="0"/>
          </a:p>
          <a:p>
            <a:r>
              <a:rPr lang="en-US" b="1" i="1" dirty="0"/>
              <a:t>Diagnosis</a:t>
            </a:r>
          </a:p>
          <a:p>
            <a:r>
              <a:rPr lang="en-US" b="1" i="1" dirty="0"/>
              <a:t>Diagnosis date</a:t>
            </a:r>
          </a:p>
          <a:p>
            <a:r>
              <a:rPr lang="en-US" b="1" i="1" dirty="0"/>
              <a:t>Encounter date</a:t>
            </a:r>
          </a:p>
          <a:p>
            <a:r>
              <a:rPr lang="en-US" b="1" i="1" dirty="0"/>
              <a:t>Encounter type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91348-E5F5-F297-BEEF-9965211124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6EB33-5496-5819-0B27-FC112F5FFF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4B3C76-C42B-C4AE-BE47-597E36CC1E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86E479-E304-73B4-3F92-A88145CC37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00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74C4-E266-B97A-4BE1-1C1A6EDB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9E676-F2DB-B5B6-E374-22752CA0E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0749" y="1401288"/>
            <a:ext cx="10661650" cy="48201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our database schema, what columns would we need to answer the question: </a:t>
            </a:r>
          </a:p>
          <a:p>
            <a:pPr marL="0" indent="0">
              <a:buNone/>
            </a:pPr>
            <a:r>
              <a:rPr lang="en-US" b="1" dirty="0"/>
              <a:t>“How many outpatient encounters took place between January and May of 2022?”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i="1" dirty="0" err="1"/>
              <a:t>Subject_id</a:t>
            </a:r>
            <a:endParaRPr lang="en-US" b="1" i="1" dirty="0"/>
          </a:p>
          <a:p>
            <a:r>
              <a:rPr lang="en-US" b="1" i="1" dirty="0"/>
              <a:t>Diagnosis</a:t>
            </a:r>
          </a:p>
          <a:p>
            <a:r>
              <a:rPr lang="en-US" b="1" i="1" dirty="0"/>
              <a:t>Diagnosis date</a:t>
            </a:r>
          </a:p>
          <a:p>
            <a:r>
              <a:rPr lang="en-US" b="1" i="1" dirty="0"/>
              <a:t>Encounter date</a:t>
            </a:r>
          </a:p>
          <a:p>
            <a:r>
              <a:rPr lang="en-US" b="1" i="1" dirty="0"/>
              <a:t>Encounter type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91348-E5F5-F297-BEEF-9965211124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6EB33-5496-5819-0B27-FC112F5FFF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4B3C76-C42B-C4AE-BE47-597E36CC1E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86E479-E304-73B4-3F92-A88145CC37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12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74C4-E266-B97A-4BE1-1C1A6EDB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9E676-F2DB-B5B6-E374-22752CA0E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0749" y="1401288"/>
            <a:ext cx="10661650" cy="48201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our database schema, what columns would we need to answer the question: </a:t>
            </a:r>
          </a:p>
          <a:p>
            <a:pPr marL="0" indent="0">
              <a:buNone/>
            </a:pPr>
            <a:r>
              <a:rPr lang="en-US" b="1" dirty="0"/>
              <a:t>“What is the average age of diagnosis for patients with cancer?”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i="1" dirty="0" err="1"/>
              <a:t>Subject_id</a:t>
            </a:r>
            <a:endParaRPr lang="en-US" b="1" i="1" dirty="0"/>
          </a:p>
          <a:p>
            <a:r>
              <a:rPr lang="en-US" b="1" i="1" dirty="0"/>
              <a:t>Diagnosis</a:t>
            </a:r>
          </a:p>
          <a:p>
            <a:r>
              <a:rPr lang="en-US" b="1" i="1" dirty="0"/>
              <a:t>Diagnosis date</a:t>
            </a:r>
          </a:p>
          <a:p>
            <a:r>
              <a:rPr lang="en-US" b="1" i="1" dirty="0"/>
              <a:t>Encounter date</a:t>
            </a:r>
          </a:p>
          <a:p>
            <a:r>
              <a:rPr lang="en-US" b="1" i="1" dirty="0"/>
              <a:t>Encounter type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91348-E5F5-F297-BEEF-9965211124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6EB33-5496-5819-0B27-FC112F5FFF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4B3C76-C42B-C4AE-BE47-597E36CC1E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86E479-E304-73B4-3F92-A88145CC37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02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9359-9686-2A45-849F-1FB17345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5" y="2861117"/>
            <a:ext cx="10661650" cy="1135765"/>
          </a:xfrm>
        </p:spPr>
        <p:txBody>
          <a:bodyPr/>
          <a:lstStyle/>
          <a:p>
            <a:pPr algn="ctr"/>
            <a:r>
              <a:rPr lang="en-US" sz="4800" cap="none" dirty="0"/>
              <a:t>III. MIMIC database with SQL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A5422-3009-BC46-93D5-FAB332523A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23040-4931-FC43-A531-F9AC53D82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ABFEE9-EB7C-BE4D-93EF-0B72862F33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D94A45-1375-D542-9D36-ABB9F3FFDA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94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1647-97E9-789C-01C2-DFCA6028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MIMIC-III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0C4E-DB6B-0952-5723-6FE0CE56E1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De-identified clinical database</a:t>
            </a:r>
          </a:p>
          <a:p>
            <a:r>
              <a:rPr lang="en-US" dirty="0"/>
              <a:t>Critical care hospitalizations at Beth Israel between 2001 and 2012</a:t>
            </a:r>
          </a:p>
          <a:p>
            <a:r>
              <a:rPr lang="en-US" dirty="0"/>
              <a:t>Many types of clinical data</a:t>
            </a:r>
          </a:p>
          <a:p>
            <a:r>
              <a:rPr lang="en-US" dirty="0"/>
              <a:t>Full dataset available with data usage agreement; sample of 100 patients available as 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11940-BEE0-E0C9-E0D5-E3C6BA2EDC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F6A2E-8491-10CD-9A2E-43118EE854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A680AC-A08A-EB41-6CA6-88A27805A4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FE418A-A94C-6DF8-C497-E5DEDC897B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41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DE8E5-9EAC-BFEB-F6FE-E8C85D365B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AA82E-4ECE-EFAA-E270-6751D6DB55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B1814C-3E0C-6C70-3B61-02A6ECB04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41D24B-E05D-93B3-8B03-E785364101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7DE1BC-11D0-1BB0-8A98-631C02C1E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637" y="310885"/>
            <a:ext cx="8917379" cy="584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77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1B6C-E1DF-99DE-5702-C43FEEF7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for coding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FF3CF-D2B2-A8E8-7DC4-4254D3C963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Download the following files from Canvas:</a:t>
            </a:r>
          </a:p>
          <a:p>
            <a:pPr lvl="1"/>
            <a:r>
              <a:rPr lang="en-US" dirty="0" err="1"/>
              <a:t>mimic_demo.db</a:t>
            </a:r>
            <a:endParaRPr lang="en-US" dirty="0"/>
          </a:p>
          <a:p>
            <a:pPr lvl="1"/>
            <a:r>
              <a:rPr lang="en-US" dirty="0"/>
              <a:t>1 Intro to SQL with </a:t>
            </a:r>
            <a:r>
              <a:rPr lang="en-US" dirty="0" err="1"/>
              <a:t>MIMIC.sql</a:t>
            </a:r>
            <a:endParaRPr lang="en-US" dirty="0"/>
          </a:p>
          <a:p>
            <a:pPr lvl="1"/>
            <a:r>
              <a:rPr lang="en-US" dirty="0"/>
              <a:t>2 Aggregating </a:t>
            </a:r>
            <a:r>
              <a:rPr lang="en-US" dirty="0" err="1"/>
              <a:t>Data.sql</a:t>
            </a:r>
            <a:endParaRPr lang="en-US" dirty="0"/>
          </a:p>
          <a:p>
            <a:pPr lvl="1"/>
            <a:r>
              <a:rPr lang="en-US" dirty="0"/>
              <a:t>3 Diagnosis </a:t>
            </a:r>
            <a:r>
              <a:rPr lang="en-US" dirty="0" err="1"/>
              <a:t>Codes.sql</a:t>
            </a:r>
            <a:endParaRPr lang="en-US" dirty="0"/>
          </a:p>
          <a:p>
            <a:r>
              <a:rPr lang="en-US" dirty="0"/>
              <a:t>Go to our online SQL browser: </a:t>
            </a:r>
            <a:r>
              <a:rPr lang="en-US" dirty="0">
                <a:hlinkClick r:id="rId2"/>
              </a:rPr>
              <a:t>https://sqliteonline.com/</a:t>
            </a:r>
            <a:endParaRPr lang="en-US" dirty="0"/>
          </a:p>
          <a:p>
            <a:r>
              <a:rPr lang="en-US" dirty="0"/>
              <a:t>Upload </a:t>
            </a:r>
            <a:r>
              <a:rPr lang="en-US" dirty="0" err="1"/>
              <a:t>mimic_demo.db</a:t>
            </a:r>
            <a:r>
              <a:rPr lang="en-US" dirty="0"/>
              <a:t> and the files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D5BDD-DD88-8C0C-9241-3F3088A800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16087-6979-B8C9-FCB7-EB52D54610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D925A6-7ACF-C019-8894-B8ABCA49A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291D17-091B-1BBD-5D20-BF92D20FFA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3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76BB-F5C5-0F42-A861-FED4F83C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51F33-8F51-2146-8717-10DFF54D42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pPr marL="342265" indent="-342265" fontAlgn="base"/>
            <a:r>
              <a:rPr lang="en-US" dirty="0">
                <a:latin typeface="Century Gothic"/>
              </a:rPr>
              <a:t>About me</a:t>
            </a:r>
          </a:p>
          <a:p>
            <a:pPr marL="342265" indent="-342265" fontAlgn="base"/>
            <a:r>
              <a:rPr lang="en-US" dirty="0">
                <a:latin typeface="Century Gothic"/>
              </a:rPr>
              <a:t>The note</a:t>
            </a:r>
          </a:p>
          <a:p>
            <a:pPr marL="342265" indent="-342265" fontAlgn="base"/>
            <a:r>
              <a:rPr lang="en-US" dirty="0">
                <a:latin typeface="Century Gothic"/>
              </a:rPr>
              <a:t>Relational Databases</a:t>
            </a:r>
          </a:p>
          <a:p>
            <a:pPr marL="342265" indent="-342265" fontAlgn="base"/>
            <a:r>
              <a:rPr lang="en-US" dirty="0">
                <a:latin typeface="Century Gothic"/>
              </a:rPr>
              <a:t>MIMIC database with SQL</a:t>
            </a:r>
          </a:p>
          <a:p>
            <a:pPr marL="742299" lvl="1" indent="-342265" fontAlgn="base"/>
            <a:r>
              <a:rPr lang="en-US" dirty="0">
                <a:latin typeface="Century Gothic"/>
              </a:rPr>
              <a:t>1. Overview of SQL</a:t>
            </a:r>
          </a:p>
          <a:p>
            <a:pPr marL="742299" lvl="1" indent="-342265" fontAlgn="base"/>
            <a:r>
              <a:rPr lang="en-US" dirty="0">
                <a:latin typeface="Century Gothic"/>
              </a:rPr>
              <a:t>2. Aggregating EHR data</a:t>
            </a:r>
          </a:p>
          <a:p>
            <a:pPr marL="742299" lvl="1" indent="-342265" fontAlgn="base"/>
            <a:r>
              <a:rPr lang="en-US" dirty="0">
                <a:latin typeface="Century Gothic"/>
              </a:rPr>
              <a:t>3. Patient diagnoses</a:t>
            </a:r>
          </a:p>
          <a:p>
            <a:pPr marL="742299" lvl="1" indent="-342265" fontAlgn="base"/>
            <a:r>
              <a:rPr lang="en-US" dirty="0">
                <a:latin typeface="Century Gothic"/>
              </a:rPr>
              <a:t>4. (if time) Labs/vitals </a:t>
            </a:r>
            <a:r>
              <a:rPr lang="en-US" i="1" dirty="0">
                <a:latin typeface="Century Gothic"/>
              </a:rPr>
              <a:t>or</a:t>
            </a:r>
            <a:r>
              <a:rPr lang="en-US" dirty="0">
                <a:latin typeface="Century Gothic"/>
              </a:rPr>
              <a:t> NLP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E1A56-47C4-0F40-9433-B4F3CCB52B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FDC07-39A0-0146-99AC-AE318D7B44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C590FD-4E98-2F4F-A162-6246576B18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2D147D-163B-1144-A7B7-E361CAC1F89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4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76BB-F5C5-0F42-A861-FED4F83C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51F33-8F51-2146-8717-10DFF54D4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0749" y="1762390"/>
            <a:ext cx="5175251" cy="4459003"/>
          </a:xfrm>
        </p:spPr>
        <p:txBody>
          <a:bodyPr/>
          <a:lstStyle/>
          <a:p>
            <a:r>
              <a:rPr lang="en-US" dirty="0"/>
              <a:t>PhD Student, Biostatistics, Department of Population Health Sciences</a:t>
            </a:r>
          </a:p>
          <a:p>
            <a:r>
              <a:rPr lang="en-US" dirty="0"/>
              <a:t>Data Scientist, University of Utah Division of Epidemiology/Department of Veterans Affairs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E1A56-47C4-0F40-9433-B4F3CCB52B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FDC07-39A0-0146-99AC-AE318D7B44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C590FD-4E98-2F4F-A162-6246576B18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2D147D-163B-1144-A7B7-E361CAC1F89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C97FFA3F-B912-384E-8F86-0BFACB0FD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948" y="297484"/>
            <a:ext cx="2509022" cy="2509022"/>
          </a:xfrm>
          <a:prstGeom prst="rect">
            <a:avLst/>
          </a:prstGeom>
        </p:spPr>
      </p:pic>
      <p:pic>
        <p:nvPicPr>
          <p:cNvPr id="1026" name="Picture 2" descr="IDEAS Center (@SLC_IDEAS) / Twitter">
            <a:extLst>
              <a:ext uri="{FF2B5EF4-FFF2-40B4-BE49-F238E27FC236}">
                <a16:creationId xmlns:a16="http://schemas.microsoft.com/office/drawing/2014/main" id="{C54C16F0-6087-2646-8220-D3455DD3E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6" y="176239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ity of Utah Health University of Utah Health - Research, Education,  Patient Care - Salt Lake City, Utah">
            <a:extLst>
              <a:ext uri="{FF2B5EF4-FFF2-40B4-BE49-F238E27FC236}">
                <a16:creationId xmlns:a16="http://schemas.microsoft.com/office/drawing/2014/main" id="{28981E9D-CF41-9944-8120-AF004EA1B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570" y="3476605"/>
            <a:ext cx="23114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83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3963-651F-CD0D-86E7-6D8323B0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343FC-77C3-B66F-5E46-F13B84E37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0751" y="1295624"/>
            <a:ext cx="10661650" cy="4459003"/>
          </a:xfrm>
        </p:spPr>
        <p:txBody>
          <a:bodyPr/>
          <a:lstStyle/>
          <a:p>
            <a:r>
              <a:rPr lang="en-US" dirty="0"/>
              <a:t>Using electronic health records to answer questions like…</a:t>
            </a:r>
          </a:p>
          <a:p>
            <a:pPr lvl="1"/>
            <a:r>
              <a:rPr lang="en-US" dirty="0"/>
              <a:t>What is the effect of a VA homeless program on long-term housing instability?</a:t>
            </a:r>
          </a:p>
          <a:p>
            <a:pPr lvl="1"/>
            <a:r>
              <a:rPr lang="en-US" dirty="0"/>
              <a:t>Did an oral care intervention reduce the risk of hospital-acquired pneumonia?</a:t>
            </a:r>
          </a:p>
          <a:p>
            <a:pPr lvl="1"/>
            <a:r>
              <a:rPr lang="en-US" dirty="0"/>
              <a:t>What is the prevalence of Covid-19 in the national VA system?</a:t>
            </a:r>
          </a:p>
          <a:p>
            <a:r>
              <a:rPr lang="en-US" dirty="0"/>
              <a:t>Data sources</a:t>
            </a:r>
          </a:p>
          <a:p>
            <a:pPr lvl="1"/>
            <a:r>
              <a:rPr lang="en-US" dirty="0"/>
              <a:t>Clinical notes (NLP)</a:t>
            </a:r>
          </a:p>
          <a:p>
            <a:pPr lvl="1"/>
            <a:r>
              <a:rPr lang="en-US" dirty="0"/>
              <a:t>Diagnosis codes</a:t>
            </a:r>
          </a:p>
          <a:p>
            <a:pPr lvl="1"/>
            <a:r>
              <a:rPr lang="en-US" dirty="0"/>
              <a:t>Labs/vitals</a:t>
            </a:r>
          </a:p>
          <a:p>
            <a:pPr lvl="1"/>
            <a:r>
              <a:rPr lang="en-US" dirty="0"/>
              <a:t>… and many more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FE788-220B-C2F2-01A0-EC8C35DC82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2C3F8-CE67-B6BF-6C58-CFD06EA708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E7605B-4B1A-DF27-F0CA-7C6D43AFDE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4F23F1-6E18-F23B-2B72-31E7AAB4ED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9359-9686-2A45-849F-1FB17345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5" y="2861117"/>
            <a:ext cx="10661650" cy="1135765"/>
          </a:xfrm>
        </p:spPr>
        <p:txBody>
          <a:bodyPr/>
          <a:lstStyle/>
          <a:p>
            <a:pPr algn="ctr"/>
            <a:r>
              <a:rPr lang="en-US" sz="4800" cap="none" dirty="0"/>
              <a:t>I. What’s in an EHR?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A5422-3009-BC46-93D5-FAB332523A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23040-4931-FC43-A531-F9AC53D82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ABFEE9-EB7C-BE4D-93EF-0B72862F33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D94A45-1375-D542-9D36-ABB9F3FFDA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0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3963-651F-CD0D-86E7-6D8323B0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clinical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343FC-77C3-B66F-5E46-F13B84E37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0751" y="1295624"/>
            <a:ext cx="10661650" cy="4459003"/>
          </a:xfrm>
        </p:spPr>
        <p:txBody>
          <a:bodyPr/>
          <a:lstStyle/>
          <a:p>
            <a:r>
              <a:rPr lang="en-US" dirty="0"/>
              <a:t>Download “Discharge </a:t>
            </a:r>
            <a:r>
              <a:rPr lang="en-US" dirty="0" err="1"/>
              <a:t>Summary.docx</a:t>
            </a:r>
            <a:r>
              <a:rPr lang="en-US" dirty="0"/>
              <a:t>” from Canvas</a:t>
            </a:r>
          </a:p>
          <a:p>
            <a:r>
              <a:rPr lang="en-US" dirty="0"/>
              <a:t>Read through the note and identify types of clinical information</a:t>
            </a:r>
          </a:p>
          <a:p>
            <a:r>
              <a:rPr lang="en-US" dirty="0"/>
              <a:t>After a few minutes, as a group we’ll write the categories and examples on the board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FE788-220B-C2F2-01A0-EC8C35DC82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2C3F8-CE67-B6BF-6C58-CFD06EA708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E7605B-4B1A-DF27-F0CA-7C6D43AFDE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4F23F1-6E18-F23B-2B72-31E7AAB4ED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9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9359-9686-2A45-849F-1FB17345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5" y="2861117"/>
            <a:ext cx="10661650" cy="1135765"/>
          </a:xfrm>
        </p:spPr>
        <p:txBody>
          <a:bodyPr/>
          <a:lstStyle/>
          <a:p>
            <a:pPr algn="ctr"/>
            <a:r>
              <a:rPr lang="en-US" sz="4800" cap="none" dirty="0"/>
              <a:t>II. Relational Databases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A5422-3009-BC46-93D5-FAB332523A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23040-4931-FC43-A531-F9AC53D82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ABFEE9-EB7C-BE4D-93EF-0B72862F33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D94A45-1375-D542-9D36-ABB9F3FFDA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5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0B22-0FDB-25CE-AFBB-30C2AE0C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BAF4C-AFAB-0A66-E6F2-D4247229EF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“Organized collection of data”</a:t>
            </a:r>
          </a:p>
          <a:p>
            <a:r>
              <a:rPr lang="en-US" dirty="0"/>
              <a:t>Mostly clinical databases are </a:t>
            </a:r>
            <a:r>
              <a:rPr lang="en-US" b="1" dirty="0"/>
              <a:t>relational databases</a:t>
            </a:r>
          </a:p>
          <a:p>
            <a:r>
              <a:rPr lang="en-US" dirty="0"/>
              <a:t>Simple example: Excel spreadsheet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D7DE0-2F2B-B0E1-FABD-4B00C279FF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3836BD-2D49-1401-A8E4-D0671510F5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B95675-F4AF-E459-47CB-C7E116615E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94771E-D1A1-2DCC-BC05-A9954EDDC6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369ABF-D36A-5C2E-7085-4BF804E7E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02"/>
          <a:stretch/>
        </p:blipFill>
        <p:spPr>
          <a:xfrm>
            <a:off x="1737609" y="3574473"/>
            <a:ext cx="8716782" cy="234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6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F17D-BA12-FCBA-A72B-7D0E68D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problems with this “database”?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6FC8A-13D1-9215-2309-8112F7D867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A9440-D60D-955D-0641-311A699EF3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B0F6C8-6239-FFA3-13CD-7AD992361D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3BAA1A-7FEC-210D-2386-79FA2E6887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FEC2CA-26BD-A857-9011-60743FC73E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02"/>
          <a:stretch/>
        </p:blipFill>
        <p:spPr>
          <a:xfrm>
            <a:off x="1290451" y="2193664"/>
            <a:ext cx="9611097" cy="25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950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519</Words>
  <Application>Microsoft Macintosh PowerPoint</Application>
  <PresentationFormat>Widescreen</PresentationFormat>
  <Paragraphs>91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Century Gothic Bold</vt:lpstr>
      <vt:lpstr>Century Gothic Bold Italic</vt:lpstr>
      <vt:lpstr>1_Office Theme</vt:lpstr>
      <vt:lpstr>Secondary Data analysis with EHR data</vt:lpstr>
      <vt:lpstr>overview</vt:lpstr>
      <vt:lpstr>About me</vt:lpstr>
      <vt:lpstr>My work</vt:lpstr>
      <vt:lpstr>I. What’s in an EHR?</vt:lpstr>
      <vt:lpstr>The clinical note</vt:lpstr>
      <vt:lpstr>II. Relational Databases</vt:lpstr>
      <vt:lpstr>What is a database?</vt:lpstr>
      <vt:lpstr>What are some problems with this “database”?</vt:lpstr>
      <vt:lpstr>Principles of relational databases</vt:lpstr>
      <vt:lpstr>New database schema</vt:lpstr>
      <vt:lpstr>Join tables to get data for analyses</vt:lpstr>
      <vt:lpstr>Question #1</vt:lpstr>
      <vt:lpstr>Question #2</vt:lpstr>
      <vt:lpstr>Question #2</vt:lpstr>
      <vt:lpstr>III. MIMIC database with SQL</vt:lpstr>
      <vt:lpstr>MIMIC-III database</vt:lpstr>
      <vt:lpstr>PowerPoint Presentation</vt:lpstr>
      <vt:lpstr>Instructions for coding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Eastman, Meridith L</dc:creator>
  <cp:lastModifiedBy>Alec Chapman</cp:lastModifiedBy>
  <cp:revision>3</cp:revision>
  <dcterms:created xsi:type="dcterms:W3CDTF">2020-12-22T15:45:00Z</dcterms:created>
  <dcterms:modified xsi:type="dcterms:W3CDTF">2024-03-25T14:23:57Z</dcterms:modified>
</cp:coreProperties>
</file>