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2" r:id="rId10"/>
    <p:sldId id="264" r:id="rId11"/>
    <p:sldId id="265" r:id="rId12"/>
    <p:sldId id="267" r:id="rId13"/>
    <p:sldId id="266" r:id="rId14"/>
    <p:sldId id="268" r:id="rId15"/>
    <p:sldId id="274" r:id="rId16"/>
    <p:sldId id="269" r:id="rId17"/>
    <p:sldId id="270" r:id="rId18"/>
    <p:sldId id="271" r:id="rId19"/>
    <p:sldId id="275" r:id="rId20"/>
    <p:sldId id="273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3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9B5C5-5143-40F9-BF92-26F12C515E3E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8EDD3A9A-0B52-4A3B-B18A-F4C86908C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576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9B5C5-5143-40F9-BF92-26F12C515E3E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EDD3A9A-0B52-4A3B-B18A-F4C86908C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191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9B5C5-5143-40F9-BF92-26F12C515E3E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EDD3A9A-0B52-4A3B-B18A-F4C86908CD9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243269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9B5C5-5143-40F9-BF92-26F12C515E3E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EDD3A9A-0B52-4A3B-B18A-F4C86908C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0965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9B5C5-5143-40F9-BF92-26F12C515E3E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EDD3A9A-0B52-4A3B-B18A-F4C86908CD9B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275648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9B5C5-5143-40F9-BF92-26F12C515E3E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EDD3A9A-0B52-4A3B-B18A-F4C86908C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5374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9B5C5-5143-40F9-BF92-26F12C515E3E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D3A9A-0B52-4A3B-B18A-F4C86908C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7276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9B5C5-5143-40F9-BF92-26F12C515E3E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D3A9A-0B52-4A3B-B18A-F4C86908C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564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9B5C5-5143-40F9-BF92-26F12C515E3E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D3A9A-0B52-4A3B-B18A-F4C86908C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456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9B5C5-5143-40F9-BF92-26F12C515E3E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EDD3A9A-0B52-4A3B-B18A-F4C86908C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536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9B5C5-5143-40F9-BF92-26F12C515E3E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EDD3A9A-0B52-4A3B-B18A-F4C86908C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839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9B5C5-5143-40F9-BF92-26F12C515E3E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EDD3A9A-0B52-4A3B-B18A-F4C86908C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180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9B5C5-5143-40F9-BF92-26F12C515E3E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D3A9A-0B52-4A3B-B18A-F4C86908C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734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9B5C5-5143-40F9-BF92-26F12C515E3E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D3A9A-0B52-4A3B-B18A-F4C86908C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311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9B5C5-5143-40F9-BF92-26F12C515E3E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D3A9A-0B52-4A3B-B18A-F4C86908C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859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9B5C5-5143-40F9-BF92-26F12C515E3E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EDD3A9A-0B52-4A3B-B18A-F4C86908C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457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99B5C5-5143-40F9-BF92-26F12C515E3E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EDD3A9A-0B52-4A3B-B18A-F4C86908C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761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7" r:id="rId1"/>
    <p:sldLayoutId id="2147483928" r:id="rId2"/>
    <p:sldLayoutId id="2147483929" r:id="rId3"/>
    <p:sldLayoutId id="2147483930" r:id="rId4"/>
    <p:sldLayoutId id="2147483931" r:id="rId5"/>
    <p:sldLayoutId id="2147483932" r:id="rId6"/>
    <p:sldLayoutId id="2147483933" r:id="rId7"/>
    <p:sldLayoutId id="2147483934" r:id="rId8"/>
    <p:sldLayoutId id="2147483935" r:id="rId9"/>
    <p:sldLayoutId id="2147483936" r:id="rId10"/>
    <p:sldLayoutId id="2147483937" r:id="rId11"/>
    <p:sldLayoutId id="2147483938" r:id="rId12"/>
    <p:sldLayoutId id="2147483939" r:id="rId13"/>
    <p:sldLayoutId id="2147483940" r:id="rId14"/>
    <p:sldLayoutId id="2147483941" r:id="rId15"/>
    <p:sldLayoutId id="214748394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svg"/><Relationship Id="rId5" Type="http://schemas.openxmlformats.org/officeDocument/2006/relationships/image" Target="../media/image9.sv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sv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svg"/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svg"/><Relationship Id="rId5" Type="http://schemas.openxmlformats.org/officeDocument/2006/relationships/image" Target="../media/image9.sv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sv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mantisnlp/supervised-fine-tuning-customizing-llms-a2c1edbf22c3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vid19.macmillanlearning.com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A01D8-ACED-502E-72D3-48F07D55B2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NLP with 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B89662-1C82-7B1C-E9ED-A1D1DA0AED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(LLMs, embeddings, neural nets and more)</a:t>
            </a:r>
          </a:p>
          <a:p>
            <a:endParaRPr lang="en-US" dirty="0"/>
          </a:p>
          <a:p>
            <a:r>
              <a:rPr lang="en-US" dirty="0"/>
              <a:t>Kelly Peterson</a:t>
            </a:r>
          </a:p>
          <a:p>
            <a:r>
              <a:rPr lang="en-US" dirty="0"/>
              <a:t>3-8-2024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1197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48DFE6-524C-531F-9E74-7C60E769DE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C0CE6-1AB7-A515-A63D-F5339CC6A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your guesses?</a:t>
            </a:r>
          </a:p>
        </p:txBody>
      </p:sp>
    </p:spTree>
    <p:extLst>
      <p:ext uri="{BB962C8B-B14F-4D97-AF65-F5344CB8AC3E}">
        <p14:creationId xmlns:p14="http://schemas.microsoft.com/office/powerpoint/2010/main" val="23273974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36F32A-47B1-07B3-F89D-0BFD0A2828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9053F-3DBE-C7FC-F3C2-19971F4FA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your guesses?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5213419-ECFB-AD63-B451-2D7CF211FB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10973" y="1776941"/>
            <a:ext cx="3317195" cy="377825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3711636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E4BE5B-1403-C9D0-F36F-3713C47B35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0D9EB-6A70-D4F6-9387-22A153677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Before 2017..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2F4196-4E97-3097-1D1E-BA7FF2FF24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Before 2017, state of the art for statistical language models was called word2vec</a:t>
            </a:r>
          </a:p>
          <a:p>
            <a:r>
              <a:rPr lang="en-US" dirty="0"/>
              <a:t>A downside of this model is that it did not use context to represent words</a:t>
            </a:r>
          </a:p>
          <a:p>
            <a:r>
              <a:rPr lang="en-US" dirty="0"/>
              <a:t>For a word like </a:t>
            </a:r>
            <a:r>
              <a:rPr lang="en-US" b="1" u="sng" dirty="0"/>
              <a:t>bank</a:t>
            </a:r>
            <a:r>
              <a:rPr lang="en-US" dirty="0"/>
              <a:t>, the representation would be the same in these:</a:t>
            </a:r>
          </a:p>
          <a:p>
            <a:endParaRPr lang="en-US" dirty="0"/>
          </a:p>
          <a:p>
            <a:r>
              <a:rPr lang="en-US" dirty="0"/>
              <a:t>“I caught several fish by the </a:t>
            </a:r>
            <a:r>
              <a:rPr lang="en-US" b="1" u="sng" dirty="0"/>
              <a:t>bank</a:t>
            </a:r>
            <a:r>
              <a:rPr lang="en-US" dirty="0"/>
              <a:t>”</a:t>
            </a:r>
          </a:p>
          <a:p>
            <a:r>
              <a:rPr lang="en-US" dirty="0"/>
              <a:t>“I withdrew my life savings at the </a:t>
            </a:r>
            <a:r>
              <a:rPr lang="en-US" b="1" u="sng" dirty="0"/>
              <a:t>bank</a:t>
            </a:r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082148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52063-F9B0-529B-57F4-8FA15E847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2017 continues a series of “breakthrough” moments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133516F-CAE2-9A67-AA25-F3A2A9C94F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23706" y="2048934"/>
            <a:ext cx="4721154" cy="45212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2DC8861-407E-6F3C-C9A1-1544751493A5}"/>
              </a:ext>
            </a:extLst>
          </p:cNvPr>
          <p:cNvSpPr/>
          <p:nvPr/>
        </p:nvSpPr>
        <p:spPr>
          <a:xfrm>
            <a:off x="8060267" y="2658533"/>
            <a:ext cx="3810000" cy="3575357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What do we mean by attention?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What does this have to do with filling in the blanks for words?</a:t>
            </a:r>
          </a:p>
        </p:txBody>
      </p:sp>
    </p:spTree>
    <p:extLst>
      <p:ext uri="{BB962C8B-B14F-4D97-AF65-F5344CB8AC3E}">
        <p14:creationId xmlns:p14="http://schemas.microsoft.com/office/powerpoint/2010/main" val="30972802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899669-9308-B3BF-2963-3C6109068E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1CE90-9BCF-C375-E9A3-A5F705BDD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Attention in models (Transformers)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D5B373-E6C7-047A-EB9B-43DA583949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sz="3200" dirty="0"/>
              <a:t>“I caught several fish by the </a:t>
            </a:r>
            <a:r>
              <a:rPr lang="en-US" sz="3200" b="1" u="sng" dirty="0"/>
              <a:t>bank</a:t>
            </a:r>
            <a:r>
              <a:rPr lang="en-US" sz="3200" dirty="0"/>
              <a:t>”</a:t>
            </a:r>
          </a:p>
          <a:p>
            <a:endParaRPr lang="en-US" dirty="0"/>
          </a:p>
          <a:p>
            <a:endParaRPr lang="en-US" dirty="0"/>
          </a:p>
          <a:p>
            <a:r>
              <a:rPr lang="en-US" sz="3200" dirty="0"/>
              <a:t>“I withdrew my life savings at the </a:t>
            </a:r>
            <a:r>
              <a:rPr lang="en-US" sz="3200" b="1" u="sng" dirty="0"/>
              <a:t>bank</a:t>
            </a:r>
            <a:r>
              <a:rPr lang="en-US" sz="3200" dirty="0"/>
              <a:t>”</a:t>
            </a:r>
          </a:p>
        </p:txBody>
      </p:sp>
      <p:sp>
        <p:nvSpPr>
          <p:cNvPr id="7" name="Arrow: Curved Up 6">
            <a:extLst>
              <a:ext uri="{FF2B5EF4-FFF2-40B4-BE49-F238E27FC236}">
                <a16:creationId xmlns:a16="http://schemas.microsoft.com/office/drawing/2014/main" id="{688A563C-3434-FB9C-8403-F2F9FA282175}"/>
              </a:ext>
            </a:extLst>
          </p:cNvPr>
          <p:cNvSpPr/>
          <p:nvPr/>
        </p:nvSpPr>
        <p:spPr>
          <a:xfrm>
            <a:off x="4030133" y="3124200"/>
            <a:ext cx="5572655" cy="812800"/>
          </a:xfrm>
          <a:prstGeom prst="curved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Arrow: Curved Up 7">
            <a:extLst>
              <a:ext uri="{FF2B5EF4-FFF2-40B4-BE49-F238E27FC236}">
                <a16:creationId xmlns:a16="http://schemas.microsoft.com/office/drawing/2014/main" id="{2A5262AA-E07B-C7FB-C430-AB5A5B5408A6}"/>
              </a:ext>
            </a:extLst>
          </p:cNvPr>
          <p:cNvSpPr/>
          <p:nvPr/>
        </p:nvSpPr>
        <p:spPr>
          <a:xfrm>
            <a:off x="6629400" y="3124200"/>
            <a:ext cx="2973388" cy="812800"/>
          </a:xfrm>
          <a:prstGeom prst="curved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Arrow: Curved Up 8">
            <a:extLst>
              <a:ext uri="{FF2B5EF4-FFF2-40B4-BE49-F238E27FC236}">
                <a16:creationId xmlns:a16="http://schemas.microsoft.com/office/drawing/2014/main" id="{C36961DC-5E21-124C-9752-5C661E9B4E02}"/>
              </a:ext>
            </a:extLst>
          </p:cNvPr>
          <p:cNvSpPr/>
          <p:nvPr/>
        </p:nvSpPr>
        <p:spPr>
          <a:xfrm>
            <a:off x="4140200" y="4521200"/>
            <a:ext cx="6112933" cy="812800"/>
          </a:xfrm>
          <a:prstGeom prst="curved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Arrow: Curved Up 9">
            <a:extLst>
              <a:ext uri="{FF2B5EF4-FFF2-40B4-BE49-F238E27FC236}">
                <a16:creationId xmlns:a16="http://schemas.microsoft.com/office/drawing/2014/main" id="{0C0613A3-B61A-DDFA-725F-B9C4A3044A1C}"/>
              </a:ext>
            </a:extLst>
          </p:cNvPr>
          <p:cNvSpPr/>
          <p:nvPr/>
        </p:nvSpPr>
        <p:spPr>
          <a:xfrm>
            <a:off x="6231466" y="4546601"/>
            <a:ext cx="4021667" cy="812800"/>
          </a:xfrm>
          <a:prstGeom prst="curved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Arrow: Curved Up 10">
            <a:extLst>
              <a:ext uri="{FF2B5EF4-FFF2-40B4-BE49-F238E27FC236}">
                <a16:creationId xmlns:a16="http://schemas.microsoft.com/office/drawing/2014/main" id="{4F315F35-6BCA-7937-B682-696421DE412B}"/>
              </a:ext>
            </a:extLst>
          </p:cNvPr>
          <p:cNvSpPr/>
          <p:nvPr/>
        </p:nvSpPr>
        <p:spPr>
          <a:xfrm>
            <a:off x="7255933" y="4495799"/>
            <a:ext cx="2973389" cy="812800"/>
          </a:xfrm>
          <a:prstGeom prst="curved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89A545C-50D3-14BA-2C20-35A927785445}"/>
              </a:ext>
            </a:extLst>
          </p:cNvPr>
          <p:cNvSpPr/>
          <p:nvPr/>
        </p:nvSpPr>
        <p:spPr>
          <a:xfrm>
            <a:off x="2973388" y="5547155"/>
            <a:ext cx="7010400" cy="1185333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Pay attention to these other words…</a:t>
            </a:r>
          </a:p>
          <a:p>
            <a:pPr algn="ctr"/>
            <a:r>
              <a:rPr lang="en-US" dirty="0"/>
              <a:t>… they are crucial for modeling</a:t>
            </a:r>
          </a:p>
        </p:txBody>
      </p:sp>
    </p:spTree>
    <p:extLst>
      <p:ext uri="{BB962C8B-B14F-4D97-AF65-F5344CB8AC3E}">
        <p14:creationId xmlns:p14="http://schemas.microsoft.com/office/powerpoint/2010/main" val="29081378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18098-9554-3979-A664-8609E1926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and terminology of LLMs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447F5A-8F9E-E479-6BE7-C81F638DAB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Transformers: Architecture for today’s state of the art LLMs</a:t>
            </a:r>
          </a:p>
          <a:p>
            <a:r>
              <a:rPr lang="en-US" dirty="0"/>
              <a:t>There are many model names/types which are Transformers:</a:t>
            </a:r>
          </a:p>
          <a:p>
            <a:pPr lvl="1"/>
            <a:r>
              <a:rPr lang="en-US" dirty="0"/>
              <a:t>BERT</a:t>
            </a:r>
          </a:p>
          <a:p>
            <a:pPr lvl="1"/>
            <a:r>
              <a:rPr lang="en-US" dirty="0"/>
              <a:t>GPT</a:t>
            </a:r>
          </a:p>
          <a:p>
            <a:pPr lvl="1"/>
            <a:r>
              <a:rPr lang="en-US" dirty="0" err="1"/>
              <a:t>LLaMa</a:t>
            </a:r>
            <a:endParaRPr lang="en-US" dirty="0"/>
          </a:p>
          <a:p>
            <a:pPr lvl="1"/>
            <a:r>
              <a:rPr lang="en-US" dirty="0"/>
              <a:t>Vicuna</a:t>
            </a:r>
          </a:p>
          <a:p>
            <a:pPr lvl="1"/>
            <a:r>
              <a:rPr lang="en-US" dirty="0"/>
              <a:t>Alpaca</a:t>
            </a:r>
          </a:p>
          <a:p>
            <a:pPr lvl="1"/>
            <a:r>
              <a:rPr lang="en-US" dirty="0"/>
              <a:t>Falcon</a:t>
            </a:r>
          </a:p>
          <a:p>
            <a:pPr lvl="1"/>
            <a:r>
              <a:rPr lang="en-US" dirty="0" err="1"/>
              <a:t>PaLM</a:t>
            </a:r>
            <a:endParaRPr lang="en-US" dirty="0"/>
          </a:p>
          <a:p>
            <a:r>
              <a:rPr lang="en-US" dirty="0"/>
              <a:t>We’ll end today orienting to this fast moving ecosystem</a:t>
            </a:r>
          </a:p>
        </p:txBody>
      </p:sp>
    </p:spTree>
    <p:extLst>
      <p:ext uri="{BB962C8B-B14F-4D97-AF65-F5344CB8AC3E}">
        <p14:creationId xmlns:p14="http://schemas.microsoft.com/office/powerpoint/2010/main" val="29156141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8B042-A11E-F188-408F-47F72731F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Pre-training vs fine tuning:</a:t>
            </a:r>
            <a:br>
              <a:rPr lang="en-US" dirty="0"/>
            </a:br>
            <a:r>
              <a:rPr lang="en-US" dirty="0"/>
              <a:t>An imperfect analogy</a:t>
            </a:r>
          </a:p>
        </p:txBody>
      </p:sp>
      <p:pic>
        <p:nvPicPr>
          <p:cNvPr id="5" name="Content Placeholder 4" descr="Tractor outline">
            <a:extLst>
              <a:ext uri="{FF2B5EF4-FFF2-40B4-BE49-F238E27FC236}">
                <a16:creationId xmlns:a16="http://schemas.microsoft.com/office/drawing/2014/main" id="{D077F6A3-40F5-096B-D001-C36125BBB2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91789" y="4066647"/>
            <a:ext cx="2909887" cy="2909887"/>
          </a:xfrm>
        </p:spPr>
      </p:pic>
      <p:pic>
        <p:nvPicPr>
          <p:cNvPr id="7" name="Graphic 6" descr="Scooter outline">
            <a:extLst>
              <a:ext uri="{FF2B5EF4-FFF2-40B4-BE49-F238E27FC236}">
                <a16:creationId xmlns:a16="http://schemas.microsoft.com/office/drawing/2014/main" id="{31838F62-AD9C-D3FA-1DAF-BF8B679B9F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2345265" y="4535709"/>
            <a:ext cx="2396067" cy="2396067"/>
          </a:xfrm>
          <a:prstGeom prst="rect">
            <a:avLst/>
          </a:prstGeom>
        </p:spPr>
      </p:pic>
      <p:pic>
        <p:nvPicPr>
          <p:cNvPr id="9" name="Graphic 8" descr="Convertible outline">
            <a:extLst>
              <a:ext uri="{FF2B5EF4-FFF2-40B4-BE49-F238E27FC236}">
                <a16:creationId xmlns:a16="http://schemas.microsoft.com/office/drawing/2014/main" id="{D9F81683-50C3-7D55-C1BC-380CF29546E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2277533" y="2031999"/>
            <a:ext cx="2531533" cy="2531533"/>
          </a:xfrm>
          <a:prstGeom prst="rect">
            <a:avLst/>
          </a:prstGeom>
        </p:spPr>
      </p:pic>
      <p:pic>
        <p:nvPicPr>
          <p:cNvPr id="11" name="Graphic 10" descr="Monster Truck outline">
            <a:extLst>
              <a:ext uri="{FF2B5EF4-FFF2-40B4-BE49-F238E27FC236}">
                <a16:creationId xmlns:a16="http://schemas.microsoft.com/office/drawing/2014/main" id="{A484E74A-23AA-134A-C733-B3313A6F4BF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576734" y="2300509"/>
            <a:ext cx="2235200" cy="2235200"/>
          </a:xfrm>
          <a:prstGeom prst="rect">
            <a:avLst/>
          </a:prstGeom>
        </p:spPr>
      </p:pic>
      <p:pic>
        <p:nvPicPr>
          <p:cNvPr id="13" name="Graphic 12" descr="Cement truck outline">
            <a:extLst>
              <a:ext uri="{FF2B5EF4-FFF2-40B4-BE49-F238E27FC236}">
                <a16:creationId xmlns:a16="http://schemas.microsoft.com/office/drawing/2014/main" id="{0B0BF160-424F-77BD-EB0A-32711BB4660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393266" y="4580467"/>
            <a:ext cx="2414324" cy="2414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7597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DA6FDA-0FEC-6D55-4E06-E55865BA5F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6A08E-6AB2-5D7A-1D5E-D993ED76A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Pre-training vs fine tuning:</a:t>
            </a:r>
            <a:br>
              <a:rPr lang="en-US" dirty="0"/>
            </a:br>
            <a:r>
              <a:rPr lang="en-US" dirty="0"/>
              <a:t>An imperfect analogy</a:t>
            </a:r>
          </a:p>
        </p:txBody>
      </p:sp>
      <p:pic>
        <p:nvPicPr>
          <p:cNvPr id="5" name="Content Placeholder 4" descr="Tractor outline">
            <a:extLst>
              <a:ext uri="{FF2B5EF4-FFF2-40B4-BE49-F238E27FC236}">
                <a16:creationId xmlns:a16="http://schemas.microsoft.com/office/drawing/2014/main" id="{995D91AD-1C4F-3BFA-9DDD-5023CBDA5E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91789" y="4066647"/>
            <a:ext cx="2909887" cy="2909887"/>
          </a:xfrm>
        </p:spPr>
      </p:pic>
      <p:pic>
        <p:nvPicPr>
          <p:cNvPr id="7" name="Graphic 6" descr="Scooter outline">
            <a:extLst>
              <a:ext uri="{FF2B5EF4-FFF2-40B4-BE49-F238E27FC236}">
                <a16:creationId xmlns:a16="http://schemas.microsoft.com/office/drawing/2014/main" id="{2C58173B-5A4C-1DF0-B9DE-5B7D0F408E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2345265" y="4535709"/>
            <a:ext cx="2396067" cy="2396067"/>
          </a:xfrm>
          <a:prstGeom prst="rect">
            <a:avLst/>
          </a:prstGeom>
        </p:spPr>
      </p:pic>
      <p:pic>
        <p:nvPicPr>
          <p:cNvPr id="9" name="Graphic 8" descr="Convertible outline">
            <a:extLst>
              <a:ext uri="{FF2B5EF4-FFF2-40B4-BE49-F238E27FC236}">
                <a16:creationId xmlns:a16="http://schemas.microsoft.com/office/drawing/2014/main" id="{E9A717D2-69C1-598A-7310-9CE4B388799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2277533" y="2031999"/>
            <a:ext cx="2531533" cy="2531533"/>
          </a:xfrm>
          <a:prstGeom prst="rect">
            <a:avLst/>
          </a:prstGeom>
        </p:spPr>
      </p:pic>
      <p:pic>
        <p:nvPicPr>
          <p:cNvPr id="11" name="Graphic 10" descr="Monster Truck outline">
            <a:extLst>
              <a:ext uri="{FF2B5EF4-FFF2-40B4-BE49-F238E27FC236}">
                <a16:creationId xmlns:a16="http://schemas.microsoft.com/office/drawing/2014/main" id="{73652AC4-16A7-4BDE-B7F7-01E88BB84DF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576734" y="2300509"/>
            <a:ext cx="2235200" cy="2235200"/>
          </a:xfrm>
          <a:prstGeom prst="rect">
            <a:avLst/>
          </a:prstGeom>
        </p:spPr>
      </p:pic>
      <p:pic>
        <p:nvPicPr>
          <p:cNvPr id="13" name="Graphic 12" descr="Cement truck outline">
            <a:extLst>
              <a:ext uri="{FF2B5EF4-FFF2-40B4-BE49-F238E27FC236}">
                <a16:creationId xmlns:a16="http://schemas.microsoft.com/office/drawing/2014/main" id="{F3415A48-DC13-1025-7F37-DD31A7CB193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393266" y="4580467"/>
            <a:ext cx="2414324" cy="2414324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89F36F29-02BB-92B9-F74F-CF417E6C029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425015" y="2200461"/>
            <a:ext cx="2283090" cy="2435296"/>
          </a:xfrm>
          <a:prstGeom prst="rect">
            <a:avLst/>
          </a:prstGeom>
        </p:spPr>
      </p:pic>
      <p:sp>
        <p:nvSpPr>
          <p:cNvPr id="6" name="Arrow: Left 5">
            <a:extLst>
              <a:ext uri="{FF2B5EF4-FFF2-40B4-BE49-F238E27FC236}">
                <a16:creationId xmlns:a16="http://schemas.microsoft.com/office/drawing/2014/main" id="{B11CC891-C940-807F-E176-54D2EE39735A}"/>
              </a:ext>
            </a:extLst>
          </p:cNvPr>
          <p:cNvSpPr/>
          <p:nvPr/>
        </p:nvSpPr>
        <p:spPr>
          <a:xfrm rot="13925616">
            <a:off x="3495845" y="2124029"/>
            <a:ext cx="3173061" cy="878129"/>
          </a:xfrm>
          <a:prstGeom prst="left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Left 7">
            <a:extLst>
              <a:ext uri="{FF2B5EF4-FFF2-40B4-BE49-F238E27FC236}">
                <a16:creationId xmlns:a16="http://schemas.microsoft.com/office/drawing/2014/main" id="{417DAE2D-5881-1070-EEFE-55DAFAB0D460}"/>
              </a:ext>
            </a:extLst>
          </p:cNvPr>
          <p:cNvSpPr/>
          <p:nvPr/>
        </p:nvSpPr>
        <p:spPr>
          <a:xfrm rot="12947805">
            <a:off x="6518683" y="1693037"/>
            <a:ext cx="2914698" cy="878129"/>
          </a:xfrm>
          <a:prstGeom prst="left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Left 9">
            <a:extLst>
              <a:ext uri="{FF2B5EF4-FFF2-40B4-BE49-F238E27FC236}">
                <a16:creationId xmlns:a16="http://schemas.microsoft.com/office/drawing/2014/main" id="{CF9B646C-D855-FD68-AE2D-307B5C56561D}"/>
              </a:ext>
            </a:extLst>
          </p:cNvPr>
          <p:cNvSpPr/>
          <p:nvPr/>
        </p:nvSpPr>
        <p:spPr>
          <a:xfrm rot="14168450">
            <a:off x="5657916" y="3017014"/>
            <a:ext cx="5157376" cy="878129"/>
          </a:xfrm>
          <a:prstGeom prst="left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6222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ED295-9778-D383-102A-603496DC7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Pre-training vs fine tuning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6BE8F-BB45-0428-13FE-A221A925F1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Pre-training:</a:t>
            </a:r>
          </a:p>
          <a:p>
            <a:pPr lvl="1"/>
            <a:r>
              <a:rPr lang="en-US" dirty="0"/>
              <a:t>First phase of language modeling</a:t>
            </a:r>
          </a:p>
          <a:p>
            <a:pPr lvl="1"/>
            <a:r>
              <a:rPr lang="en-US" dirty="0"/>
              <a:t>Learning from massive amount of unlabeled data (fill in the blanks)</a:t>
            </a:r>
          </a:p>
          <a:p>
            <a:pPr lvl="1"/>
            <a:r>
              <a:rPr lang="en-US" dirty="0"/>
              <a:t>No specific task yet, but learning about human language generally</a:t>
            </a:r>
          </a:p>
          <a:p>
            <a:r>
              <a:rPr lang="en-US" dirty="0"/>
              <a:t>Fine-tuning</a:t>
            </a:r>
          </a:p>
          <a:p>
            <a:pPr lvl="1"/>
            <a:r>
              <a:rPr lang="en-US" dirty="0"/>
              <a:t>Using a “base” or “generic” model from pre-training, optimization for a task or domain</a:t>
            </a:r>
          </a:p>
          <a:p>
            <a:pPr lvl="1"/>
            <a:r>
              <a:rPr lang="en-US" dirty="0"/>
              <a:t>Otherwise stated, turning a high-octane fill-in-the-blanks into: </a:t>
            </a:r>
          </a:p>
          <a:p>
            <a:pPr lvl="2"/>
            <a:r>
              <a:rPr lang="en-US" dirty="0"/>
              <a:t>spam classification, medical information extraction, chart summary, </a:t>
            </a:r>
            <a:r>
              <a:rPr lang="en-US" dirty="0" err="1"/>
              <a:t>etc</a:t>
            </a:r>
            <a:endParaRPr lang="en-US" dirty="0"/>
          </a:p>
          <a:p>
            <a:pPr lvl="1"/>
            <a:r>
              <a:rPr lang="en-US" dirty="0"/>
              <a:t>This is often done once you have labels (aka “supervised learning”)</a:t>
            </a:r>
          </a:p>
        </p:txBody>
      </p:sp>
    </p:spTree>
    <p:extLst>
      <p:ext uri="{BB962C8B-B14F-4D97-AF65-F5344CB8AC3E}">
        <p14:creationId xmlns:p14="http://schemas.microsoft.com/office/powerpoint/2010/main" val="39350775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0C4B5DAB-01CC-A833-E5D8-7ACC7047196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4048" y="1363133"/>
            <a:ext cx="9340209" cy="470746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DD9C931F-E866-5824-27EA-97DABF7E0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dirty="0"/>
              <a:t>An imperfect, but helpful  sketch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32F7A5-7D92-34D5-7E38-B04E908E0915}"/>
              </a:ext>
            </a:extLst>
          </p:cNvPr>
          <p:cNvSpPr txBox="1"/>
          <p:nvPr/>
        </p:nvSpPr>
        <p:spPr>
          <a:xfrm>
            <a:off x="1380067" y="6282267"/>
            <a:ext cx="10481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Source: </a:t>
            </a:r>
            <a:r>
              <a:rPr lang="en-US" sz="1600" dirty="0">
                <a:hlinkClick r:id="rId3"/>
              </a:rPr>
              <a:t>https://medium.com/mantisnlp/supervised-fine-tuning-customizing-llms-a2c1edbf22c3</a:t>
            </a:r>
            <a:endParaRPr lang="en-US" sz="16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AF68563-7F56-796E-8BC8-B869B1EE5974}"/>
              </a:ext>
            </a:extLst>
          </p:cNvPr>
          <p:cNvSpPr/>
          <p:nvPr/>
        </p:nvSpPr>
        <p:spPr>
          <a:xfrm>
            <a:off x="6477000" y="2785533"/>
            <a:ext cx="2921000" cy="64346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Knowledge or labels</a:t>
            </a:r>
          </a:p>
        </p:txBody>
      </p:sp>
    </p:spTree>
    <p:extLst>
      <p:ext uri="{BB962C8B-B14F-4D97-AF65-F5344CB8AC3E}">
        <p14:creationId xmlns:p14="http://schemas.microsoft.com/office/powerpoint/2010/main" val="3044703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58029-4ADF-5775-9550-7907B6AEB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633443-9EE2-CBA5-E53F-169EEB556F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Motivation for machine learning (ML) in NLP</a:t>
            </a:r>
          </a:p>
          <a:p>
            <a:r>
              <a:rPr lang="en-US" dirty="0"/>
              <a:t>Brief history of recent ML advances</a:t>
            </a:r>
          </a:p>
          <a:p>
            <a:r>
              <a:rPr lang="en-US" dirty="0"/>
              <a:t>Large Language Models (LLMs)</a:t>
            </a:r>
          </a:p>
          <a:p>
            <a:pPr lvl="1"/>
            <a:r>
              <a:rPr lang="en-US" dirty="0"/>
              <a:t>Tasks possible</a:t>
            </a:r>
          </a:p>
          <a:p>
            <a:pPr lvl="1"/>
            <a:r>
              <a:rPr lang="en-US" dirty="0"/>
              <a:t>(Hands on) Pre-training</a:t>
            </a:r>
          </a:p>
          <a:p>
            <a:pPr lvl="1"/>
            <a:r>
              <a:rPr lang="en-US" dirty="0"/>
              <a:t>(Hands on) Fine-tuning</a:t>
            </a:r>
          </a:p>
          <a:p>
            <a:r>
              <a:rPr lang="en-US" dirty="0"/>
              <a:t>Class challenge: </a:t>
            </a:r>
          </a:p>
          <a:p>
            <a:pPr lvl="1"/>
            <a:r>
              <a:rPr lang="en-US" dirty="0"/>
              <a:t>Use ML to make the best pneumonia model</a:t>
            </a:r>
          </a:p>
          <a:p>
            <a:r>
              <a:rPr lang="en-US" dirty="0"/>
              <a:t>Wrap up and Resources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0163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68A8B-4A93-E4EE-8799-6393E2804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 On: Pre-training and fine-tuning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2ADA8C-BBBE-AEF0-4399-ABA9241B6F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we’re going to work with some data and Python libraries for each of these</a:t>
            </a:r>
          </a:p>
          <a:p>
            <a:endParaRPr lang="en-US" dirty="0"/>
          </a:p>
          <a:p>
            <a:r>
              <a:rPr lang="en-US" dirty="0"/>
              <a:t>A bit of orientation to some of the packages we will use:</a:t>
            </a:r>
          </a:p>
          <a:p>
            <a:pPr lvl="1"/>
            <a:r>
              <a:rPr lang="en-US" dirty="0" err="1"/>
              <a:t>PyTorch</a:t>
            </a:r>
            <a:r>
              <a:rPr lang="en-US" dirty="0"/>
              <a:t>: Lower-level package for neural networks</a:t>
            </a:r>
          </a:p>
          <a:p>
            <a:pPr lvl="1"/>
            <a:r>
              <a:rPr lang="en-US" dirty="0" err="1"/>
              <a:t>HuggingFace</a:t>
            </a:r>
            <a:r>
              <a:rPr lang="en-US" dirty="0"/>
              <a:t>: Applied use of </a:t>
            </a:r>
            <a:r>
              <a:rPr lang="en-US" dirty="0" err="1"/>
              <a:t>PyTorch</a:t>
            </a:r>
            <a:r>
              <a:rPr lang="en-US" dirty="0"/>
              <a:t> for NLP and other tasks</a:t>
            </a:r>
          </a:p>
          <a:p>
            <a:pPr lvl="2"/>
            <a:r>
              <a:rPr lang="en-US" dirty="0"/>
              <a:t>Not just code, </a:t>
            </a:r>
            <a:r>
              <a:rPr lang="en-US" dirty="0" err="1"/>
              <a:t>HuggingFace</a:t>
            </a:r>
            <a:r>
              <a:rPr lang="en-US" dirty="0"/>
              <a:t> hosts models</a:t>
            </a:r>
          </a:p>
          <a:p>
            <a:pPr lvl="2"/>
            <a:r>
              <a:rPr lang="en-US" dirty="0"/>
              <a:t>This has allowed for more rapid application of LLMs and reproducible science</a:t>
            </a:r>
          </a:p>
        </p:txBody>
      </p:sp>
    </p:spTree>
    <p:extLst>
      <p:ext uri="{BB962C8B-B14F-4D97-AF65-F5344CB8AC3E}">
        <p14:creationId xmlns:p14="http://schemas.microsoft.com/office/powerpoint/2010/main" val="22458099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A2CAD-EF98-52A2-6E3E-8AE127F57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to get into Google </a:t>
            </a:r>
            <a:r>
              <a:rPr lang="en-US" dirty="0" err="1"/>
              <a:t>Colab</a:t>
            </a:r>
            <a:endParaRPr 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CF67F638-C3C7-8CD1-B55C-B35373AE2D6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2158" y="3271308"/>
            <a:ext cx="8554633" cy="1783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1028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3E91F-3046-9D3E-1E83-CC25FB87B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for using ML in NLP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50C296-D443-772E-A563-C8340F8C47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Alec showed crafting manual rules</a:t>
            </a:r>
          </a:p>
          <a:p>
            <a:r>
              <a:rPr lang="en-US" dirty="0"/>
              <a:t>Extremely powerful, yet we consider:</a:t>
            </a:r>
          </a:p>
          <a:p>
            <a:pPr lvl="1"/>
            <a:r>
              <a:rPr lang="en-US" dirty="0"/>
              <a:t>Time to craft rules</a:t>
            </a:r>
          </a:p>
          <a:p>
            <a:pPr lvl="1"/>
            <a:r>
              <a:rPr lang="en-US" dirty="0"/>
              <a:t>Is there a way we could learn to generalize to complexity of data?</a:t>
            </a:r>
          </a:p>
          <a:p>
            <a:r>
              <a:rPr lang="en-US" dirty="0"/>
              <a:t>ML is changing our work</a:t>
            </a:r>
          </a:p>
          <a:p>
            <a:pPr lvl="1"/>
            <a:r>
              <a:rPr lang="en-US" dirty="0"/>
              <a:t>Image recognition</a:t>
            </a:r>
          </a:p>
          <a:p>
            <a:pPr lvl="1"/>
            <a:r>
              <a:rPr lang="en-US" dirty="0"/>
              <a:t>Recommendation systems</a:t>
            </a:r>
          </a:p>
        </p:txBody>
      </p:sp>
    </p:spTree>
    <p:extLst>
      <p:ext uri="{BB962C8B-B14F-4D97-AF65-F5344CB8AC3E}">
        <p14:creationId xmlns:p14="http://schemas.microsoft.com/office/powerpoint/2010/main" val="896241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396966-65DF-5368-29A7-15455082A9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8A3BA-67A8-E9E9-8744-1505A1345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 anyone not heard of ChatGPT?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99A3D75-A6A7-0553-EF23-31AA82B7AF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73670" y="1457953"/>
            <a:ext cx="4496576" cy="527304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319226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B14D2-3F66-9FB9-1191-CDE365A77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Yet rules still have a place</a:t>
            </a:r>
            <a:br>
              <a:rPr lang="en-US" dirty="0"/>
            </a:br>
            <a:r>
              <a:rPr lang="en-US" dirty="0"/>
              <a:t>(what about something very new?)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4D5AE86-E6BE-F5FB-EC89-8F3BD04482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4696" y="1972733"/>
            <a:ext cx="3900432" cy="377825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A489E7B-41AB-9FEC-68E6-7FDD125CC595}"/>
              </a:ext>
            </a:extLst>
          </p:cNvPr>
          <p:cNvSpPr txBox="1"/>
          <p:nvPr/>
        </p:nvSpPr>
        <p:spPr>
          <a:xfrm>
            <a:off x="1878418" y="6049224"/>
            <a:ext cx="3447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^^^ critical system using rules</a:t>
            </a:r>
          </a:p>
        </p:txBody>
      </p:sp>
    </p:spTree>
    <p:extLst>
      <p:ext uri="{BB962C8B-B14F-4D97-AF65-F5344CB8AC3E}">
        <p14:creationId xmlns:p14="http://schemas.microsoft.com/office/powerpoint/2010/main" val="1428468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3ADDFC-D9B0-3C97-8E0E-97DBA0B7A8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E187E-AC87-B6A8-0760-6BEBD41AB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Yet rules still have a place</a:t>
            </a:r>
            <a:br>
              <a:rPr lang="en-US" dirty="0"/>
            </a:br>
            <a:r>
              <a:rPr lang="en-US" dirty="0"/>
              <a:t>(what about something very new?)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B9B7DCC-D1F7-B7FC-5501-84A112D5B4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4696" y="1972733"/>
            <a:ext cx="3900432" cy="377825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7A0E29-BD00-761B-E59A-58041615E9B9}"/>
              </a:ext>
            </a:extLst>
          </p:cNvPr>
          <p:cNvSpPr txBox="1"/>
          <p:nvPr/>
        </p:nvSpPr>
        <p:spPr>
          <a:xfrm>
            <a:off x="1878418" y="6049224"/>
            <a:ext cx="3447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^^^ critical system using rules</a:t>
            </a:r>
          </a:p>
        </p:txBody>
      </p:sp>
      <p:pic>
        <p:nvPicPr>
          <p:cNvPr id="1026" name="Picture 2" descr="Timeline showing progression of COVID-19. December 2019: first cases of COVID-19 emerge in China; January 21, 2020: First U.S. Case identified, Washington state; January 23, 2020: Chinese city of Wuhan in lockdown; virus emerges in Europe; January 31, 2020: World Health Organization declares a global health emergency; March and April 2020: borders sealed, schools and workplaces closed, events canceled, masking and social distancing started; April 2, 2020: 1 million cases worldwide; June 2020: Infection rates start to go down but then climb again as states attempt to reopen; July 2021: U.S. breaks its record for daily cases and deaths; large scale testing of vaccines begin; September 2020: 1 million deaths worldwide; December 2021: U.S. and U.K. approve emergency use of Pfizer vaccine; virus variants are identified; January 2021: vaccines become available to first responders and individuals 65 and older; 2 millin deaths worldwide; July 2021: delta variant found in 65 countries worldwide; September 2021: 4.5 million deaths worldwide, 5.8 billion does of vaccines given worldwide, 370 million vaccines give in the United States; October 2021: 700,000 people in U.S. dead from COVID-19, which is more than caused by 1918 flu pandemic; November 2021: The World Health Organization identified omicron as a new variant of concern; January 2022: Omicron variant makes up more than 99% of the new cases of COVID-19.">
            <a:extLst>
              <a:ext uri="{FF2B5EF4-FFF2-40B4-BE49-F238E27FC236}">
                <a16:creationId xmlns:a16="http://schemas.microsoft.com/office/drawing/2014/main" id="{311B3F9C-7740-79DE-6BEF-0698BDE88E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6873" y="1977397"/>
            <a:ext cx="5174721" cy="188446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llout: Up Arrow 2">
            <a:extLst>
              <a:ext uri="{FF2B5EF4-FFF2-40B4-BE49-F238E27FC236}">
                <a16:creationId xmlns:a16="http://schemas.microsoft.com/office/drawing/2014/main" id="{27369B51-DBEC-D053-37CC-740E37E209DE}"/>
              </a:ext>
            </a:extLst>
          </p:cNvPr>
          <p:cNvSpPr/>
          <p:nvPr/>
        </p:nvSpPr>
        <p:spPr>
          <a:xfrm>
            <a:off x="6496872" y="3692694"/>
            <a:ext cx="5174721" cy="1660663"/>
          </a:xfrm>
          <a:prstGeom prst="upArrowCallou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COVID has been a dynamic, evolving situation… the data has shifted as we have shifted with testing, vaccines, variants, </a:t>
            </a:r>
            <a:r>
              <a:rPr lang="en-US" dirty="0" err="1"/>
              <a:t>etc</a:t>
            </a:r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9394A34-6E90-ED36-A3E2-13E0FFDA9224}"/>
              </a:ext>
            </a:extLst>
          </p:cNvPr>
          <p:cNvSpPr/>
          <p:nvPr/>
        </p:nvSpPr>
        <p:spPr>
          <a:xfrm>
            <a:off x="6496871" y="5577155"/>
            <a:ext cx="5174721" cy="59632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 needed methods to generalize and leverage our labeled data…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363526-ED87-5C19-8417-C0113A3EFD31}"/>
              </a:ext>
            </a:extLst>
          </p:cNvPr>
          <p:cNvSpPr txBox="1"/>
          <p:nvPr/>
        </p:nvSpPr>
        <p:spPr>
          <a:xfrm>
            <a:off x="6336004" y="6358467"/>
            <a:ext cx="5695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</a:t>
            </a:r>
            <a:r>
              <a:rPr lang="en-US" dirty="0">
                <a:hlinkClick r:id="rId4"/>
              </a:rPr>
              <a:t>https://covid19.macmillanlearning.com/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923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CC0A46-3D39-39CA-ED0C-AB90C853CE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518FE-DEF9-B44E-FA93-12B9F5C52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Yet rules still have a place</a:t>
            </a:r>
            <a:br>
              <a:rPr lang="en-US" dirty="0"/>
            </a:br>
            <a:r>
              <a:rPr lang="en-US" dirty="0"/>
              <a:t>(what about something very new?)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3F8CBB0-AE04-7BFA-7819-F9DB95EAA8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4696" y="1972733"/>
            <a:ext cx="3900432" cy="377825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E595C4C-B15C-92CA-511B-DE4563EC9487}"/>
              </a:ext>
            </a:extLst>
          </p:cNvPr>
          <p:cNvSpPr txBox="1"/>
          <p:nvPr/>
        </p:nvSpPr>
        <p:spPr>
          <a:xfrm>
            <a:off x="1878418" y="6049224"/>
            <a:ext cx="3447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^^^ critical system using rules</a:t>
            </a:r>
          </a:p>
        </p:txBody>
      </p:sp>
      <p:sp>
        <p:nvSpPr>
          <p:cNvPr id="7" name="Plus Sign 6">
            <a:extLst>
              <a:ext uri="{FF2B5EF4-FFF2-40B4-BE49-F238E27FC236}">
                <a16:creationId xmlns:a16="http://schemas.microsoft.com/office/drawing/2014/main" id="{3D7B8104-35E6-54EB-0D7E-B249DD322CB5}"/>
              </a:ext>
            </a:extLst>
          </p:cNvPr>
          <p:cNvSpPr/>
          <p:nvPr/>
        </p:nvSpPr>
        <p:spPr>
          <a:xfrm>
            <a:off x="5875867" y="3285067"/>
            <a:ext cx="1337733" cy="1280890"/>
          </a:xfrm>
          <a:prstGeom prst="math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Magnetic Disk 7">
            <a:extLst>
              <a:ext uri="{FF2B5EF4-FFF2-40B4-BE49-F238E27FC236}">
                <a16:creationId xmlns:a16="http://schemas.microsoft.com/office/drawing/2014/main" id="{200E8694-7FF3-A8A4-FDF9-268C78F9B50C}"/>
              </a:ext>
            </a:extLst>
          </p:cNvPr>
          <p:cNvSpPr/>
          <p:nvPr/>
        </p:nvSpPr>
        <p:spPr>
          <a:xfrm>
            <a:off x="7394339" y="1906058"/>
            <a:ext cx="3437467" cy="3911600"/>
          </a:xfrm>
          <a:prstGeom prst="flowChartMagneticDisk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Transformer model</a:t>
            </a:r>
          </a:p>
          <a:p>
            <a:pPr algn="ctr"/>
            <a:endParaRPr lang="en-US" sz="4000" dirty="0"/>
          </a:p>
          <a:p>
            <a:pPr algn="ctr"/>
            <a:r>
              <a:rPr lang="en-US" sz="2400" dirty="0"/>
              <a:t>(architecture for modern LLMs)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F3120E-89A9-F5A3-CBE1-E3C4D74EADFE}"/>
              </a:ext>
            </a:extLst>
          </p:cNvPr>
          <p:cNvSpPr txBox="1"/>
          <p:nvPr/>
        </p:nvSpPr>
        <p:spPr>
          <a:xfrm>
            <a:off x="7394339" y="6049224"/>
            <a:ext cx="43404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^^^ possible once we had</a:t>
            </a:r>
          </a:p>
          <a:p>
            <a:r>
              <a:rPr lang="en-US" dirty="0"/>
              <a:t>many labeled examples</a:t>
            </a:r>
          </a:p>
        </p:txBody>
      </p:sp>
    </p:spTree>
    <p:extLst>
      <p:ext uri="{BB962C8B-B14F-4D97-AF65-F5344CB8AC3E}">
        <p14:creationId xmlns:p14="http://schemas.microsoft.com/office/powerpoint/2010/main" val="2492400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D80F8-ED79-390F-2608-7F1BDBCE4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LLMs are powerful in many NLP 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FBEAD-0FBE-8203-74D5-AE75E38A53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NLP is a field of many tasks:</a:t>
            </a:r>
          </a:p>
          <a:p>
            <a:pPr lvl="1"/>
            <a:r>
              <a:rPr lang="en-US" sz="3000" dirty="0"/>
              <a:t>Classification (spam vs not spam)</a:t>
            </a:r>
          </a:p>
          <a:p>
            <a:pPr lvl="1"/>
            <a:r>
              <a:rPr lang="en-US" sz="3000" dirty="0"/>
              <a:t>Information Retrieval (web searches)</a:t>
            </a:r>
          </a:p>
          <a:p>
            <a:pPr lvl="1"/>
            <a:r>
              <a:rPr lang="en-US" sz="3000" dirty="0"/>
              <a:t>Text Generation (ChatGPT)</a:t>
            </a:r>
          </a:p>
          <a:p>
            <a:pPr lvl="1"/>
            <a:r>
              <a:rPr lang="en-US" sz="3000" dirty="0"/>
              <a:t>Information Summary (ChatGPT)</a:t>
            </a:r>
          </a:p>
          <a:p>
            <a:r>
              <a:rPr lang="en-US" sz="3200" dirty="0"/>
              <a:t>We will come back to this…</a:t>
            </a:r>
          </a:p>
        </p:txBody>
      </p:sp>
    </p:spTree>
    <p:extLst>
      <p:ext uri="{BB962C8B-B14F-4D97-AF65-F5344CB8AC3E}">
        <p14:creationId xmlns:p14="http://schemas.microsoft.com/office/powerpoint/2010/main" val="4576625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FEBF47-2433-0FB3-C910-311B09A244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5129C-9967-2ACE-4119-C25FD676E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are modern LLMs trained?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E7B1FA-40B0-727A-7485-B284D7CFC4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Simple explanation is by filling in the blanks… many, many times…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4000" dirty="0"/>
              <a:t>“We know each other so well… </a:t>
            </a:r>
          </a:p>
          <a:p>
            <a:pPr marL="0" indent="0">
              <a:buNone/>
            </a:pPr>
            <a:r>
              <a:rPr lang="en-US" sz="4000" dirty="0"/>
              <a:t>we finish each other’s __________”</a:t>
            </a:r>
          </a:p>
        </p:txBody>
      </p:sp>
    </p:spTree>
    <p:extLst>
      <p:ext uri="{BB962C8B-B14F-4D97-AF65-F5344CB8AC3E}">
        <p14:creationId xmlns:p14="http://schemas.microsoft.com/office/powerpoint/2010/main" val="425389343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123</TotalTime>
  <Words>705</Words>
  <Application>Microsoft Office PowerPoint</Application>
  <PresentationFormat>Widescreen</PresentationFormat>
  <Paragraphs>107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Century Gothic</vt:lpstr>
      <vt:lpstr>Wingdings 3</vt:lpstr>
      <vt:lpstr>Wisp</vt:lpstr>
      <vt:lpstr>NLP with machine learning</vt:lpstr>
      <vt:lpstr>Agenda</vt:lpstr>
      <vt:lpstr>Motivation for using ML in NLP</vt:lpstr>
      <vt:lpstr>Has anyone not heard of ChatGPT?</vt:lpstr>
      <vt:lpstr>Yet rules still have a place (what about something very new?)</vt:lpstr>
      <vt:lpstr>Yet rules still have a place (what about something very new?)</vt:lpstr>
      <vt:lpstr>Yet rules still have a place (what about something very new?)</vt:lpstr>
      <vt:lpstr>LLMs are powerful in many NLP tasks</vt:lpstr>
      <vt:lpstr>How are modern LLMs trained?</vt:lpstr>
      <vt:lpstr>What are your guesses?</vt:lpstr>
      <vt:lpstr>What are your guesses?</vt:lpstr>
      <vt:lpstr>Before 2017..</vt:lpstr>
      <vt:lpstr>2017 continues a series of “breakthrough” moments</vt:lpstr>
      <vt:lpstr>Attention in models (Transformers)</vt:lpstr>
      <vt:lpstr>Models and terminology of LLMs</vt:lpstr>
      <vt:lpstr>Pre-training vs fine tuning: An imperfect analogy</vt:lpstr>
      <vt:lpstr>Pre-training vs fine tuning: An imperfect analogy</vt:lpstr>
      <vt:lpstr>Pre-training vs fine tuning</vt:lpstr>
      <vt:lpstr>An imperfect, but helpful  sketch</vt:lpstr>
      <vt:lpstr>Hands On: Pre-training and fine-tuning</vt:lpstr>
      <vt:lpstr>Time to get into Google Colab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NLP with machine learning</dc:title>
  <dc:creator>Kelly Peterson</dc:creator>
  <cp:lastModifiedBy>Kelly Peterson</cp:lastModifiedBy>
  <cp:revision>39</cp:revision>
  <dcterms:created xsi:type="dcterms:W3CDTF">2024-02-04T22:16:24Z</dcterms:created>
  <dcterms:modified xsi:type="dcterms:W3CDTF">2024-02-05T00:20:12Z</dcterms:modified>
</cp:coreProperties>
</file>