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6" r:id="rId14"/>
    <p:sldId id="268" r:id="rId15"/>
    <p:sldId id="274" r:id="rId16"/>
    <p:sldId id="269" r:id="rId17"/>
    <p:sldId id="270" r:id="rId18"/>
    <p:sldId id="271" r:id="rId19"/>
    <p:sldId id="275" r:id="rId20"/>
    <p:sldId id="277" r:id="rId21"/>
    <p:sldId id="278" r:id="rId22"/>
    <p:sldId id="279" r:id="rId23"/>
    <p:sldId id="280" r:id="rId24"/>
    <p:sldId id="27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ntisnlp/supervised-fine-tuning-customizing-llms-a2c1edbf22c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19.macmillanlearning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(LLMs, embeddings, neural nets and more)</a:t>
            </a:r>
          </a:p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8DFE6-524C-531F-9E74-7C60E769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CE6-1AB7-A515-A63D-F5339CC6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</p:spTree>
    <p:extLst>
      <p:ext uri="{BB962C8B-B14F-4D97-AF65-F5344CB8AC3E}">
        <p14:creationId xmlns:p14="http://schemas.microsoft.com/office/powerpoint/2010/main" val="23273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F32A-47B1-07B3-F89D-0BFD0A28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53F-3DBE-C7FC-F3C2-19971F4F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13419-ECFB-AD63-B451-2D7CF211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73" y="1776941"/>
            <a:ext cx="3317195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11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BE5B-1403-C9D0-F36F-3713C47B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9EB-6A70-D4F6-9387-22A15367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2017..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4196-4E97-3097-1D1E-BA7FF2FF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2017, state of the art for statistical language models was called word2vec</a:t>
            </a:r>
          </a:p>
          <a:p>
            <a:r>
              <a:rPr lang="en-US" dirty="0"/>
              <a:t>A downside of this model is that it did not use context to represent words</a:t>
            </a:r>
          </a:p>
          <a:p>
            <a:r>
              <a:rPr lang="en-US" dirty="0"/>
              <a:t>For a word like </a:t>
            </a:r>
            <a:r>
              <a:rPr lang="en-US" b="1" u="sng" dirty="0"/>
              <a:t>bank</a:t>
            </a:r>
            <a:r>
              <a:rPr lang="en-US" dirty="0"/>
              <a:t>, the representation would be the same in these:</a:t>
            </a:r>
          </a:p>
          <a:p>
            <a:endParaRPr lang="en-US" dirty="0"/>
          </a:p>
          <a:p>
            <a:r>
              <a:rPr lang="en-US" dirty="0"/>
              <a:t>“I caught several fish by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  <a:p>
            <a:r>
              <a:rPr lang="en-US" dirty="0"/>
              <a:t>“I withdrew my life savings at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2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2063-F9B0-529B-57F4-8FA15E8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2017 continues a series of “breakthrough” moments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3516F-CAE2-9A67-AA25-F3A2A9C94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06" y="2048934"/>
            <a:ext cx="4721154" cy="452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C8861-407E-6F3C-C9A1-1544751493A5}"/>
              </a:ext>
            </a:extLst>
          </p:cNvPr>
          <p:cNvSpPr/>
          <p:nvPr/>
        </p:nvSpPr>
        <p:spPr>
          <a:xfrm>
            <a:off x="8060267" y="2658533"/>
            <a:ext cx="3810000" cy="3575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mean by attention?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does this have to do with filling in the blanks for words?</a:t>
            </a:r>
          </a:p>
        </p:txBody>
      </p:sp>
    </p:spTree>
    <p:extLst>
      <p:ext uri="{BB962C8B-B14F-4D97-AF65-F5344CB8AC3E}">
        <p14:creationId xmlns:p14="http://schemas.microsoft.com/office/powerpoint/2010/main" val="30972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99669-9308-B3BF-2963-3C610906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CE90-9BCF-C375-E9A3-A5F705BD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 in models (Transformers)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B373-E6C7-047A-EB9B-43DA5839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“I caught several fish by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“I withdrew my life savings at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688A563C-3434-FB9C-8403-F2F9FA282175}"/>
              </a:ext>
            </a:extLst>
          </p:cNvPr>
          <p:cNvSpPr/>
          <p:nvPr/>
        </p:nvSpPr>
        <p:spPr>
          <a:xfrm>
            <a:off x="4030133" y="3124200"/>
            <a:ext cx="5572655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A5262AA-E07B-C7FB-C430-AB5A5B5408A6}"/>
              </a:ext>
            </a:extLst>
          </p:cNvPr>
          <p:cNvSpPr/>
          <p:nvPr/>
        </p:nvSpPr>
        <p:spPr>
          <a:xfrm>
            <a:off x="6629400" y="3124200"/>
            <a:ext cx="2973388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36961DC-5E21-124C-9752-5C661E9B4E02}"/>
              </a:ext>
            </a:extLst>
          </p:cNvPr>
          <p:cNvSpPr/>
          <p:nvPr/>
        </p:nvSpPr>
        <p:spPr>
          <a:xfrm>
            <a:off x="4140200" y="4521200"/>
            <a:ext cx="6112933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0C0613A3-B61A-DDFA-725F-B9C4A3044A1C}"/>
              </a:ext>
            </a:extLst>
          </p:cNvPr>
          <p:cNvSpPr/>
          <p:nvPr/>
        </p:nvSpPr>
        <p:spPr>
          <a:xfrm>
            <a:off x="6231466" y="4546601"/>
            <a:ext cx="4021667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F315F35-6BCA-7937-B682-696421DE412B}"/>
              </a:ext>
            </a:extLst>
          </p:cNvPr>
          <p:cNvSpPr/>
          <p:nvPr/>
        </p:nvSpPr>
        <p:spPr>
          <a:xfrm>
            <a:off x="7255933" y="4495799"/>
            <a:ext cx="2973389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45C-50D3-14BA-2C20-35A927785445}"/>
              </a:ext>
            </a:extLst>
          </p:cNvPr>
          <p:cNvSpPr/>
          <p:nvPr/>
        </p:nvSpPr>
        <p:spPr>
          <a:xfrm>
            <a:off x="2973388" y="5547155"/>
            <a:ext cx="7010400" cy="11853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attention to these other words…</a:t>
            </a:r>
          </a:p>
          <a:p>
            <a:pPr algn="ctr"/>
            <a:r>
              <a:rPr lang="en-US" dirty="0"/>
              <a:t>… they are crucial for modeling</a:t>
            </a:r>
          </a:p>
        </p:txBody>
      </p:sp>
    </p:spTree>
    <p:extLst>
      <p:ext uri="{BB962C8B-B14F-4D97-AF65-F5344CB8AC3E}">
        <p14:creationId xmlns:p14="http://schemas.microsoft.com/office/powerpoint/2010/main" val="290813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8098-9554-3979-A664-8609E19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terminology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7F5A-8F9E-E479-6BE7-C81F638D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Transformers: Architecture for today’s state of the art LLMs</a:t>
            </a:r>
          </a:p>
          <a:p>
            <a:r>
              <a:rPr lang="en-US" dirty="0"/>
              <a:t>There are many model names/types which are Transformers: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</a:t>
            </a:r>
          </a:p>
          <a:p>
            <a:pPr lvl="1"/>
            <a:r>
              <a:rPr lang="en-US" dirty="0" err="1"/>
              <a:t>LLaMa</a:t>
            </a:r>
            <a:endParaRPr lang="en-US" dirty="0"/>
          </a:p>
          <a:p>
            <a:pPr lvl="1"/>
            <a:r>
              <a:rPr lang="en-US" dirty="0"/>
              <a:t>Vicuna</a:t>
            </a:r>
          </a:p>
          <a:p>
            <a:pPr lvl="1"/>
            <a:r>
              <a:rPr lang="en-US" dirty="0"/>
              <a:t>Alpaca</a:t>
            </a:r>
          </a:p>
          <a:p>
            <a:pPr lvl="1"/>
            <a:r>
              <a:rPr lang="en-US" dirty="0"/>
              <a:t>Falcon</a:t>
            </a:r>
          </a:p>
          <a:p>
            <a:pPr lvl="1"/>
            <a:r>
              <a:rPr lang="en-US" dirty="0" err="1"/>
              <a:t>PaLM</a:t>
            </a:r>
            <a:endParaRPr lang="en-US" dirty="0"/>
          </a:p>
          <a:p>
            <a:r>
              <a:rPr lang="en-US" dirty="0"/>
              <a:t>We’ll end today orienting to this fast moving ecosystem</a:t>
            </a:r>
          </a:p>
        </p:txBody>
      </p:sp>
    </p:spTree>
    <p:extLst>
      <p:ext uri="{BB962C8B-B14F-4D97-AF65-F5344CB8AC3E}">
        <p14:creationId xmlns:p14="http://schemas.microsoft.com/office/powerpoint/2010/main" val="291561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042-A11E-F188-408F-47F72731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D077F6A3-40F5-096B-D001-C36125BB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31838F62-AD9C-D3FA-1DAF-BF8B679B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D9F81683-50C3-7D55-C1BC-380CF2954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A484E74A-23AA-134A-C733-B3313A6F4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0B0BF160-424F-77BD-EB0A-32711BB46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A6FDA-0FEC-6D55-4E06-E55865BA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08E-6AB2-5D7A-1D5E-D993ED7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995D91AD-1C4F-3BFA-9DDD-5023CBDA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2C58173B-5A4C-1DF0-B9DE-5B7D0F408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E9A717D2-69C1-598A-7310-9CE4B3887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73652AC4-16A7-4BDE-B7F7-01E88BB84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F3415A48-DC13-1025-7F37-DD31A7CB1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9F36F29-02BB-92B9-F74F-CF417E6C02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5015" y="2200461"/>
            <a:ext cx="2283090" cy="243529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11CC891-C940-807F-E176-54D2EE39735A}"/>
              </a:ext>
            </a:extLst>
          </p:cNvPr>
          <p:cNvSpPr/>
          <p:nvPr/>
        </p:nvSpPr>
        <p:spPr>
          <a:xfrm rot="13925616">
            <a:off x="3495845" y="2124029"/>
            <a:ext cx="3173061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17DAE2D-5881-1070-EEFE-55DAFAB0D460}"/>
              </a:ext>
            </a:extLst>
          </p:cNvPr>
          <p:cNvSpPr/>
          <p:nvPr/>
        </p:nvSpPr>
        <p:spPr>
          <a:xfrm rot="12947805">
            <a:off x="6518683" y="1693037"/>
            <a:ext cx="2914698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F9B646C-D855-FD68-AE2D-307B5C56561D}"/>
              </a:ext>
            </a:extLst>
          </p:cNvPr>
          <p:cNvSpPr/>
          <p:nvPr/>
        </p:nvSpPr>
        <p:spPr>
          <a:xfrm rot="14168450">
            <a:off x="5657916" y="3017014"/>
            <a:ext cx="5157376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D295-9778-D383-102A-603496DC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BE8F-BB45-0428-13FE-A221A925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Pre-training:</a:t>
            </a:r>
          </a:p>
          <a:p>
            <a:pPr lvl="1"/>
            <a:r>
              <a:rPr lang="en-US" dirty="0"/>
              <a:t>First phase of language modeling</a:t>
            </a:r>
          </a:p>
          <a:p>
            <a:pPr lvl="1"/>
            <a:r>
              <a:rPr lang="en-US" dirty="0"/>
              <a:t>Learning from massive amount of unlabeled data (fill in the blanks)</a:t>
            </a:r>
          </a:p>
          <a:p>
            <a:pPr lvl="1"/>
            <a:r>
              <a:rPr lang="en-US" dirty="0"/>
              <a:t>No specific task yet, but learning about human language generally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Using a “base” or “generic” model from pre-training, optimization for a task or domain</a:t>
            </a:r>
          </a:p>
          <a:p>
            <a:pPr lvl="1"/>
            <a:r>
              <a:rPr lang="en-US" dirty="0"/>
              <a:t>Otherwise stated, turning a high-octane fill-in-the-blanks into: </a:t>
            </a:r>
          </a:p>
          <a:p>
            <a:pPr lvl="2"/>
            <a:r>
              <a:rPr lang="en-US" dirty="0"/>
              <a:t>spam classification, medical information extraction, chart summary,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This is often done once you have labels (aka “supervised learning”)</a:t>
            </a:r>
          </a:p>
        </p:txBody>
      </p:sp>
    </p:spTree>
    <p:extLst>
      <p:ext uri="{BB962C8B-B14F-4D97-AF65-F5344CB8AC3E}">
        <p14:creationId xmlns:p14="http://schemas.microsoft.com/office/powerpoint/2010/main" val="393507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4B5DAB-01CC-A833-E5D8-7ACC70471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48" y="1363133"/>
            <a:ext cx="9340209" cy="47074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9C931F-E866-5824-27EA-97DABF7E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An imperfect, but helpful 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2F7A5-7D92-34D5-7E38-B04E908E0915}"/>
              </a:ext>
            </a:extLst>
          </p:cNvPr>
          <p:cNvSpPr txBox="1"/>
          <p:nvPr/>
        </p:nvSpPr>
        <p:spPr>
          <a:xfrm>
            <a:off x="1380067" y="6282267"/>
            <a:ext cx="1048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https://medium.com/mantisnlp/supervised-fine-tuning-customizing-llms-a2c1edbf22c3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68563-7F56-796E-8BC8-B869B1EE5974}"/>
              </a:ext>
            </a:extLst>
          </p:cNvPr>
          <p:cNvSpPr/>
          <p:nvPr/>
        </p:nvSpPr>
        <p:spPr>
          <a:xfrm>
            <a:off x="6477000" y="2785533"/>
            <a:ext cx="2921000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or labels</a:t>
            </a:r>
          </a:p>
        </p:txBody>
      </p:sp>
    </p:spTree>
    <p:extLst>
      <p:ext uri="{BB962C8B-B14F-4D97-AF65-F5344CB8AC3E}">
        <p14:creationId xmlns:p14="http://schemas.microsoft.com/office/powerpoint/2010/main" val="30447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029-4ADF-5775-9550-7907B6A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3443-9EE2-CBA5-E53F-169EEB55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machine learning (ML) in NLP</a:t>
            </a:r>
          </a:p>
          <a:p>
            <a:r>
              <a:rPr lang="en-US" dirty="0"/>
              <a:t>Brief history of recent ML advances</a:t>
            </a:r>
          </a:p>
          <a:p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Tasks possible</a:t>
            </a:r>
          </a:p>
          <a:p>
            <a:pPr lvl="1"/>
            <a:r>
              <a:rPr lang="en-US" dirty="0"/>
              <a:t>(Hands on) Pre-training</a:t>
            </a:r>
          </a:p>
          <a:p>
            <a:pPr lvl="1"/>
            <a:r>
              <a:rPr lang="en-US" dirty="0"/>
              <a:t>(Hands on) Fine-tuning</a:t>
            </a:r>
          </a:p>
          <a:p>
            <a:r>
              <a:rPr lang="en-US" dirty="0"/>
              <a:t>Class challenge: </a:t>
            </a:r>
          </a:p>
          <a:p>
            <a:pPr lvl="1"/>
            <a:r>
              <a:rPr lang="en-US" dirty="0"/>
              <a:t>Use ML to make the best pneumonia model</a:t>
            </a:r>
          </a:p>
          <a:p>
            <a:r>
              <a:rPr lang="en-US" dirty="0"/>
              <a:t>Wrap up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575-721B-1077-37B9-BF7DB68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hands on, let’s talk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6837-87A7-BD2C-F3EA-64E8B801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breaking text into pieces</a:t>
            </a:r>
          </a:p>
          <a:p>
            <a:pPr lvl="1"/>
            <a:r>
              <a:rPr lang="en-US" dirty="0"/>
              <a:t>But pieces != words</a:t>
            </a:r>
          </a:p>
          <a:p>
            <a:r>
              <a:rPr lang="en-US" dirty="0"/>
              <a:t>What about this sentence?  How would we tokenize this?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Well,he</a:t>
            </a:r>
            <a:r>
              <a:rPr lang="en-US" dirty="0"/>
              <a:t> got 12PhDs from the Univ. of Utah”</a:t>
            </a:r>
          </a:p>
          <a:p>
            <a:pPr lvl="1"/>
            <a:r>
              <a:rPr lang="en-US" dirty="0"/>
              <a:t>Q: Is it enough to break on whitespace?</a:t>
            </a:r>
          </a:p>
          <a:p>
            <a:pPr lvl="1"/>
            <a:r>
              <a:rPr lang="en-US" dirty="0"/>
              <a:t>Q: Should “12” be separate from “PhDs”?</a:t>
            </a:r>
          </a:p>
          <a:p>
            <a:pPr lvl="1"/>
            <a:r>
              <a:rPr lang="en-US" dirty="0"/>
              <a:t>Q: Is it ok if “Univ.” is the end of the sentence?</a:t>
            </a:r>
          </a:p>
        </p:txBody>
      </p:sp>
    </p:spTree>
    <p:extLst>
      <p:ext uri="{BB962C8B-B14F-4D97-AF65-F5344CB8AC3E}">
        <p14:creationId xmlns:p14="http://schemas.microsoft.com/office/powerpoint/2010/main" val="22516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F4602-F903-4899-8139-85F181540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FA35-7DA8-97A6-4503-44081A05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4B94-7C75-C9B3-1DE0-6EE8B7C3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nontrivial</a:t>
            </a:r>
          </a:p>
          <a:p>
            <a:pPr lvl="1"/>
            <a:r>
              <a:rPr lang="en-US" dirty="0"/>
              <a:t>Especially in online text (social media,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in clinical applications</a:t>
            </a:r>
          </a:p>
          <a:p>
            <a:pPr lvl="2"/>
            <a:r>
              <a:rPr lang="en-US" dirty="0"/>
              <a:t>“Pt h/o cp, c.o. nausea/vomiting/diarrhea”</a:t>
            </a:r>
          </a:p>
          <a:p>
            <a:r>
              <a:rPr lang="en-US" dirty="0"/>
              <a:t>Also, many LLMs are multilingual</a:t>
            </a:r>
          </a:p>
          <a:p>
            <a:pPr lvl="1"/>
            <a:r>
              <a:rPr lang="en-US" dirty="0"/>
              <a:t>Challenging when punctuation meanings can change between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AE0D-7E8A-7421-BC97-2AE3203B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LLMs and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F904-5D5D-41E4-76E4-F904CFC6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Modern LLMs often use different tokenization methods from even 5 years ago</a:t>
            </a:r>
          </a:p>
          <a:p>
            <a:r>
              <a:rPr lang="en-US" dirty="0"/>
              <a:t>Many use Sub-word tokenization</a:t>
            </a:r>
          </a:p>
          <a:p>
            <a:pPr lvl="1"/>
            <a:r>
              <a:rPr lang="en-US" dirty="0"/>
              <a:t>I.e. rare words get split smaller than the full term</a:t>
            </a:r>
          </a:p>
          <a:p>
            <a:r>
              <a:rPr lang="en-US" dirty="0"/>
              <a:t>E.g. “girls” might remain a single token</a:t>
            </a:r>
          </a:p>
          <a:p>
            <a:pPr lvl="1"/>
            <a:r>
              <a:rPr lang="en-US" dirty="0"/>
              <a:t>But “antibiotics” might be split up into:</a:t>
            </a:r>
          </a:p>
          <a:p>
            <a:pPr lvl="2"/>
            <a:r>
              <a:rPr lang="en-US" dirty="0"/>
              <a:t>“anti##”</a:t>
            </a:r>
          </a:p>
          <a:p>
            <a:pPr lvl="2"/>
            <a:r>
              <a:rPr lang="en-US" dirty="0"/>
              <a:t>“biotic”</a:t>
            </a:r>
          </a:p>
          <a:p>
            <a:pPr lvl="2"/>
            <a:r>
              <a:rPr lang="en-US" dirty="0"/>
              <a:t>##s”</a:t>
            </a:r>
          </a:p>
          <a:p>
            <a:r>
              <a:rPr lang="en-US" dirty="0"/>
              <a:t>Often done statistically</a:t>
            </a:r>
          </a:p>
          <a:p>
            <a:r>
              <a:rPr lang="en-US" dirty="0"/>
              <a:t>LLMs and multi-language: One solution is Byte Pair Encoding (BPE)</a:t>
            </a:r>
          </a:p>
          <a:p>
            <a:pPr lvl="1"/>
            <a:r>
              <a:rPr lang="en-US" dirty="0"/>
              <a:t>Encode the byte information in characters, and not words</a:t>
            </a:r>
          </a:p>
        </p:txBody>
      </p:sp>
    </p:spTree>
    <p:extLst>
      <p:ext uri="{BB962C8B-B14F-4D97-AF65-F5344CB8AC3E}">
        <p14:creationId xmlns:p14="http://schemas.microsoft.com/office/powerpoint/2010/main" val="23666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91E41-8EFA-6DFD-26AC-EAFAAFF8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BDC-4F2A-23AE-AF6A-1349721E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FC5B-5722-D84A-EE31-F522E0D4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not train our own tokenizer today…</a:t>
            </a:r>
          </a:p>
          <a:p>
            <a:r>
              <a:rPr lang="en-US" dirty="0"/>
              <a:t>Good to be aware of differences</a:t>
            </a:r>
          </a:p>
          <a:p>
            <a:r>
              <a:rPr lang="en-US" dirty="0"/>
              <a:t>Some papers show that the claims (hype) between two LLMs might be simply due to their </a:t>
            </a:r>
            <a:r>
              <a:rPr lang="en-US"/>
              <a:t>different 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A8B-4A93-E4EE-8799-6393E280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Pre-training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DA8C-BBBE-AEF0-4399-ABA9241B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we’re going to work with some data and Python libraries for each of these</a:t>
            </a:r>
          </a:p>
          <a:p>
            <a:endParaRPr lang="en-US" dirty="0"/>
          </a:p>
          <a:p>
            <a:r>
              <a:rPr lang="en-US" dirty="0"/>
              <a:t>A bit of orientation to some of the packages we will use: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Lower-level package for neural networks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: Applied use of </a:t>
            </a:r>
            <a:r>
              <a:rPr lang="en-US" dirty="0" err="1"/>
              <a:t>PyTorch</a:t>
            </a:r>
            <a:r>
              <a:rPr lang="en-US" dirty="0"/>
              <a:t> for NLP and other tasks</a:t>
            </a:r>
          </a:p>
          <a:p>
            <a:pPr lvl="2"/>
            <a:r>
              <a:rPr lang="en-US" dirty="0"/>
              <a:t>Not just code, </a:t>
            </a:r>
            <a:r>
              <a:rPr lang="en-US" dirty="0" err="1"/>
              <a:t>HuggingFace</a:t>
            </a:r>
            <a:r>
              <a:rPr lang="en-US" dirty="0"/>
              <a:t> hosts models</a:t>
            </a:r>
          </a:p>
          <a:p>
            <a:pPr lvl="2"/>
            <a:r>
              <a:rPr lang="en-US" dirty="0"/>
              <a:t>This has allowed for more rapid application of LLMs and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4580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2CAD-EF98-52A2-6E3E-8AE127F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into 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67F638-C3C7-8CD1-B55C-B35373AE2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58" y="3271308"/>
            <a:ext cx="8554633" cy="17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91F-3046-9D3E-1E83-CC25FB8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using ML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296-D443-772E-A563-C8340F8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Alec showed crafting manual rules</a:t>
            </a:r>
          </a:p>
          <a:p>
            <a:r>
              <a:rPr lang="en-US" dirty="0"/>
              <a:t>Extremely powerful, yet we consider:</a:t>
            </a:r>
          </a:p>
          <a:p>
            <a:pPr lvl="1"/>
            <a:r>
              <a:rPr lang="en-US" dirty="0"/>
              <a:t>Time to craft rules</a:t>
            </a:r>
          </a:p>
          <a:p>
            <a:pPr lvl="1"/>
            <a:r>
              <a:rPr lang="en-US" dirty="0"/>
              <a:t>Is there a way we could learn to generalize to complexity of data?</a:t>
            </a:r>
          </a:p>
          <a:p>
            <a:r>
              <a:rPr lang="en-US" dirty="0"/>
              <a:t>ML is changing our work</a:t>
            </a:r>
          </a:p>
          <a:p>
            <a:pPr lvl="1"/>
            <a:r>
              <a:rPr lang="en-US" dirty="0"/>
              <a:t>Image recognition</a:t>
            </a:r>
          </a:p>
          <a:p>
            <a:pPr lvl="1"/>
            <a:r>
              <a:rPr 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8962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6966-65DF-5368-29A7-15455082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3BA-67A8-E9E9-8744-1505A134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not heard of ChatGPT?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A3D75-A6A7-0553-EF23-31AA82B7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70" y="1457953"/>
            <a:ext cx="4496576" cy="5273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92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4D2-3F66-9FB9-1191-CDE365A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5AE86-E6BE-F5FB-EC89-8F3BD044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89E7B-41AB-9FEC-68E6-7FDD125CC595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</p:spTree>
    <p:extLst>
      <p:ext uri="{BB962C8B-B14F-4D97-AF65-F5344CB8AC3E}">
        <p14:creationId xmlns:p14="http://schemas.microsoft.com/office/powerpoint/2010/main" val="14284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DDFC-D9B0-3C97-8E0E-97DBA0B7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87E-AC87-B6A8-0760-6BEBD41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B7DCC-D1F7-B7FC-5501-84A112D5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A0E29-BD00-761B-E59A-58041615E9B9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pic>
        <p:nvPicPr>
          <p:cNvPr id="1026" name="Picture 2" descr="Timeline showing progression of COVID-19. December 2019: first cases of COVID-19 emerge in China; January 21, 2020: First U.S. Case identified, Washington state; January 23, 2020: Chinese city of Wuhan in lockdown; virus emerges in Europe; January 31, 2020: World Health Organization declares a global health emergency; March and April 2020: borders sealed, schools and workplaces closed, events canceled, masking and social distancing started; April 2, 2020: 1 million cases worldwide; June 2020: Infection rates start to go down but then climb again as states attempt to reopen; July 2021: U.S. breaks its record for daily cases and deaths; large scale testing of vaccines begin; September 2020: 1 million deaths worldwide; December 2021: U.S. and U.K. approve emergency use of Pfizer vaccine; virus variants are identified; January 2021: vaccines become available to first responders and individuals 65 and older; 2 millin deaths worldwide; July 2021: delta variant found in 65 countries worldwide; September 2021: 4.5 million deaths worldwide, 5.8 billion does of vaccines given worldwide, 370 million vaccines give in the United States; October 2021: 700,000 people in U.S. dead from COVID-19, which is more than caused by 1918 flu pandemic; November 2021: The World Health Organization identified omicron as a new variant of concern; January 2022: Omicron variant makes up more than 99% of the new cases of COVID-19.">
            <a:extLst>
              <a:ext uri="{FF2B5EF4-FFF2-40B4-BE49-F238E27FC236}">
                <a16:creationId xmlns:a16="http://schemas.microsoft.com/office/drawing/2014/main" id="{311B3F9C-7740-79DE-6BEF-0698BDE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73" y="1977397"/>
            <a:ext cx="5174721" cy="1884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27369B51-DBEC-D053-37CC-740E37E209DE}"/>
              </a:ext>
            </a:extLst>
          </p:cNvPr>
          <p:cNvSpPr/>
          <p:nvPr/>
        </p:nvSpPr>
        <p:spPr>
          <a:xfrm>
            <a:off x="6496872" y="3692694"/>
            <a:ext cx="5174721" cy="1660663"/>
          </a:xfrm>
          <a:prstGeom prst="up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has been a dynamic, evolving situation… the data has shifted as we have shifted with testing, vaccines, variants,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94A34-6E90-ED36-A3E2-13E0FFDA9224}"/>
              </a:ext>
            </a:extLst>
          </p:cNvPr>
          <p:cNvSpPr/>
          <p:nvPr/>
        </p:nvSpPr>
        <p:spPr>
          <a:xfrm>
            <a:off x="6496871" y="5577155"/>
            <a:ext cx="5174721" cy="5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needed methods to generalize and leverage our labeled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3526-ED87-5C19-8417-C0113A3EFD31}"/>
              </a:ext>
            </a:extLst>
          </p:cNvPr>
          <p:cNvSpPr txBox="1"/>
          <p:nvPr/>
        </p:nvSpPr>
        <p:spPr>
          <a:xfrm>
            <a:off x="6336004" y="6358467"/>
            <a:ext cx="56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https://covid19.macmillanlearning.com/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0A46-3D39-39CA-ED0C-AB90C853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18FE-DEF9-B44E-FA93-12B9F5C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8CBB0-AE04-7BFA-7819-F9DB95EA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95C4C-B15C-92CA-511B-DE4563EC9487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D7B8104-35E6-54EB-0D7E-B249DD322CB5}"/>
              </a:ext>
            </a:extLst>
          </p:cNvPr>
          <p:cNvSpPr/>
          <p:nvPr/>
        </p:nvSpPr>
        <p:spPr>
          <a:xfrm>
            <a:off x="5875867" y="3285067"/>
            <a:ext cx="1337733" cy="128089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0E8694-7FF3-A8A4-FDF9-268C78F9B50C}"/>
              </a:ext>
            </a:extLst>
          </p:cNvPr>
          <p:cNvSpPr/>
          <p:nvPr/>
        </p:nvSpPr>
        <p:spPr>
          <a:xfrm>
            <a:off x="7394339" y="1906058"/>
            <a:ext cx="3437467" cy="3911600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Transformer model</a:t>
            </a:r>
          </a:p>
          <a:p>
            <a:pPr algn="ctr"/>
            <a:endParaRPr lang="en-US" sz="4000" dirty="0"/>
          </a:p>
          <a:p>
            <a:pPr algn="ctr"/>
            <a:r>
              <a:rPr lang="en-US" sz="2400" dirty="0"/>
              <a:t>(architecture for modern LLMs)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120E-89A9-F5A3-CBE1-E3C4D74EADFE}"/>
              </a:ext>
            </a:extLst>
          </p:cNvPr>
          <p:cNvSpPr txBox="1"/>
          <p:nvPr/>
        </p:nvSpPr>
        <p:spPr>
          <a:xfrm>
            <a:off x="7394339" y="6049224"/>
            <a:ext cx="434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possible once we had</a:t>
            </a:r>
          </a:p>
          <a:p>
            <a:r>
              <a:rPr lang="en-US" dirty="0"/>
              <a:t>many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92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0F8-ED79-390F-2608-7F1BDBCE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powerful in many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BEAD-0FBE-8203-74D5-AE75E38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NLP is a field of many tasks:</a:t>
            </a:r>
          </a:p>
          <a:p>
            <a:pPr lvl="1"/>
            <a:r>
              <a:rPr lang="en-US" sz="3000" dirty="0"/>
              <a:t>Classification (spam vs not spam)</a:t>
            </a:r>
          </a:p>
          <a:p>
            <a:pPr lvl="1"/>
            <a:r>
              <a:rPr lang="en-US" sz="3000" dirty="0"/>
              <a:t>Information Retrieval (web searches)</a:t>
            </a:r>
          </a:p>
          <a:p>
            <a:pPr lvl="1"/>
            <a:r>
              <a:rPr lang="en-US" sz="3000" dirty="0"/>
              <a:t>Text Generation (ChatGPT)</a:t>
            </a:r>
          </a:p>
          <a:p>
            <a:pPr lvl="1"/>
            <a:r>
              <a:rPr lang="en-US" sz="3000" dirty="0"/>
              <a:t>Information Summary (ChatGPT)</a:t>
            </a:r>
          </a:p>
          <a:p>
            <a:r>
              <a:rPr lang="en-US" sz="3200" dirty="0"/>
              <a:t>We will come back to this…</a:t>
            </a:r>
          </a:p>
        </p:txBody>
      </p:sp>
    </p:spTree>
    <p:extLst>
      <p:ext uri="{BB962C8B-B14F-4D97-AF65-F5344CB8AC3E}">
        <p14:creationId xmlns:p14="http://schemas.microsoft.com/office/powerpoint/2010/main" val="45766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BF47-2433-0FB3-C910-311B09A2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129C-9967-2ACE-4119-C25FD676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modern LLMs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1FA-40B0-727A-7485-B284D7C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explanation is by filling in the blanks… many, many times…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“We know each other so well… </a:t>
            </a:r>
          </a:p>
          <a:p>
            <a:pPr marL="0" indent="0">
              <a:buNone/>
            </a:pPr>
            <a:r>
              <a:rPr lang="en-US" sz="4000" dirty="0"/>
              <a:t>we finish each other’s __________”</a:t>
            </a:r>
          </a:p>
        </p:txBody>
      </p:sp>
    </p:spTree>
    <p:extLst>
      <p:ext uri="{BB962C8B-B14F-4D97-AF65-F5344CB8AC3E}">
        <p14:creationId xmlns:p14="http://schemas.microsoft.com/office/powerpoint/2010/main" val="4253893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144</TotalTime>
  <Words>966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NLP with machine learning</vt:lpstr>
      <vt:lpstr>Agenda</vt:lpstr>
      <vt:lpstr>Motivation for using ML in NLP</vt:lpstr>
      <vt:lpstr>Has anyone not heard of ChatGPT?</vt:lpstr>
      <vt:lpstr>Yet rules still have a place (what about something very new?)</vt:lpstr>
      <vt:lpstr>Yet rules still have a place (what about something very new?)</vt:lpstr>
      <vt:lpstr>Yet rules still have a place (what about something very new?)</vt:lpstr>
      <vt:lpstr>LLMs are powerful in many NLP tasks</vt:lpstr>
      <vt:lpstr>How are modern LLMs trained?</vt:lpstr>
      <vt:lpstr>What are your guesses?</vt:lpstr>
      <vt:lpstr>What are your guesses?</vt:lpstr>
      <vt:lpstr>Before 2017..</vt:lpstr>
      <vt:lpstr>2017 continues a series of “breakthrough” moments</vt:lpstr>
      <vt:lpstr>Attention in models (Transformers)</vt:lpstr>
      <vt:lpstr>Models and terminology of LLMs</vt:lpstr>
      <vt:lpstr>Pre-training vs fine tuning: An imperfect analogy</vt:lpstr>
      <vt:lpstr>Pre-training vs fine tuning: An imperfect analogy</vt:lpstr>
      <vt:lpstr>Pre-training vs fine tuning</vt:lpstr>
      <vt:lpstr>An imperfect, but helpful  sketch</vt:lpstr>
      <vt:lpstr>Before we get hands on, let’s talk tokenization</vt:lpstr>
      <vt:lpstr>More on tokenization</vt:lpstr>
      <vt:lpstr>Modern LLMs and tokenization</vt:lpstr>
      <vt:lpstr>Hands on: Tokenization</vt:lpstr>
      <vt:lpstr>Hands On: Pre-training and fine-tuning</vt:lpstr>
      <vt:lpstr>Time to get into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 Peterson</cp:lastModifiedBy>
  <cp:revision>46</cp:revision>
  <dcterms:created xsi:type="dcterms:W3CDTF">2024-02-04T22:16:24Z</dcterms:created>
  <dcterms:modified xsi:type="dcterms:W3CDTF">2024-02-06T17:24:24Z</dcterms:modified>
</cp:coreProperties>
</file>