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79AE0E-344D-4006-9D6F-18CDA37C37A9}">
  <a:tblStyle styleId="{4879AE0E-344D-4006-9D6F-18CDA37C37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Slab-bold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7cd630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7cd630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7cd6301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7cd6301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7cd630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7cd630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black-box model on a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instance to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instance in an interpretable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perturbed data samples on local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 interpretable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interpretable model to generate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912428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912428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black-box model on a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instance to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instance in an interpretable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perturbed data samples on local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 interpretable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interpretable model to generate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7cd630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7cd630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912428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912428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black-box model on a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instance to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instance in an interpretable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perturbed data samples on local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 interpretable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interpretable model to generate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7cd6301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7cd6301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7cd630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27cd630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7cd6301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7cd6301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7cd6301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27cd6301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7cd630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7cd630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912428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912428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black-box model on a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instance to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instance in an interpretable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perturbed data samples on local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 interpretable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interpretable model to generate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7cd6301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27cd6301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7cd630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27cd630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29124287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29124287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black-box model on a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instance to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instance in an interpretable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perturbed data samples on local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 interpretable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interpretable model to generate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27cd630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27cd630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27cd6301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27cd6301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Black-box model decision function: blue/pink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Bold cross: instance being explained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Other crosses: sampled instances, weighted by proximity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Labels: predictions of black-box model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Dashed line: learned explanation. Is faithful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locally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but not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globally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27cd6301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27cd6301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27cd630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27cd630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27cd6301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27cd6301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7cd6301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7cd6301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7cd6301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7cd6301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912428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912428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912428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912428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912428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912428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9124287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9124287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7cd6301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7cd6301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602.04938.pdf" TargetMode="External"/><Relationship Id="rId4" Type="http://schemas.openxmlformats.org/officeDocument/2006/relationships/hyperlink" Target="https://arxiv.org/pdf/1602.04938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bchapman93/ideas_lime_tutoria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xiv.org/pdf/1602.04938.pdf" TargetMode="External"/><Relationship Id="rId4" Type="http://schemas.openxmlformats.org/officeDocument/2006/relationships/hyperlink" Target="https://christophm.github.io/interpretable-ml-book/" TargetMode="External"/><Relationship Id="rId5" Type="http://schemas.openxmlformats.org/officeDocument/2006/relationships/hyperlink" Target="https://arxiv.org/pdf/1905.0513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bchapman93/ideas_lime_tutori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rxiv.org/abs/1702.0860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706.0726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Interpretability with LIME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 Chapman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NLP Core Journal Club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09/10/2019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Algorithm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"Why Should I Trust You?"</a:t>
            </a:r>
            <a:r>
              <a:rPr lang="en" u="sng">
                <a:solidFill>
                  <a:schemeClr val="hlink"/>
                </a:solidFill>
                <a:hlinkClick r:id="rId4"/>
              </a:rPr>
              <a:t> Explaining the Predictions of Any Classifier </a:t>
            </a:r>
            <a:r>
              <a:rPr lang="en"/>
              <a:t>[Riberio et. al]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</a:t>
            </a:r>
            <a:r>
              <a:rPr b="1" lang="en" u="sng"/>
              <a:t>L</a:t>
            </a:r>
            <a:r>
              <a:rPr lang="en"/>
              <a:t>ocal </a:t>
            </a:r>
            <a:r>
              <a:rPr b="1" lang="en" u="sng"/>
              <a:t>I</a:t>
            </a:r>
            <a:r>
              <a:rPr lang="en"/>
              <a:t>nterpretable </a:t>
            </a:r>
            <a:r>
              <a:rPr b="1" lang="en" u="sng"/>
              <a:t>M</a:t>
            </a:r>
            <a:r>
              <a:rPr lang="en"/>
              <a:t>odel-agnostic </a:t>
            </a:r>
            <a:r>
              <a:rPr b="1" lang="en" u="sng"/>
              <a:t>E</a:t>
            </a:r>
            <a:r>
              <a:rPr lang="en"/>
              <a:t>xplanations"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create explanations which are: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interpret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specific examples for explanation ("local")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use any model ("Model-agnostic")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multiple interpretability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39350"/>
            <a:ext cx="5943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1549588" y="1090175"/>
            <a:ext cx="739800" cy="81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2338338" y="1090175"/>
            <a:ext cx="286200" cy="8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3357463" y="1069225"/>
            <a:ext cx="1074900" cy="816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Black-box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2687375" y="1347350"/>
            <a:ext cx="61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1712413" y="314342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133" name="Google Shape;133;p24"/>
          <p:cNvSpPr/>
          <p:nvPr/>
        </p:nvSpPr>
        <p:spPr>
          <a:xfrm>
            <a:off x="1712413" y="3485450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134" name="Google Shape;134;p24"/>
          <p:cNvSpPr/>
          <p:nvPr/>
        </p:nvSpPr>
        <p:spPr>
          <a:xfrm>
            <a:off x="1712413" y="382632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135" name="Google Shape;135;p24"/>
          <p:cNvSpPr/>
          <p:nvPr/>
        </p:nvSpPr>
        <p:spPr>
          <a:xfrm>
            <a:off x="1712413" y="4167200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136" name="Google Shape;136;p24"/>
          <p:cNvSpPr/>
          <p:nvPr/>
        </p:nvSpPr>
        <p:spPr>
          <a:xfrm>
            <a:off x="1712413" y="450807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...</a:t>
            </a:r>
            <a:endParaRPr baseline="-25000" sz="1000"/>
          </a:p>
        </p:txBody>
      </p:sp>
      <p:sp>
        <p:nvSpPr>
          <p:cNvPr id="137" name="Google Shape;137;p24"/>
          <p:cNvSpPr/>
          <p:nvPr/>
        </p:nvSpPr>
        <p:spPr>
          <a:xfrm>
            <a:off x="4153188" y="3057675"/>
            <a:ext cx="1284300" cy="858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3357463" y="3291625"/>
            <a:ext cx="614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3735" r="0" t="9559"/>
          <a:stretch/>
        </p:blipFill>
        <p:spPr>
          <a:xfrm>
            <a:off x="6170088" y="2534875"/>
            <a:ext cx="1382075" cy="13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>
            <a:stCxn id="130" idx="2"/>
            <a:endCxn id="141" idx="0"/>
          </p:cNvCxnSpPr>
          <p:nvPr/>
        </p:nvCxnSpPr>
        <p:spPr>
          <a:xfrm flipH="1">
            <a:off x="2851213" y="1885825"/>
            <a:ext cx="1043700" cy="12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>
            <a:stCxn id="128" idx="2"/>
            <a:endCxn id="143" idx="0"/>
          </p:cNvCxnSpPr>
          <p:nvPr/>
        </p:nvCxnSpPr>
        <p:spPr>
          <a:xfrm>
            <a:off x="1919488" y="1906775"/>
            <a:ext cx="173400" cy="433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 txBox="1"/>
          <p:nvPr/>
        </p:nvSpPr>
        <p:spPr>
          <a:xfrm>
            <a:off x="1877650" y="628225"/>
            <a:ext cx="2694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Black-box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3775" y="32596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 Select instance to explain and generate samples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652800" y="398222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3) Train interpretable local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150525" y="40742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3) Create explanation by interpreting local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2544225" y="31492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148" name="Google Shape;148;p24"/>
          <p:cNvSpPr/>
          <p:nvPr/>
        </p:nvSpPr>
        <p:spPr>
          <a:xfrm>
            <a:off x="2561750" y="34854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149" name="Google Shape;149;p24"/>
          <p:cNvSpPr/>
          <p:nvPr/>
        </p:nvSpPr>
        <p:spPr>
          <a:xfrm>
            <a:off x="2544225" y="38216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150" name="Google Shape;150;p24"/>
          <p:cNvSpPr/>
          <p:nvPr/>
        </p:nvSpPr>
        <p:spPr>
          <a:xfrm>
            <a:off x="2544225" y="416720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151" name="Google Shape;151;p24"/>
          <p:cNvSpPr/>
          <p:nvPr/>
        </p:nvSpPr>
        <p:spPr>
          <a:xfrm>
            <a:off x="2544225" y="45127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...</a:t>
            </a:r>
            <a:endParaRPr baseline="-25000" sz="1000"/>
          </a:p>
        </p:txBody>
      </p:sp>
      <p:sp>
        <p:nvSpPr>
          <p:cNvPr id="143" name="Google Shape;143;p24"/>
          <p:cNvSpPr/>
          <p:nvPr/>
        </p:nvSpPr>
        <p:spPr>
          <a:xfrm>
            <a:off x="1722888" y="2340063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instance</a:t>
            </a:r>
            <a:endParaRPr baseline="-25000" sz="1000"/>
          </a:p>
        </p:txBody>
      </p:sp>
      <p:cxnSp>
        <p:nvCxnSpPr>
          <p:cNvPr id="152" name="Google Shape;152;p24"/>
          <p:cNvCxnSpPr>
            <a:endCxn id="132" idx="0"/>
          </p:cNvCxnSpPr>
          <p:nvPr/>
        </p:nvCxnSpPr>
        <p:spPr>
          <a:xfrm flipH="1">
            <a:off x="2082313" y="2627425"/>
            <a:ext cx="10500" cy="51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endCxn id="139" idx="1"/>
          </p:cNvCxnSpPr>
          <p:nvPr/>
        </p:nvCxnSpPr>
        <p:spPr>
          <a:xfrm>
            <a:off x="5452488" y="3222875"/>
            <a:ext cx="717600" cy="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1549588" y="1090175"/>
            <a:ext cx="739800" cy="81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2338338" y="1090175"/>
            <a:ext cx="286200" cy="8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357463" y="1069225"/>
            <a:ext cx="1074900" cy="816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Black-box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687375" y="1347350"/>
            <a:ext cx="61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712413" y="3143425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0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712413" y="3485450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1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1712413" y="3826325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2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712413" y="4167200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3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712413" y="4508075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...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153188" y="3057675"/>
            <a:ext cx="1284300" cy="858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Interpretable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Model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357463" y="3291625"/>
            <a:ext cx="614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 amt="31000"/>
          </a:blip>
          <a:srcRect b="0" l="3735" r="0" t="9559"/>
          <a:stretch/>
        </p:blipFill>
        <p:spPr>
          <a:xfrm>
            <a:off x="6170088" y="2534875"/>
            <a:ext cx="1382075" cy="13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>
            <a:stCxn id="160" idx="2"/>
            <a:endCxn id="171" idx="0"/>
          </p:cNvCxnSpPr>
          <p:nvPr/>
        </p:nvCxnSpPr>
        <p:spPr>
          <a:xfrm flipH="1">
            <a:off x="2851213" y="1885825"/>
            <a:ext cx="1043700" cy="1263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58" idx="2"/>
            <a:endCxn id="173" idx="0"/>
          </p:cNvCxnSpPr>
          <p:nvPr/>
        </p:nvCxnSpPr>
        <p:spPr>
          <a:xfrm>
            <a:off x="1919488" y="1906775"/>
            <a:ext cx="173400" cy="433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1877650" y="628225"/>
            <a:ext cx="2694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1) Train Black-box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3775" y="32596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2) Select instance to explain and generate samples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652800" y="398222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Train interpretable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6150525" y="40742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Create explanation by interpreting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544225" y="314925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0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2561750" y="348545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1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2544225" y="382165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2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2544225" y="416720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3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2544225" y="451275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...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722888" y="2340063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instance</a:t>
            </a:r>
            <a:endParaRPr baseline="-25000" sz="1000">
              <a:solidFill>
                <a:srgbClr val="D9D9D9"/>
              </a:solidFill>
            </a:endParaRPr>
          </a:p>
        </p:txBody>
      </p:sp>
      <p:cxnSp>
        <p:nvCxnSpPr>
          <p:cNvPr id="182" name="Google Shape;182;p25"/>
          <p:cNvCxnSpPr>
            <a:endCxn id="162" idx="0"/>
          </p:cNvCxnSpPr>
          <p:nvPr/>
        </p:nvCxnSpPr>
        <p:spPr>
          <a:xfrm flipH="1">
            <a:off x="2082313" y="2627425"/>
            <a:ext cx="10500" cy="516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>
            <a:endCxn id="169" idx="1"/>
          </p:cNvCxnSpPr>
          <p:nvPr/>
        </p:nvCxnSpPr>
        <p:spPr>
          <a:xfrm>
            <a:off x="5452488" y="3222875"/>
            <a:ext cx="717600" cy="2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Train Black-box model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machine learning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 be of any complexity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Forests, XGBoost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generate probabilities (ie.,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clf.predict_proba(X)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1712413" y="314342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195" name="Google Shape;195;p27"/>
          <p:cNvSpPr/>
          <p:nvPr/>
        </p:nvSpPr>
        <p:spPr>
          <a:xfrm>
            <a:off x="1712413" y="3485450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196" name="Google Shape;196;p27"/>
          <p:cNvSpPr/>
          <p:nvPr/>
        </p:nvSpPr>
        <p:spPr>
          <a:xfrm>
            <a:off x="1712413" y="382632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197" name="Google Shape;197;p27"/>
          <p:cNvSpPr/>
          <p:nvPr/>
        </p:nvSpPr>
        <p:spPr>
          <a:xfrm>
            <a:off x="1712413" y="4167200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198" name="Google Shape;198;p27"/>
          <p:cNvSpPr/>
          <p:nvPr/>
        </p:nvSpPr>
        <p:spPr>
          <a:xfrm>
            <a:off x="1712413" y="450807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...</a:t>
            </a:r>
            <a:endParaRPr baseline="-25000" sz="1000"/>
          </a:p>
        </p:txBody>
      </p:sp>
      <p:cxnSp>
        <p:nvCxnSpPr>
          <p:cNvPr id="199" name="Google Shape;199;p27"/>
          <p:cNvCxnSpPr>
            <a:stCxn id="200" idx="2"/>
            <a:endCxn id="201" idx="0"/>
          </p:cNvCxnSpPr>
          <p:nvPr/>
        </p:nvCxnSpPr>
        <p:spPr>
          <a:xfrm>
            <a:off x="1919388" y="1906863"/>
            <a:ext cx="173400" cy="433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 txBox="1"/>
          <p:nvPr/>
        </p:nvSpPr>
        <p:spPr>
          <a:xfrm>
            <a:off x="13775" y="32596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 Select instance to explain and generate samples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2544225" y="31492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204" name="Google Shape;204;p27"/>
          <p:cNvSpPr/>
          <p:nvPr/>
        </p:nvSpPr>
        <p:spPr>
          <a:xfrm>
            <a:off x="2561750" y="34854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205" name="Google Shape;205;p27"/>
          <p:cNvSpPr/>
          <p:nvPr/>
        </p:nvSpPr>
        <p:spPr>
          <a:xfrm>
            <a:off x="2544225" y="38216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206" name="Google Shape;206;p27"/>
          <p:cNvSpPr/>
          <p:nvPr/>
        </p:nvSpPr>
        <p:spPr>
          <a:xfrm>
            <a:off x="2544225" y="416720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207" name="Google Shape;207;p27"/>
          <p:cNvSpPr/>
          <p:nvPr/>
        </p:nvSpPr>
        <p:spPr>
          <a:xfrm>
            <a:off x="2544225" y="45127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...</a:t>
            </a:r>
            <a:endParaRPr baseline="-25000" sz="1000"/>
          </a:p>
        </p:txBody>
      </p:sp>
      <p:sp>
        <p:nvSpPr>
          <p:cNvPr id="201" name="Google Shape;201;p27"/>
          <p:cNvSpPr/>
          <p:nvPr/>
        </p:nvSpPr>
        <p:spPr>
          <a:xfrm>
            <a:off x="1722888" y="2340063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instance</a:t>
            </a:r>
            <a:endParaRPr baseline="-25000" sz="1000"/>
          </a:p>
        </p:txBody>
      </p:sp>
      <p:cxnSp>
        <p:nvCxnSpPr>
          <p:cNvPr id="208" name="Google Shape;208;p27"/>
          <p:cNvCxnSpPr>
            <a:endCxn id="194" idx="0"/>
          </p:cNvCxnSpPr>
          <p:nvPr/>
        </p:nvCxnSpPr>
        <p:spPr>
          <a:xfrm flipH="1">
            <a:off x="2082313" y="2627425"/>
            <a:ext cx="10500" cy="51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/>
          <p:nvPr/>
        </p:nvSpPr>
        <p:spPr>
          <a:xfrm>
            <a:off x="4081088" y="3094550"/>
            <a:ext cx="1284300" cy="858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Interpretable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Model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3285363" y="3328500"/>
            <a:ext cx="614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 amt="31000"/>
          </a:blip>
          <a:srcRect b="0" l="3735" r="0" t="9559"/>
          <a:stretch/>
        </p:blipFill>
        <p:spPr>
          <a:xfrm>
            <a:off x="6097988" y="2571750"/>
            <a:ext cx="1382075" cy="13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3580700" y="4019100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Train interpretable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6078425" y="4111150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Create explanation by interpreting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27"/>
          <p:cNvCxnSpPr>
            <a:endCxn id="211" idx="1"/>
          </p:cNvCxnSpPr>
          <p:nvPr/>
        </p:nvCxnSpPr>
        <p:spPr>
          <a:xfrm>
            <a:off x="5380388" y="3259750"/>
            <a:ext cx="717600" cy="2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/>
          <p:nvPr/>
        </p:nvCxnSpPr>
        <p:spPr>
          <a:xfrm flipH="1">
            <a:off x="2851213" y="1885825"/>
            <a:ext cx="1043700" cy="12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/>
          <p:nvPr/>
        </p:nvSpPr>
        <p:spPr>
          <a:xfrm>
            <a:off x="1549638" y="1007525"/>
            <a:ext cx="739800" cy="81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X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2338388" y="1007525"/>
            <a:ext cx="286200" cy="81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3357513" y="986575"/>
            <a:ext cx="1074900" cy="816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Black-box model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2687425" y="1264700"/>
            <a:ext cx="61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877700" y="545575"/>
            <a:ext cx="2694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1) Train Black-box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Select instance to explain and generate samples 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any instance to explain (ie., a single document or image)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instance in interpretable way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b="1" lang="en">
                <a:solidFill>
                  <a:schemeClr val="accent5"/>
                </a:solidFill>
              </a:rPr>
              <a:t>BOW</a:t>
            </a:r>
            <a:r>
              <a:rPr lang="en">
                <a:solidFill>
                  <a:schemeClr val="accent5"/>
                </a:solidFill>
              </a:rPr>
              <a:t>: simple, understandable representation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400"/>
              <a:buChar char="○"/>
            </a:pPr>
            <a:r>
              <a:rPr b="1" lang="en">
                <a:solidFill>
                  <a:srgbClr val="EA9999"/>
                </a:solidFill>
              </a:rPr>
              <a:t>Word embeddings</a:t>
            </a:r>
            <a:r>
              <a:rPr lang="en">
                <a:solidFill>
                  <a:srgbClr val="EA9999"/>
                </a:solidFill>
              </a:rPr>
              <a:t>: complex and abstract</a:t>
            </a:r>
            <a:endParaRPr>
              <a:solidFill>
                <a:srgbClr val="EA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samples of selected instance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Perturb instance by randomly chaning </a:t>
            </a:r>
            <a:r>
              <a:rPr b="1" lang="en"/>
              <a:t>nonzero</a:t>
            </a:r>
            <a:r>
              <a:rPr lang="en"/>
              <a:t> elements to </a:t>
            </a:r>
            <a:r>
              <a:rPr b="1" lang="en"/>
              <a:t>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text: taking out words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images: graying out super-pixels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87900" y="148982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</a:t>
            </a:r>
            <a:r>
              <a:rPr lang="en"/>
              <a:t>impression: focal opacity in the left lower lobe posteriorly"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87900" y="148982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"impression: focal opacity in the left lower lobe posteriorly"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25713" y="272127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impression:</a:t>
            </a:r>
            <a:r>
              <a:rPr lang="en"/>
              <a:t> focal opacity in the left lower lobe </a:t>
            </a:r>
            <a:r>
              <a:rPr lang="en">
                <a:solidFill>
                  <a:srgbClr val="666666"/>
                </a:solidFill>
              </a:rPr>
              <a:t>posteriorly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4393950" y="1989900"/>
            <a:ext cx="356100" cy="68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87900" y="148982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"impression: focal opacity in the left lower lobe posteriorly"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425713" y="272127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impression:</a:t>
            </a:r>
            <a:r>
              <a:rPr lang="en"/>
              <a:t> focal opacity in the left lower lobe </a:t>
            </a:r>
            <a:r>
              <a:rPr lang="en">
                <a:solidFill>
                  <a:srgbClr val="666666"/>
                </a:solidFill>
              </a:rPr>
              <a:t>posteriorly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425713" y="317607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impression: </a:t>
            </a:r>
            <a:r>
              <a:rPr lang="en">
                <a:solidFill>
                  <a:srgbClr val="666666"/>
                </a:solidFill>
              </a:rPr>
              <a:t>focal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opacity</a:t>
            </a:r>
            <a:r>
              <a:rPr lang="en"/>
              <a:t> in the </a:t>
            </a:r>
            <a:r>
              <a:rPr lang="en">
                <a:solidFill>
                  <a:srgbClr val="666666"/>
                </a:solidFill>
              </a:rPr>
              <a:t>left</a:t>
            </a:r>
            <a:r>
              <a:rPr lang="en"/>
              <a:t> lower lobe posteriorly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25713" y="3630875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impression:</a:t>
            </a:r>
            <a:r>
              <a:rPr lang="en"/>
              <a:t> focal opacity </a:t>
            </a:r>
            <a:r>
              <a:rPr lang="en">
                <a:solidFill>
                  <a:srgbClr val="666666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the</a:t>
            </a:r>
            <a:r>
              <a:rPr lang="en"/>
              <a:t> left </a:t>
            </a:r>
            <a:r>
              <a:rPr lang="en">
                <a:solidFill>
                  <a:srgbClr val="666666"/>
                </a:solidFill>
              </a:rPr>
              <a:t>lower</a:t>
            </a:r>
            <a:r>
              <a:rPr lang="en"/>
              <a:t> lobe posteriorly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50088" y="4209050"/>
            <a:ext cx="8368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impression: focal </a:t>
            </a:r>
            <a:r>
              <a:rPr lang="en">
                <a:solidFill>
                  <a:srgbClr val="666666"/>
                </a:solidFill>
              </a:rPr>
              <a:t>opacity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in the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left</a:t>
            </a:r>
            <a:r>
              <a:rPr lang="en"/>
              <a:t> lower </a:t>
            </a:r>
            <a:r>
              <a:rPr lang="en">
                <a:solidFill>
                  <a:srgbClr val="666666"/>
                </a:solidFill>
              </a:rPr>
              <a:t>lobe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posteriorly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4393950" y="1989900"/>
            <a:ext cx="356100" cy="68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Interpretability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 Example: "Explaining Pneumonia Classification with LIME"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/>
          <p:nvPr/>
        </p:nvSpPr>
        <p:spPr>
          <a:xfrm>
            <a:off x="1549588" y="1090175"/>
            <a:ext cx="739800" cy="81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X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338338" y="1090175"/>
            <a:ext cx="286200" cy="81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3357463" y="1069225"/>
            <a:ext cx="1074900" cy="816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Black-box model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687375" y="1347350"/>
            <a:ext cx="61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712413" y="314342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261" name="Google Shape;261;p32"/>
          <p:cNvSpPr/>
          <p:nvPr/>
        </p:nvSpPr>
        <p:spPr>
          <a:xfrm>
            <a:off x="1712413" y="3485450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262" name="Google Shape;262;p32"/>
          <p:cNvSpPr/>
          <p:nvPr/>
        </p:nvSpPr>
        <p:spPr>
          <a:xfrm>
            <a:off x="1712413" y="382632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263" name="Google Shape;263;p32"/>
          <p:cNvSpPr/>
          <p:nvPr/>
        </p:nvSpPr>
        <p:spPr>
          <a:xfrm>
            <a:off x="1712413" y="4167200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264" name="Google Shape;264;p32"/>
          <p:cNvSpPr/>
          <p:nvPr/>
        </p:nvSpPr>
        <p:spPr>
          <a:xfrm>
            <a:off x="1712413" y="4508075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</a:t>
            </a:r>
            <a:r>
              <a:rPr baseline="-25000" lang="en" sz="1000"/>
              <a:t>...</a:t>
            </a:r>
            <a:endParaRPr baseline="-25000" sz="1000"/>
          </a:p>
        </p:txBody>
      </p:sp>
      <p:cxnSp>
        <p:nvCxnSpPr>
          <p:cNvPr id="265" name="Google Shape;265;p32"/>
          <p:cNvCxnSpPr>
            <a:stCxn id="258" idx="2"/>
            <a:endCxn id="266" idx="0"/>
          </p:cNvCxnSpPr>
          <p:nvPr/>
        </p:nvCxnSpPr>
        <p:spPr>
          <a:xfrm flipH="1">
            <a:off x="2851213" y="1885825"/>
            <a:ext cx="1043700" cy="12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>
            <a:stCxn id="256" idx="2"/>
            <a:endCxn id="268" idx="0"/>
          </p:cNvCxnSpPr>
          <p:nvPr/>
        </p:nvCxnSpPr>
        <p:spPr>
          <a:xfrm>
            <a:off x="1919488" y="1906775"/>
            <a:ext cx="173400" cy="433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2"/>
          <p:cNvSpPr txBox="1"/>
          <p:nvPr/>
        </p:nvSpPr>
        <p:spPr>
          <a:xfrm>
            <a:off x="1877650" y="628225"/>
            <a:ext cx="2694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1) Train Black-box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3775" y="32596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 Select instance to explain and generate samples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2544225" y="31492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271" name="Google Shape;271;p32"/>
          <p:cNvSpPr/>
          <p:nvPr/>
        </p:nvSpPr>
        <p:spPr>
          <a:xfrm>
            <a:off x="2561750" y="34854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272" name="Google Shape;272;p32"/>
          <p:cNvSpPr/>
          <p:nvPr/>
        </p:nvSpPr>
        <p:spPr>
          <a:xfrm>
            <a:off x="2544225" y="38216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273" name="Google Shape;273;p32"/>
          <p:cNvSpPr/>
          <p:nvPr/>
        </p:nvSpPr>
        <p:spPr>
          <a:xfrm>
            <a:off x="2544225" y="416720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274" name="Google Shape;274;p32"/>
          <p:cNvSpPr/>
          <p:nvPr/>
        </p:nvSpPr>
        <p:spPr>
          <a:xfrm>
            <a:off x="2544225" y="4512750"/>
            <a:ext cx="614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</a:t>
            </a:r>
            <a:r>
              <a:rPr baseline="-25000" lang="en" sz="1000"/>
              <a:t>...</a:t>
            </a:r>
            <a:endParaRPr baseline="-25000" sz="1000"/>
          </a:p>
        </p:txBody>
      </p:sp>
      <p:sp>
        <p:nvSpPr>
          <p:cNvPr id="268" name="Google Shape;268;p32"/>
          <p:cNvSpPr/>
          <p:nvPr/>
        </p:nvSpPr>
        <p:spPr>
          <a:xfrm>
            <a:off x="1722888" y="2340063"/>
            <a:ext cx="739800" cy="28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instance</a:t>
            </a:r>
            <a:endParaRPr baseline="-25000" sz="1000"/>
          </a:p>
        </p:txBody>
      </p:sp>
      <p:cxnSp>
        <p:nvCxnSpPr>
          <p:cNvPr id="275" name="Google Shape;275;p32"/>
          <p:cNvCxnSpPr>
            <a:endCxn id="260" idx="0"/>
          </p:cNvCxnSpPr>
          <p:nvPr/>
        </p:nvCxnSpPr>
        <p:spPr>
          <a:xfrm flipH="1">
            <a:off x="2082313" y="2627425"/>
            <a:ext cx="10500" cy="51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2"/>
          <p:cNvSpPr/>
          <p:nvPr/>
        </p:nvSpPr>
        <p:spPr>
          <a:xfrm>
            <a:off x="4153188" y="3238550"/>
            <a:ext cx="1284300" cy="858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Interpretable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Model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3357463" y="3472500"/>
            <a:ext cx="614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 amt="31000"/>
          </a:blip>
          <a:srcRect b="0" l="3735" r="0" t="9559"/>
          <a:stretch/>
        </p:blipFill>
        <p:spPr>
          <a:xfrm>
            <a:off x="6170088" y="2715750"/>
            <a:ext cx="1382075" cy="13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3652800" y="4163100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Train interpretable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6150525" y="4255150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Create explanation by interpreting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32"/>
          <p:cNvCxnSpPr>
            <a:endCxn id="278" idx="1"/>
          </p:cNvCxnSpPr>
          <p:nvPr/>
        </p:nvCxnSpPr>
        <p:spPr>
          <a:xfrm>
            <a:off x="5452488" y="3403750"/>
            <a:ext cx="717600" cy="2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Explaining Model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Perturbed samples become dataset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Samples are weighted by </a:t>
            </a:r>
            <a:r>
              <a:rPr b="1" lang="en"/>
              <a:t>fidelity </a:t>
            </a:r>
            <a:r>
              <a:rPr lang="en"/>
              <a:t>to original instance (how similar they are)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blackbox models to predict probabilities for each sample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samples and the probabilities are used to train interpretable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 then be used to create an explanation for this instance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34"/>
          <p:cNvGraphicFramePr/>
          <p:nvPr/>
        </p:nvGraphicFramePr>
        <p:xfrm>
          <a:off x="122750" y="2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{4879AE0E-344D-4006-9D6F-18CDA37C37A9}</a:tableStyleId>
              </a:tblPr>
              <a:tblGrid>
                <a:gridCol w="6150575"/>
                <a:gridCol w="1684625"/>
                <a:gridCol w="102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Instance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Black-box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P(pneumonia)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impression: focal opacity in the left lower lobe posteriorly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9/9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impression: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focal opacity in the left lower lobe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posteriorly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7/9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impression: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focal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opacity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in the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left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lower lobe posteriorly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6/9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impression: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focal opacity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left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lobe posteriorly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5/9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impression: focal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opacity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the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left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lower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lobe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posteriorly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3735" r="0" t="9559"/>
          <a:stretch/>
        </p:blipFill>
        <p:spPr>
          <a:xfrm>
            <a:off x="6170088" y="2534875"/>
            <a:ext cx="1382075" cy="13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6150525" y="40742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3) Create explanation by interpreting local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35"/>
          <p:cNvCxnSpPr>
            <a:endCxn id="297" idx="1"/>
          </p:cNvCxnSpPr>
          <p:nvPr/>
        </p:nvCxnSpPr>
        <p:spPr>
          <a:xfrm>
            <a:off x="5452488" y="3222875"/>
            <a:ext cx="717600" cy="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5"/>
          <p:cNvSpPr/>
          <p:nvPr/>
        </p:nvSpPr>
        <p:spPr>
          <a:xfrm>
            <a:off x="1698638" y="2947475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0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698638" y="3289500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1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698638" y="3630375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2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698638" y="3971250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3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1698638" y="4312125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sample</a:t>
            </a:r>
            <a:r>
              <a:rPr baseline="-25000" lang="en" sz="1000">
                <a:solidFill>
                  <a:srgbClr val="D9D9D9"/>
                </a:solidFill>
              </a:rPr>
              <a:t>...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4139413" y="2861725"/>
            <a:ext cx="1284300" cy="858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Interpretable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Model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3343688" y="3095675"/>
            <a:ext cx="614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35"/>
          <p:cNvCxnSpPr>
            <a:endCxn id="308" idx="0"/>
          </p:cNvCxnSpPr>
          <p:nvPr/>
        </p:nvCxnSpPr>
        <p:spPr>
          <a:xfrm flipH="1">
            <a:off x="2837500" y="1690000"/>
            <a:ext cx="1043700" cy="1263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5"/>
          <p:cNvCxnSpPr>
            <a:endCxn id="310" idx="0"/>
          </p:cNvCxnSpPr>
          <p:nvPr/>
        </p:nvCxnSpPr>
        <p:spPr>
          <a:xfrm>
            <a:off x="1905613" y="1710913"/>
            <a:ext cx="173400" cy="433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5"/>
          <p:cNvSpPr txBox="1"/>
          <p:nvPr/>
        </p:nvSpPr>
        <p:spPr>
          <a:xfrm>
            <a:off x="0" y="306372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2) Select instance to explain and generate samples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3639025" y="3786275"/>
            <a:ext cx="1650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3) Train interpretable local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2530450" y="295330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0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2547975" y="328950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1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2530450" y="362570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2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2530450" y="397125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3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2530450" y="4316800"/>
            <a:ext cx="6141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prob</a:t>
            </a:r>
            <a:r>
              <a:rPr baseline="-25000" lang="en" sz="1000">
                <a:solidFill>
                  <a:srgbClr val="D9D9D9"/>
                </a:solidFill>
              </a:rPr>
              <a:t>...</a:t>
            </a:r>
            <a:endParaRPr baseline="-25000" sz="1000">
              <a:solidFill>
                <a:srgbClr val="D9D9D9"/>
              </a:solidFill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1709113" y="2144113"/>
            <a:ext cx="739800" cy="28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instance</a:t>
            </a:r>
            <a:endParaRPr baseline="-25000" sz="1000">
              <a:solidFill>
                <a:srgbClr val="D9D9D9"/>
              </a:solidFill>
            </a:endParaRPr>
          </a:p>
        </p:txBody>
      </p:sp>
      <p:cxnSp>
        <p:nvCxnSpPr>
          <p:cNvPr id="317" name="Google Shape;317;p35"/>
          <p:cNvCxnSpPr>
            <a:endCxn id="300" idx="0"/>
          </p:cNvCxnSpPr>
          <p:nvPr/>
        </p:nvCxnSpPr>
        <p:spPr>
          <a:xfrm flipH="1">
            <a:off x="2068538" y="2431475"/>
            <a:ext cx="10500" cy="516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5"/>
          <p:cNvSpPr/>
          <p:nvPr/>
        </p:nvSpPr>
        <p:spPr>
          <a:xfrm>
            <a:off x="1549638" y="811575"/>
            <a:ext cx="739800" cy="81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X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2338388" y="811575"/>
            <a:ext cx="286200" cy="81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3357513" y="790625"/>
            <a:ext cx="1074900" cy="816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Black-box model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2687425" y="1068750"/>
            <a:ext cx="61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1877700" y="349625"/>
            <a:ext cx="2694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1) Train Black-box model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an explanation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387900" y="1489825"/>
            <a:ext cx="83682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interpretable model to explain this document (ie., the weights of the)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Sentences with "opacity", "lobe" generated a higher chance of pneumonia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Sentences with "impression:" generated a lower chance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"Opacity" and "lobe" would have positive weights, "impression:" would have lower</a:t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4867550" y="3620325"/>
            <a:ext cx="1280400" cy="309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0" name="Google Shape;330;p36"/>
          <p:cNvSpPr/>
          <p:nvPr/>
        </p:nvSpPr>
        <p:spPr>
          <a:xfrm>
            <a:off x="3785875" y="4015550"/>
            <a:ext cx="1081800" cy="309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1" name="Google Shape;331;p36"/>
          <p:cNvSpPr txBox="1"/>
          <p:nvPr/>
        </p:nvSpPr>
        <p:spPr>
          <a:xfrm>
            <a:off x="3708625" y="3145825"/>
            <a:ext cx="100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4964775" y="3145825"/>
            <a:ext cx="100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4867550" y="4403825"/>
            <a:ext cx="540900" cy="309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4" name="Google Shape;334;p36"/>
          <p:cNvSpPr txBox="1"/>
          <p:nvPr/>
        </p:nvSpPr>
        <p:spPr>
          <a:xfrm>
            <a:off x="6346600" y="3620325"/>
            <a:ext cx="9492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opacity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2428225" y="4070750"/>
            <a:ext cx="1280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Impressions: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6510025" y="4403825"/>
            <a:ext cx="9492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lobe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75" y="719138"/>
            <a:ext cx="59436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</a:t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387900" y="1489825"/>
            <a:ext cx="4456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ξ(x)</a:t>
            </a:r>
            <a:r>
              <a:rPr lang="en"/>
              <a:t> - explanation for instance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</a:t>
            </a:r>
            <a:r>
              <a:rPr lang="en"/>
              <a:t> - interpretable model used for explanation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</a:t>
            </a:r>
            <a:r>
              <a:rPr lang="en"/>
              <a:t> - family of interpretable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</a:t>
            </a:r>
            <a:r>
              <a:rPr lang="en"/>
              <a:t> -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Ω(g)</a:t>
            </a:r>
            <a:r>
              <a:rPr lang="en"/>
              <a:t> - model complexity (ie., depth of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π</a:t>
            </a:r>
            <a:r>
              <a:rPr b="1" baseline="-25000" lang="en"/>
              <a:t>x</a:t>
            </a:r>
            <a:r>
              <a:rPr lang="en"/>
              <a:t> - weight of sample instance (fidelity)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700" y="1210600"/>
            <a:ext cx="4014150" cy="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Example</a:t>
            </a:r>
            <a:endParaRPr/>
          </a:p>
        </p:txBody>
      </p:sp>
      <p:sp>
        <p:nvSpPr>
          <p:cNvPr id="354" name="Google Shape;354;p39"/>
          <p:cNvSpPr txBox="1"/>
          <p:nvPr>
            <p:ph idx="4294967295" type="body"/>
          </p:nvPr>
        </p:nvSpPr>
        <p:spPr>
          <a:xfrm>
            <a:off x="1744950" y="2980150"/>
            <a:ext cx="56937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https://github.com/abchapman93/ideas_lime_tutorial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" '</a:t>
            </a:r>
            <a:r>
              <a:rPr lang="en" sz="1400"/>
              <a:t>Why Should I Trust You?' Explaining the Predictions of Any Classifier", Riberio et al.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https://arxiv.org/pdf/1602.04938.pdf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Interpretable Machine Learning</a:t>
            </a:r>
            <a:r>
              <a:rPr lang="en" sz="1400"/>
              <a:t>, Molnar.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https://christophm.github.io/interpretable-ml-book/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"What Clinicians Want: Contextualizing Explainable Machin e Learning for Clinical End Use", Tonekaboni et al.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https://arxiv.org/pdf/1905.05134.pdf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for the hands-on example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685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https://github.com/abchapman93/ideas_lime_tutorial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ideas_lime_tutorial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-r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Interpretability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Black-Box Model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models make decisions which can be easily understood by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complex a model, the harder it is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"Black box"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925" y="151928"/>
            <a:ext cx="1718850" cy="24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806" y="2809700"/>
            <a:ext cx="4009645" cy="175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Black Box models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trust 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detect: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Situations where a model may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learn the "what", don't learn anything new about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 problem is that a single metric, such as classification accuracy, is an incomplete description of most real-world tasks.”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(Doshi-Velez and Kim 2017)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</a:t>
            </a:r>
            <a:r>
              <a:rPr lang="en"/>
              <a:t>Interpretability is the degree to which a human can understand the cause of a decision" </a:t>
            </a:r>
            <a:r>
              <a:rPr lang="en" u="sng">
                <a:solidFill>
                  <a:schemeClr val="hlink"/>
                </a:solidFill>
                <a:hlinkClick r:id="rId3"/>
              </a:rPr>
              <a:t>(Miller)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insight to a decision, teach us about the problem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able to use complex models but still understand their decisions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Interpretability methods</a:t>
            </a:r>
            <a:r>
              <a:rPr lang="en"/>
              <a:t> offer ways to explain the decisions of complex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Interpretability in Clinical Machine Learning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Medicine is </a:t>
            </a:r>
            <a:r>
              <a:rPr b="1" lang="en"/>
              <a:t>high-risk</a:t>
            </a:r>
            <a:r>
              <a:rPr lang="en"/>
              <a:t> - blind trust isn't enough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Clinical decisions are </a:t>
            </a:r>
            <a:r>
              <a:rPr b="1" lang="en"/>
              <a:t>complex</a:t>
            </a:r>
            <a:r>
              <a:rPr lang="en"/>
              <a:t> and take into account </a:t>
            </a:r>
            <a:r>
              <a:rPr b="1" lang="en"/>
              <a:t>many factors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innovations and technology need to be </a:t>
            </a:r>
            <a:r>
              <a:rPr b="1" lang="en"/>
              <a:t>trusted</a:t>
            </a:r>
            <a:r>
              <a:rPr lang="en"/>
              <a:t> and </a:t>
            </a:r>
            <a:r>
              <a:rPr b="1" lang="en"/>
              <a:t>accepted</a:t>
            </a:r>
            <a:r>
              <a:rPr lang="en"/>
              <a:t> by the end users (clinicians)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