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8" r:id="rId3"/>
  </p:sldMasterIdLst>
  <p:notesMasterIdLst>
    <p:notesMasterId r:id="rId13"/>
  </p:notesMasterIdLst>
  <p:sldIdLst>
    <p:sldId id="952" r:id="rId4"/>
    <p:sldId id="976" r:id="rId5"/>
    <p:sldId id="922" r:id="rId6"/>
    <p:sldId id="974" r:id="rId7"/>
    <p:sldId id="977" r:id="rId8"/>
    <p:sldId id="978" r:id="rId9"/>
    <p:sldId id="975" r:id="rId10"/>
    <p:sldId id="980" r:id="rId11"/>
    <p:sldId id="979" r:id="rId12"/>
  </p:sldIdLst>
  <p:sldSz cx="12192000" cy="6858000"/>
  <p:notesSz cx="6742113" cy="9875838"/>
  <p:embeddedFontLst>
    <p:embeddedFont>
      <p:font typeface="맑은 고딕" panose="020B0503020000020004" pitchFamily="34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77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13D"/>
    <a:srgbClr val="2C4F8D"/>
    <a:srgbClr val="DCDAB2"/>
    <a:srgbClr val="8B6F4E"/>
    <a:srgbClr val="666666"/>
    <a:srgbClr val="0F0F70"/>
    <a:srgbClr val="D8E5F4"/>
    <a:srgbClr val="C4D7EE"/>
    <a:srgbClr val="B2CEEC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89932" autoAdjust="0"/>
  </p:normalViewPr>
  <p:slideViewPr>
    <p:cSldViewPr snapToGrid="0" showGuides="1">
      <p:cViewPr varScale="1">
        <p:scale>
          <a:sx n="115" d="100"/>
          <a:sy n="115" d="100"/>
        </p:scale>
        <p:origin x="1272" y="184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1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958BD-BF2B-464B-A4CF-84B8A1426626}" type="datetimeFigureOut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69CE-601A-4971-BCD2-31FD4B5FA4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0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069CE-601A-4971-BCD2-31FD4B5FA45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83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탐지하는 예시이다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그림은 시간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페이지 접근에 대해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파악하는 과정을 나타낸 것이다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페이지의 주소와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페이지 접근을 기준으로 주소가 어떻게 변화하는지를 확인할 수 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Leap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이렇게 파악된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정보를 기반으로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prefetching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된다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32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E13335-3CD8-42CA-9BC2-D1C804267065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89687-0E23-41EA-90AC-74E1C377EF4C}"/>
              </a:ext>
            </a:extLst>
          </p:cNvPr>
          <p:cNvSpPr/>
          <p:nvPr userDrawn="1"/>
        </p:nvSpPr>
        <p:spPr>
          <a:xfrm>
            <a:off x="1429857" y="0"/>
            <a:ext cx="3224439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2DEEA-8562-47E4-8991-B5D1562A08E2}"/>
              </a:ext>
            </a:extLst>
          </p:cNvPr>
          <p:cNvSpPr/>
          <p:nvPr userDrawn="1"/>
        </p:nvSpPr>
        <p:spPr>
          <a:xfrm>
            <a:off x="4654296" y="0"/>
            <a:ext cx="7555538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4614" y="1360714"/>
            <a:ext cx="6633727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8428" y="1360715"/>
            <a:ext cx="2841171" cy="413657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pic>
        <p:nvPicPr>
          <p:cNvPr id="8" name="Picture 2" descr="snu logo png에 대한 이미지 검색결과">
            <a:extLst>
              <a:ext uri="{FF2B5EF4-FFF2-40B4-BE49-F238E27FC236}">
                <a16:creationId xmlns:a16="http://schemas.microsoft.com/office/drawing/2014/main" id="{98D69F2C-EAF7-4B4A-AF91-58718C75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6" y="6050018"/>
            <a:ext cx="574302" cy="5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D3C-642B-4870-BFD2-1836090BB7D6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D262-EC9A-4A31-A03F-836E81A41A83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850E-9E50-4543-A9EB-9EC83545D5C7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 dirty="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58836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00899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214572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1350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48664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26058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41081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3DBD471-3E42-4319-A56A-11411ECDAEE3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C8E2D-565B-42BD-B86A-C0D721278855}"/>
              </a:ext>
            </a:extLst>
          </p:cNvPr>
          <p:cNvSpPr/>
          <p:nvPr userDrawn="1"/>
        </p:nvSpPr>
        <p:spPr>
          <a:xfrm>
            <a:off x="1429858" y="0"/>
            <a:ext cx="960646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1893A-C6FD-46AC-A8BE-2308FC5AACE5}"/>
              </a:ext>
            </a:extLst>
          </p:cNvPr>
          <p:cNvSpPr/>
          <p:nvPr userDrawn="1"/>
        </p:nvSpPr>
        <p:spPr>
          <a:xfrm>
            <a:off x="2390504" y="0"/>
            <a:ext cx="9819330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579E7C2-3465-479F-BE8A-CC0A9CDFC1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2058" y="1360714"/>
            <a:ext cx="8948055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3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223986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871231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28133"/>
      </p:ext>
    </p:extLst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02987"/>
      </p:ext>
    </p:extLst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58683"/>
      </p:ext>
    </p:extLst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87700"/>
      </p:ext>
    </p:extLst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8492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78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30816"/>
      </p:ext>
    </p:extLst>
  </p:cSld>
  <p:clrMapOvr>
    <a:masterClrMapping/>
  </p:clrMapOvr>
  <p:transition spd="med"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38129"/>
            <a:ext cx="105156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0" y="3617804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698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226" y="379958"/>
            <a:ext cx="10955548" cy="772327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4800" b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>
            <a:lvl1pPr marL="361950" indent="-36195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49263" indent="-268288">
              <a:lnSpc>
                <a:spcPct val="100000"/>
              </a:lnSpc>
              <a:spcBef>
                <a:spcPts val="500"/>
              </a:spcBef>
              <a:tabLst>
                <a:tab pos="10229850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2pPr>
            <a:lvl3pPr marL="630238" indent="-268288">
              <a:lnSpc>
                <a:spcPct val="100000"/>
              </a:lnSpc>
              <a:spcBef>
                <a:spcPts val="300"/>
              </a:spcBef>
              <a:buFont typeface="Gill Sans MT" panose="020B0502020104020203" pitchFamily="34" charset="0"/>
              <a:buChar char="–"/>
              <a:defRPr>
                <a:solidFill>
                  <a:srgbClr val="6D6D6D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3pPr>
            <a:lvl4pPr marL="896938" indent="-266700">
              <a:spcBef>
                <a:spcPts val="300"/>
              </a:spcBef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4pPr>
            <a:lvl5pPr marL="982663" indent="-180975">
              <a:defRPr sz="800"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950407" y="6465832"/>
            <a:ext cx="687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C649137-2043-422A-A650-B935B7609145}" type="slidenum">
              <a:rPr lang="ko-KR" altLang="en-US" sz="1500" i="1" baseline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ko-KR" altLang="en-US" sz="1500" i="1" baseline="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2952"/>
            <a:ext cx="10515600" cy="757130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4800" b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967848"/>
          </a:xfrm>
        </p:spPr>
        <p:txBody>
          <a:bodyPr/>
          <a:lstStyle>
            <a:lvl1pPr marL="361950" indent="-36195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30238" indent="-268288">
              <a:lnSpc>
                <a:spcPct val="100000"/>
              </a:lnSpc>
              <a:tabLst>
                <a:tab pos="10229850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2pPr>
            <a:lvl3pPr marL="993775" indent="-268288">
              <a:lnSpc>
                <a:spcPct val="100000"/>
              </a:lnSpc>
              <a:spcBef>
                <a:spcPts val="300"/>
              </a:spcBef>
              <a:buFont typeface="Gill Sans MT" panose="020B0502020104020203" pitchFamily="34" charset="0"/>
              <a:buChar char="–"/>
              <a:defRPr>
                <a:solidFill>
                  <a:srgbClr val="6D6D6D"/>
                </a:solidFill>
                <a:latin typeface="Gill Sans MT" panose="020B05020201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>
              <a:defRPr sz="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776342" y="6427800"/>
            <a:ext cx="68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C649137-2043-422A-A650-B935B7609145}" type="slidenum">
              <a:rPr lang="ko-KR" altLang="en-US" sz="1000" i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29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DC-AEA0-4677-84C9-EB815786CA42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44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A03-BE83-44FA-8D39-E7BFFBD8D206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040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885-0999-4057-A8F5-C9BBBB35A591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9383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F6-3B46-4B55-8841-33BD9A5F5E26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384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1649-51FC-49FF-85E1-0B06EF75CEDD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15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C806-B262-4E21-A811-D9981462B87E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651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D3C-642B-4870-BFD2-1836090BB7D6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143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D262-EC9A-4A31-A03F-836E81A41A83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316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850E-9E50-4543-A9EB-9EC83545D5C7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3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DC-AEA0-4677-84C9-EB815786CA42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A03-BE83-44FA-8D39-E7BFFBD8D206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885-0999-4057-A8F5-C9BBBB35A591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F6-3B46-4B55-8841-33BD9A5F5E26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1649-51FC-49FF-85E1-0B06EF75CEDD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C806-B262-4E21-A811-D9981462B87E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676-9B09-400B-9B7B-68ABCEFEA382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</a:t>
            </a:r>
          </a:p>
          <a:p>
            <a:pPr lvl="2"/>
            <a:r>
              <a:rPr lang="en-GB"/>
              <a:t>Third</a:t>
            </a:r>
          </a:p>
          <a:p>
            <a:pPr lvl="3"/>
            <a:r>
              <a:rPr lang="en-GB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 dirty="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 dirty="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8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676-9B09-400B-9B7B-68ABCEFEA382}" type="datetime1">
              <a:rPr lang="ko-KR" altLang="en-US" smtClean="0"/>
              <a:t>2020. 12. 21.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F34FC-B501-433D-A2F5-869B14EE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99303"/>
            <a:ext cx="10515600" cy="1870752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Prefetching with Leap in Single Machine</a:t>
            </a:r>
            <a:endParaRPr lang="ko-KR" altLang="en-US" sz="4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8B770-DCD2-48F0-B5D5-E0B360D989F2}"/>
              </a:ext>
            </a:extLst>
          </p:cNvPr>
          <p:cNvSpPr/>
          <p:nvPr/>
        </p:nvSpPr>
        <p:spPr>
          <a:xfrm>
            <a:off x="3048000" y="525727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dirty="0" err="1"/>
              <a:t>강인재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손익준</a:t>
            </a:r>
            <a:r>
              <a:rPr lang="en-US" altLang="ko-KR" sz="2000" dirty="0"/>
              <a:t>,</a:t>
            </a:r>
            <a:r>
              <a:rPr lang="ko-KR" altLang="en-US" sz="2000" dirty="0"/>
              <a:t> 정성엽</a:t>
            </a:r>
            <a:endParaRPr lang="en-US" altLang="ko-KR" sz="2000" dirty="0"/>
          </a:p>
          <a:p>
            <a:pPr algn="ctr"/>
            <a:endParaRPr lang="en-US" altLang="ko-KR" sz="2000" dirty="0">
              <a:latin typeface="Gill Sans MT" panose="020B0502020104020203" pitchFamily="34" charset="0"/>
            </a:endParaRPr>
          </a:p>
          <a:p>
            <a:pPr algn="ctr"/>
            <a:r>
              <a:rPr lang="en-US" altLang="ko-KR" sz="2000" dirty="0">
                <a:latin typeface="Gill Sans MT" panose="020B0502020104020203" pitchFamily="34" charset="0"/>
              </a:rPr>
              <a:t>2020.12.20.</a:t>
            </a:r>
            <a:endParaRPr lang="ko-KR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8D1A535-FA6B-4D55-AF51-D99F9ACD7C29}"/>
              </a:ext>
            </a:extLst>
          </p:cNvPr>
          <p:cNvSpPr txBox="1">
            <a:spLocks/>
          </p:cNvSpPr>
          <p:nvPr/>
        </p:nvSpPr>
        <p:spPr>
          <a:xfrm>
            <a:off x="838200" y="3993411"/>
            <a:ext cx="10515600" cy="56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8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E25-AF77-D943-A5D2-43316C30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Prefetching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E745-8608-0444-A1C3-639D6419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ahead</a:t>
            </a:r>
            <a:r>
              <a:rPr lang="ko-KR" altLang="en-US" dirty="0"/>
              <a:t>는 연속적인 페이지를 읽음</a:t>
            </a:r>
            <a:endParaRPr lang="en-US" altLang="ko-KR" dirty="0"/>
          </a:p>
          <a:p>
            <a:r>
              <a:rPr lang="ko-KR" altLang="en-US" dirty="0"/>
              <a:t>마지막 페이지 접근을 기준으로 프리 </a:t>
            </a:r>
            <a:r>
              <a:rPr lang="ko-KR" altLang="en-US" dirty="0" err="1"/>
              <a:t>패칭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공격적으로 프리 </a:t>
            </a:r>
            <a:r>
              <a:rPr lang="ko-KR" altLang="en-US" dirty="0" err="1"/>
              <a:t>패칭</a:t>
            </a:r>
            <a:r>
              <a:rPr lang="ko-KR" altLang="en-US" dirty="0"/>
              <a:t> 할 경우</a:t>
            </a:r>
            <a:r>
              <a:rPr lang="en-US" altLang="ko-KR" dirty="0"/>
              <a:t>,</a:t>
            </a:r>
            <a:r>
              <a:rPr lang="ko-KR" altLang="en-US" dirty="0"/>
              <a:t> 캐시 </a:t>
            </a:r>
            <a:r>
              <a:rPr lang="en-US" altLang="ko-KR" dirty="0"/>
              <a:t>pollution</a:t>
            </a:r>
            <a:r>
              <a:rPr lang="ko-KR" altLang="en-US" dirty="0"/>
              <a:t>이 발생</a:t>
            </a:r>
            <a:endParaRPr lang="en-US" altLang="ko-KR" dirty="0"/>
          </a:p>
          <a:p>
            <a:pPr lvl="1"/>
            <a:r>
              <a:rPr lang="ko-KR" altLang="en-US" dirty="0"/>
              <a:t>보수적으로 할 경우</a:t>
            </a:r>
            <a:r>
              <a:rPr lang="en-US" altLang="ko-KR" dirty="0"/>
              <a:t>,</a:t>
            </a:r>
            <a:r>
              <a:rPr lang="ko-KR" altLang="en-US" dirty="0"/>
              <a:t> 프리 </a:t>
            </a:r>
            <a:r>
              <a:rPr lang="ko-KR" altLang="en-US" dirty="0" err="1"/>
              <a:t>패칭을</a:t>
            </a:r>
            <a:r>
              <a:rPr lang="ko-KR" altLang="en-US" dirty="0"/>
              <a:t> 잘 하지 않음</a:t>
            </a:r>
            <a:endParaRPr lang="en-US" altLang="ko-KR" dirty="0"/>
          </a:p>
          <a:p>
            <a:r>
              <a:rPr lang="ko-KR" altLang="en-US" dirty="0"/>
              <a:t>프로세스간 접근을 구별하지 못함</a:t>
            </a:r>
            <a:endParaRPr lang="en-US" altLang="ko-KR" dirty="0"/>
          </a:p>
          <a:p>
            <a:r>
              <a:rPr lang="ko-KR" altLang="en-US" dirty="0"/>
              <a:t>스레드 레벨로 접근할 경우 불규칙성을 구분할 수 없음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059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FF812-07DB-4405-8F8B-D14CD5E3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Leap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27C19-E215-471B-88C6-0970BF6A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메모리 분리 상황에서 </a:t>
            </a:r>
            <a:r>
              <a:rPr lang="en-US" altLang="ko-KR" sz="2400" dirty="0"/>
              <a:t>RDMA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</a:t>
            </a:r>
            <a:r>
              <a:rPr lang="en-US" altLang="ko-KR" sz="2400" dirty="0"/>
              <a:t> swap</a:t>
            </a:r>
            <a:r>
              <a:rPr lang="ko-KR" altLang="en-US" sz="2400" dirty="0"/>
              <a:t>시 페이지를 프리패칭하는 기법</a:t>
            </a:r>
            <a:endParaRPr lang="en-US" altLang="ko-KR" sz="2400" dirty="0"/>
          </a:p>
          <a:p>
            <a:r>
              <a:rPr lang="ko-KR" altLang="en-US" sz="2400" dirty="0"/>
              <a:t>기존 리눅스 커널의 </a:t>
            </a:r>
            <a:r>
              <a:rPr lang="ko-KR" altLang="en-US" sz="2400" dirty="0" err="1"/>
              <a:t>프리패칭을</a:t>
            </a:r>
            <a:r>
              <a:rPr lang="ko-KR" altLang="en-US" sz="2400" dirty="0"/>
              <a:t> 개선하기 위해 다양한 워크로드에 적응하는 </a:t>
            </a:r>
            <a:r>
              <a:rPr lang="ko-KR" altLang="en-US" sz="2400" dirty="0" err="1"/>
              <a:t>프리패칭</a:t>
            </a:r>
            <a:r>
              <a:rPr lang="ko-KR" altLang="en-US" sz="2400" dirty="0"/>
              <a:t> 알고리즘 도입 </a:t>
            </a:r>
            <a:endParaRPr lang="en-US" altLang="ko-KR" sz="2400" dirty="0"/>
          </a:p>
          <a:p>
            <a:r>
              <a:rPr lang="en-US" altLang="ko-KR" sz="2400" dirty="0"/>
              <a:t>Trend detection, prefetching window size detection</a:t>
            </a:r>
            <a:r>
              <a:rPr lang="ko-KR" altLang="en-US" sz="2400" dirty="0"/>
              <a:t>을 도입 </a:t>
            </a:r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9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D445-FCA9-1E43-B162-0668F8A5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Detection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B59F-2F6E-8942-B9FF-6D37CD52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짧은 시간의 불규칙적인 접근에 대해서 프리 </a:t>
            </a:r>
            <a:r>
              <a:rPr lang="ko-KR" altLang="en-US" dirty="0" err="1"/>
              <a:t>패칭</a:t>
            </a:r>
            <a:r>
              <a:rPr lang="ko-KR" altLang="en-US" dirty="0"/>
              <a:t> 가능</a:t>
            </a:r>
            <a:endParaRPr lang="en-US" altLang="ko-KR" dirty="0"/>
          </a:p>
          <a:p>
            <a:r>
              <a:rPr lang="ko-KR" altLang="en-US" dirty="0"/>
              <a:t>최근 접근의 트렌드를 파악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019515A-C042-FB41-BA56-90742A65E7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6268" y="3148313"/>
            <a:ext cx="7083706" cy="28929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23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0907-2F8C-A84B-835B-0C5710D9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 Window Size Detection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FB2E-1103-DE4C-9841-1402A0C1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높은 캐시 </a:t>
            </a:r>
            <a:r>
              <a:rPr lang="en-US" altLang="ko-KR" dirty="0"/>
              <a:t>hit</a:t>
            </a:r>
            <a:r>
              <a:rPr lang="ko-KR" altLang="en-US" dirty="0"/>
              <a:t> 발생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prefetch window</a:t>
            </a:r>
            <a:r>
              <a:rPr lang="ko-KR" altLang="en-US" dirty="0" err="1"/>
              <a:t>를</a:t>
            </a:r>
            <a:r>
              <a:rPr lang="ko-KR" altLang="en-US" dirty="0"/>
              <a:t> 늘림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캐시 </a:t>
            </a:r>
            <a:r>
              <a:rPr lang="en-US" altLang="ko-KR" dirty="0"/>
              <a:t>miss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1"/>
            <a:r>
              <a:rPr lang="ko-KR" altLang="en-US" dirty="0"/>
              <a:t>트렌드가 있는 경우</a:t>
            </a:r>
            <a:r>
              <a:rPr lang="en-US" altLang="ko-KR" dirty="0"/>
              <a:t>: prefetch window</a:t>
            </a:r>
            <a:r>
              <a:rPr lang="ko-KR" altLang="en-US" dirty="0" err="1"/>
              <a:t>를</a:t>
            </a:r>
            <a:r>
              <a:rPr lang="ko-KR" altLang="en-US" dirty="0"/>
              <a:t> 늘림</a:t>
            </a:r>
            <a:endParaRPr lang="en-US" altLang="ko-KR" dirty="0"/>
          </a:p>
          <a:p>
            <a:pPr lvl="1"/>
            <a:r>
              <a:rPr lang="ko-KR" altLang="en-US" dirty="0"/>
              <a:t>트렌드가 없는 경우</a:t>
            </a:r>
            <a:r>
              <a:rPr lang="en-US" altLang="ko-KR" dirty="0"/>
              <a:t>: </a:t>
            </a:r>
            <a:r>
              <a:rPr lang="ko-KR" altLang="en-US" dirty="0"/>
              <a:t>점차적으로 </a:t>
            </a:r>
            <a:r>
              <a:rPr lang="en-US" altLang="ko-KR" dirty="0"/>
              <a:t>prefetch window</a:t>
            </a:r>
            <a:r>
              <a:rPr lang="ko-KR" altLang="en-US" dirty="0" err="1"/>
              <a:t>를</a:t>
            </a:r>
            <a:r>
              <a:rPr lang="ko-KR" altLang="en-US" dirty="0"/>
              <a:t> 줄임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1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506-E2D5-2D4D-8FE8-1C2952E9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Prefetching with Leap in Single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C5D2-5A76-9240-B31A-0E37ECFB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RDMA를 통해서 프리 패칭하는 Lea</a:t>
            </a:r>
            <a:r>
              <a:rPr lang="en-US" altLang="ko-KR" dirty="0"/>
              <a:t>p</a:t>
            </a:r>
            <a:r>
              <a:rPr lang="ko-KR" altLang="en-US" dirty="0"/>
              <a:t>을 한 노드에서 </a:t>
            </a:r>
            <a:r>
              <a:rPr lang="en-US" altLang="ko-KR" dirty="0"/>
              <a:t>swap </a:t>
            </a:r>
            <a:r>
              <a:rPr lang="ko-KR" altLang="en-US" dirty="0"/>
              <a:t>공간에서 프리패칭하는 알고리즘에 적용</a:t>
            </a:r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0690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6515-589D-E844-BC86-0256B29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416D-E99E-B241-A3D4-D10B000D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 연산 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라이브러리인 </a:t>
            </a:r>
            <a:r>
              <a:rPr lang="en-US" altLang="ko-KR" dirty="0" err="1"/>
              <a:t>numpy</a:t>
            </a:r>
            <a:r>
              <a:rPr lang="ko-KR" altLang="en-US" dirty="0" err="1"/>
              <a:t>를</a:t>
            </a:r>
            <a:r>
              <a:rPr lang="ko-KR" altLang="en-US" dirty="0"/>
              <a:t> 이용해 행렬 연산을 하는 프로그램 </a:t>
            </a:r>
            <a:endParaRPr lang="en-US" altLang="ko-KR" dirty="0"/>
          </a:p>
          <a:p>
            <a:pPr lvl="1"/>
            <a:r>
              <a:rPr lang="ko-KR" altLang="en-US" dirty="0"/>
              <a:t>메모리를 많이 사용하는 프로그램이 </a:t>
            </a:r>
            <a:r>
              <a:rPr lang="en-US" altLang="ko-KR" dirty="0"/>
              <a:t>swap</a:t>
            </a:r>
            <a:r>
              <a:rPr lang="ko-KR" altLang="en-US" dirty="0"/>
              <a:t>을 할 경우 </a:t>
            </a:r>
            <a:r>
              <a:rPr lang="ko-KR" altLang="en-US" dirty="0" err="1"/>
              <a:t>프리패칭이</a:t>
            </a:r>
            <a:r>
              <a:rPr lang="ko-KR" altLang="en-US" dirty="0"/>
              <a:t> 잘 동작하는지 확인</a:t>
            </a:r>
            <a:endParaRPr lang="en-US" altLang="ko-KR" dirty="0"/>
          </a:p>
          <a:p>
            <a:pPr lvl="1"/>
            <a:r>
              <a:rPr lang="ko-KR" altLang="en-US" dirty="0"/>
              <a:t>사용할 수 있는 메모리 공간을 제한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swap</a:t>
            </a:r>
            <a:r>
              <a:rPr lang="ko-KR" altLang="en-US" dirty="0"/>
              <a:t> 공간을 사용하도록 함</a:t>
            </a:r>
            <a:endParaRPr lang="en-US" altLang="ko-KR" dirty="0"/>
          </a:p>
          <a:p>
            <a:pPr lvl="1"/>
            <a:r>
              <a:rPr lang="ko-KR" altLang="en-US" dirty="0"/>
              <a:t>기존 커널의 </a:t>
            </a:r>
            <a:r>
              <a:rPr lang="en-US" altLang="ko-KR" dirty="0"/>
              <a:t>swap</a:t>
            </a:r>
            <a:r>
              <a:rPr lang="ko-KR" altLang="en-US" dirty="0"/>
              <a:t> 과정의 </a:t>
            </a:r>
            <a:r>
              <a:rPr lang="ko-KR" altLang="en-US" dirty="0" err="1"/>
              <a:t>프리패칭</a:t>
            </a:r>
            <a:r>
              <a:rPr lang="ko-KR" altLang="en-US" dirty="0"/>
              <a:t> 성능과 비교 </a:t>
            </a:r>
            <a:endParaRPr lang="en-US" altLang="ko-KR" dirty="0"/>
          </a:p>
          <a:p>
            <a:pPr lvl="2"/>
            <a:r>
              <a:rPr lang="en-US" altLang="ko-KR" dirty="0"/>
              <a:t>hit </a:t>
            </a:r>
            <a:r>
              <a:rPr lang="ko-KR" altLang="en-US" dirty="0"/>
              <a:t>발생 횟수</a:t>
            </a:r>
            <a:r>
              <a:rPr lang="en-US" altLang="ko-KR" dirty="0"/>
              <a:t>,</a:t>
            </a:r>
            <a:r>
              <a:rPr lang="ko-KR" altLang="en-US" dirty="0"/>
              <a:t> 프로그램 실행 시간 등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Pollution</a:t>
            </a:r>
            <a:r>
              <a:rPr lang="ko-KR" altLang="en-US" dirty="0"/>
              <a:t>을 위한 프로세스 생성</a:t>
            </a:r>
            <a:endParaRPr lang="en-US" altLang="ko-KR" dirty="0"/>
          </a:p>
          <a:p>
            <a:pPr lvl="1"/>
            <a:r>
              <a:rPr lang="ko-KR" altLang="en-US" dirty="0"/>
              <a:t>메모리 사용량을 제한해 </a:t>
            </a:r>
            <a:r>
              <a:rPr lang="en-US" altLang="ko-KR" dirty="0"/>
              <a:t>swap </a:t>
            </a:r>
            <a:r>
              <a:rPr lang="ko-KR" altLang="en-US" dirty="0"/>
              <a:t>공간을 사용하도록 함</a:t>
            </a:r>
            <a:endParaRPr lang="en-US" altLang="ko-KR" dirty="0"/>
          </a:p>
          <a:p>
            <a:pPr lvl="1"/>
            <a:r>
              <a:rPr lang="en-US" altLang="ko-KR" dirty="0"/>
              <a:t>Pollution</a:t>
            </a:r>
            <a:r>
              <a:rPr lang="ko-KR" altLang="en-US" dirty="0"/>
              <a:t>을 발생시켜 </a:t>
            </a:r>
            <a:r>
              <a:rPr lang="en-US" altLang="ko-KR" dirty="0"/>
              <a:t>tread</a:t>
            </a:r>
            <a:r>
              <a:rPr lang="ko-KR" altLang="en-US" dirty="0" err="1"/>
              <a:t>를</a:t>
            </a:r>
            <a:r>
              <a:rPr lang="ko-KR" altLang="en-US" dirty="0"/>
              <a:t> 잘 찾는지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392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14D3-30E0-1A48-8692-E3A5F96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Evaluation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BD0AB3F-6153-9542-A531-D5A587FE5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3" y="2572854"/>
            <a:ext cx="5486400" cy="365760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DDFF03-EC06-D544-9A49-67B5DCF11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83" y="2572854"/>
            <a:ext cx="5486400" cy="3657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7355DA-F0E2-DD40-BE25-3E58F63B5A5E}"/>
              </a:ext>
            </a:extLst>
          </p:cNvPr>
          <p:cNvSpPr txBox="1">
            <a:spLocks/>
          </p:cNvSpPr>
          <p:nvPr/>
        </p:nvSpPr>
        <p:spPr>
          <a:xfrm>
            <a:off x="618226" y="1314398"/>
            <a:ext cx="10955548" cy="508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229850" algn="l"/>
              </a:tabLst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+mn-cs"/>
              </a:defRPr>
            </a:lvl2pPr>
            <a:lvl3pPr marL="630238" indent="-268288" algn="l" defTabSz="914400" rtl="0" eaLnBrk="1" latinLnBrk="1" hangingPunct="1">
              <a:lnSpc>
                <a:spcPct val="100000"/>
              </a:lnSpc>
              <a:spcBef>
                <a:spcPts val="300"/>
              </a:spcBef>
              <a:buFont typeface="Gill Sans MT" panose="020B0502020104020203" pitchFamily="34" charset="0"/>
              <a:buChar char="–"/>
              <a:defRPr sz="2000" kern="1200">
                <a:solidFill>
                  <a:srgbClr val="6D6D6D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+mn-cs"/>
              </a:defRPr>
            </a:lvl3pPr>
            <a:lvl4pPr marL="896938" indent="-266700" algn="l" defTabSz="914400" rtl="0" eaLnBrk="1" latin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+mn-cs"/>
              </a:defRPr>
            </a:lvl4pPr>
            <a:lvl5pPr marL="982663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en-US" altLang="ko-KR" dirty="0"/>
              <a:t>Intel i5-3230M, CPU: 2, RAM: 3.8GB, </a:t>
            </a:r>
            <a:r>
              <a:rPr lang="en-US" altLang="ko-KR" dirty="0" err="1"/>
              <a:t>Virtualbox</a:t>
            </a:r>
            <a:endParaRPr lang="en-US" altLang="ko-KR" dirty="0"/>
          </a:p>
          <a:p>
            <a:pPr lvl="1"/>
            <a:r>
              <a:rPr lang="en-US" altLang="ko-KR" dirty="0"/>
              <a:t>Linux kernel v5.4.59</a:t>
            </a:r>
          </a:p>
        </p:txBody>
      </p:sp>
    </p:spTree>
    <p:extLst>
      <p:ext uri="{BB962C8B-B14F-4D97-AF65-F5344CB8AC3E}">
        <p14:creationId xmlns:p14="http://schemas.microsoft.com/office/powerpoint/2010/main" val="11346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CBE1-7110-5D42-BE66-121CBEDD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77C-1A39-7349-BA38-78F414BA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단일 프로세스</a:t>
            </a:r>
            <a:r>
              <a:rPr lang="en-US" altLang="ko-KR" dirty="0"/>
              <a:t>, locality</a:t>
            </a:r>
            <a:r>
              <a:rPr lang="ko-KR" altLang="en-US" dirty="0"/>
              <a:t>가 있는 프로세스는 기존 리눅스 </a:t>
            </a:r>
            <a:r>
              <a:rPr lang="en-US" altLang="ko-KR" dirty="0"/>
              <a:t>readahead</a:t>
            </a:r>
            <a:r>
              <a:rPr lang="ko-KR" altLang="en-US" dirty="0"/>
              <a:t>도 잘 작동하지만</a:t>
            </a:r>
            <a:r>
              <a:rPr lang="en-US" altLang="ko-KR" dirty="0"/>
              <a:t>, swap</a:t>
            </a:r>
            <a:r>
              <a:rPr lang="ko-KR" altLang="en-US" dirty="0" err="1"/>
              <a:t>를</a:t>
            </a:r>
            <a:r>
              <a:rPr lang="ko-KR" altLang="en-US" dirty="0"/>
              <a:t> 사용하는 다른 프로세스가 있는 경우 성능 하락</a:t>
            </a:r>
            <a:endParaRPr lang="en-US" altLang="ko-KR" dirty="0"/>
          </a:p>
          <a:p>
            <a:endParaRPr lang="en-US" sz="1000" dirty="0"/>
          </a:p>
          <a:p>
            <a:r>
              <a:rPr lang="en-US" dirty="0"/>
              <a:t>P</a:t>
            </a:r>
            <a:r>
              <a:rPr lang="en-KR" dirty="0"/>
              <a:t>ollution이 있는 상황에서 접근 트렌드를 잘 예측함을 확인 할 수 있음</a:t>
            </a:r>
          </a:p>
          <a:p>
            <a:endParaRPr lang="en-KR" sz="1000" dirty="0"/>
          </a:p>
          <a:p>
            <a:r>
              <a:rPr lang="en-KR" dirty="0"/>
              <a:t>기존 리눅스 readahead 프리패칭 대비 성능이 </a:t>
            </a:r>
            <a:r>
              <a:rPr lang="en-US" altLang="ko-KR" dirty="0"/>
              <a:t>10%</a:t>
            </a:r>
            <a:r>
              <a:rPr lang="ko-KR" altLang="en-US" dirty="0"/>
              <a:t>정도 향상</a:t>
            </a:r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4578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 cap="flat" cmpd="sng" algn="ctr">
          <a:solidFill>
            <a:srgbClr val="C00000"/>
          </a:solidFill>
          <a:prstDash val="solid"/>
          <a:headEnd type="none" w="med" len="med"/>
          <a:tailEnd type="triangle" w="med" len="me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 pitchFamily="34" charset="0"/>
            <a:ea typeface="맑은 고딕" panose="020B0503020000020004" pitchFamily="50" charset="-127"/>
            <a:cs typeface="Calibri" panose="020F0502020204030204" pitchFamily="34" charset="0"/>
          </a:defRPr>
        </a:defPPr>
      </a:lstStyle>
    </a:spDef>
    <a:lnDef>
      <a:spPr>
        <a:ln>
          <a:headEnd w="lg" len="lg"/>
          <a:tailEnd type="non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1" dirty="0" smtClean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46646</TotalTime>
  <Words>354</Words>
  <Application>Microsoft Macintosh PowerPoint</Application>
  <PresentationFormat>Widescreen</PresentationFormat>
  <Paragraphs>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Wingdings</vt:lpstr>
      <vt:lpstr>맑은 고딕</vt:lpstr>
      <vt:lpstr>Georgia</vt:lpstr>
      <vt:lpstr>Gill Sans MT</vt:lpstr>
      <vt:lpstr>Calibri</vt:lpstr>
      <vt:lpstr>Office 테마</vt:lpstr>
      <vt:lpstr>test3</vt:lpstr>
      <vt:lpstr>1_Office 테마</vt:lpstr>
      <vt:lpstr>Prefetching with Leap in Single Machine</vt:lpstr>
      <vt:lpstr>Prefetching in Linux</vt:lpstr>
      <vt:lpstr>Leap</vt:lpstr>
      <vt:lpstr>Trend Detection </vt:lpstr>
      <vt:lpstr>Prefetching Window Size Detection</vt:lpstr>
      <vt:lpstr>Prefetching with Leap in Single Machine </vt:lpstr>
      <vt:lpstr>Benchmark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jinsookim@skku.edu</dc:creator>
  <cp:lastModifiedBy>정성엽</cp:lastModifiedBy>
  <cp:revision>1362</cp:revision>
  <cp:lastPrinted>2016-05-20T02:57:24Z</cp:lastPrinted>
  <dcterms:created xsi:type="dcterms:W3CDTF">2013-12-18T12:51:48Z</dcterms:created>
  <dcterms:modified xsi:type="dcterms:W3CDTF">2020-12-20T23:38:39Z</dcterms:modified>
</cp:coreProperties>
</file>