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74" r:id="rId5"/>
    <p:sldId id="275" r:id="rId6"/>
    <p:sldId id="277" r:id="rId7"/>
    <p:sldId id="276" r:id="rId8"/>
    <p:sldId id="268" r:id="rId9"/>
    <p:sldId id="269" r:id="rId10"/>
    <p:sldId id="272" r:id="rId11"/>
    <p:sldId id="270" r:id="rId12"/>
    <p:sldId id="279" r:id="rId13"/>
    <p:sldId id="271" r:id="rId14"/>
    <p:sldId id="273" r:id="rId15"/>
    <p:sldId id="278" r:id="rId16"/>
    <p:sldId id="266" r:id="rId17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lnSpc>
        <a:spcPct val="70000"/>
      </a:lnSpc>
      <a:spcBef>
        <a:spcPct val="50000"/>
      </a:spcBef>
      <a:spcAft>
        <a:spcPct val="0"/>
      </a:spcAft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1pPr>
    <a:lvl2pPr marL="457200" algn="l" rtl="0" eaLnBrk="0" fontAlgn="base" hangingPunct="0">
      <a:lnSpc>
        <a:spcPct val="70000"/>
      </a:lnSpc>
      <a:spcBef>
        <a:spcPct val="50000"/>
      </a:spcBef>
      <a:spcAft>
        <a:spcPct val="0"/>
      </a:spcAft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2pPr>
    <a:lvl3pPr marL="914400" algn="l" rtl="0" eaLnBrk="0" fontAlgn="base" hangingPunct="0">
      <a:lnSpc>
        <a:spcPct val="70000"/>
      </a:lnSpc>
      <a:spcBef>
        <a:spcPct val="50000"/>
      </a:spcBef>
      <a:spcAft>
        <a:spcPct val="0"/>
      </a:spcAft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3pPr>
    <a:lvl4pPr marL="1371600" algn="l" rtl="0" eaLnBrk="0" fontAlgn="base" hangingPunct="0">
      <a:lnSpc>
        <a:spcPct val="70000"/>
      </a:lnSpc>
      <a:spcBef>
        <a:spcPct val="50000"/>
      </a:spcBef>
      <a:spcAft>
        <a:spcPct val="0"/>
      </a:spcAft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4pPr>
    <a:lvl5pPr marL="1828800" algn="l" rtl="0" eaLnBrk="0" fontAlgn="base" hangingPunct="0">
      <a:lnSpc>
        <a:spcPct val="70000"/>
      </a:lnSpc>
      <a:spcBef>
        <a:spcPct val="50000"/>
      </a:spcBef>
      <a:spcAft>
        <a:spcPct val="0"/>
      </a:spcAft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5pPr>
    <a:lvl6pPr marL="2286000" algn="l" defTabSz="914400" rtl="0" eaLnBrk="1" latinLnBrk="0" hangingPunct="1"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6pPr>
    <a:lvl7pPr marL="2743200" algn="l" defTabSz="914400" rtl="0" eaLnBrk="1" latinLnBrk="0" hangingPunct="1"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7pPr>
    <a:lvl8pPr marL="3200400" algn="l" defTabSz="914400" rtl="0" eaLnBrk="1" latinLnBrk="0" hangingPunct="1"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8pPr>
    <a:lvl9pPr marL="3657600" algn="l" defTabSz="914400" rtl="0" eaLnBrk="1" latinLnBrk="0" hangingPunct="1"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1313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1" autoAdjust="0"/>
    <p:restoredTop sz="77469" autoAdjust="0"/>
  </p:normalViewPr>
  <p:slideViewPr>
    <p:cSldViewPr>
      <p:cViewPr varScale="1">
        <p:scale>
          <a:sx n="89" d="100"/>
          <a:sy n="89" d="100"/>
        </p:scale>
        <p:origin x="-22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3258" y="-9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4450" y="34925"/>
            <a:ext cx="29527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1" baseline="0"/>
            </a:lvl1pPr>
          </a:lstStyle>
          <a:p>
            <a:r>
              <a:rPr lang="en-AU"/>
              <a:t>Example title for notes and handouts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9363" y="34925"/>
            <a:ext cx="29972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1" baseline="0"/>
            </a:lvl1pPr>
          </a:lstStyle>
          <a:p>
            <a:fld id="{8BE266B8-587E-45E9-9831-C24C9CA2E489}" type="datetime4">
              <a:rPr lang="en-AU"/>
              <a:pPr/>
              <a:t>24 November 2011</a:t>
            </a:fld>
            <a:endParaRPr lang="en-AU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97063" y="8923338"/>
            <a:ext cx="29718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200" b="1" baseline="0"/>
            </a:lvl1pPr>
          </a:lstStyle>
          <a:p>
            <a:r>
              <a:rPr lang="en-AU"/>
              <a:t>Example footer for notes and handouts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57788" y="8923338"/>
            <a:ext cx="170021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="1" baseline="0"/>
            </a:lvl1pPr>
          </a:lstStyle>
          <a:p>
            <a:fld id="{29E9F73F-7A65-4BBF-A98A-B13868DFFA76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049588" y="57150"/>
            <a:ext cx="184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52463"/>
            <a:r>
              <a:rPr lang="en-AU"/>
              <a:t/>
            </a:r>
            <a:br>
              <a:rPr lang="en-AU"/>
            </a:br>
            <a:endParaRPr lang="en-AU"/>
          </a:p>
        </p:txBody>
      </p:sp>
      <p:pic>
        <p:nvPicPr>
          <p:cNvPr id="85002" name="Picture 10" descr="LTU_Logo_bl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34438"/>
            <a:ext cx="1484313" cy="3095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1" name="Rectangle 1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aseline="0"/>
            </a:lvl1pPr>
          </a:lstStyle>
          <a:p>
            <a:r>
              <a:rPr lang="en-AU"/>
              <a:t>Example title for notes and handouts</a:t>
            </a:r>
          </a:p>
        </p:txBody>
      </p:sp>
      <p:sp>
        <p:nvSpPr>
          <p:cNvPr id="45072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73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87900"/>
            <a:ext cx="54864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45074" name="Rectangle 18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aseline="0"/>
            </a:lvl1pPr>
          </a:lstStyle>
          <a:p>
            <a:fld id="{69E0915B-5679-433C-BEEF-268271797547}" type="datetime4">
              <a:rPr lang="en-AU"/>
              <a:pPr/>
              <a:t>24 November 2011</a:t>
            </a:fld>
            <a:endParaRPr lang="en-AU"/>
          </a:p>
        </p:txBody>
      </p:sp>
      <p:sp>
        <p:nvSpPr>
          <p:cNvPr id="45075" name="Rectangle 1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aseline="0"/>
            </a:lvl1pPr>
          </a:lstStyle>
          <a:p>
            <a:r>
              <a:rPr lang="en-AU"/>
              <a:t>Example footer for notes and handouts</a:t>
            </a:r>
          </a:p>
        </p:txBody>
      </p:sp>
      <p:sp>
        <p:nvSpPr>
          <p:cNvPr id="45076" name="Rectangle 2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aseline="0"/>
            </a:lvl1pPr>
          </a:lstStyle>
          <a:p>
            <a:fld id="{1C9B0F9D-6DDA-4243-9B8F-E7800F67948B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Example title for notes and handouts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A0488A-41B5-4478-AF9E-BCFFE60AE7E4}" type="datetime4">
              <a:rPr lang="en-AU"/>
              <a:pPr/>
              <a:t>24 November 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Example footer for notes and handouts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09D3-8A20-4DE9-A908-5A484E7B0083}" type="slidenum">
              <a:rPr lang="en-AU"/>
              <a:pPr/>
              <a:t>1</a:t>
            </a:fld>
            <a:endParaRPr lang="en-AU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87900"/>
            <a:ext cx="5029200" cy="3670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</a:pPr>
            <a:endParaRPr lang="en-AU" sz="1200" dirty="0">
              <a:ea typeface="ヒラギノ角ゴ Pro W3" pitchFamily="1" charset="0"/>
              <a:cs typeface="ヒラギノ角ゴ Pro W3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Example title for notes and handouts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25E77E-3A04-4012-9711-3C9CC50065B7}" type="datetime4">
              <a:rPr lang="en-AU"/>
              <a:pPr/>
              <a:t>24 November 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Example footer for notes and handouts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67EC2-6D4A-47AF-A368-DEDEADE2FEB5}" type="slidenum">
              <a:rPr lang="en-AU"/>
              <a:pPr/>
              <a:t>2</a:t>
            </a:fld>
            <a:endParaRPr lang="en-AU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87900"/>
            <a:ext cx="5029200" cy="3670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Example title for notes and handouts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25E77E-3A04-4012-9711-3C9CC50065B7}" type="datetime4">
              <a:rPr lang="en-AU"/>
              <a:pPr/>
              <a:t>24 November 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Example footer for notes and handouts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67EC2-6D4A-47AF-A368-DEDEADE2FEB5}" type="slidenum">
              <a:rPr lang="en-AU"/>
              <a:pPr/>
              <a:t>3</a:t>
            </a:fld>
            <a:endParaRPr lang="en-AU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87900"/>
            <a:ext cx="5029200" cy="3670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Example title for notes and handouts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25E77E-3A04-4012-9711-3C9CC50065B7}" type="datetime4">
              <a:rPr lang="en-AU"/>
              <a:pPr/>
              <a:t>24 November 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Example footer for notes and handouts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67EC2-6D4A-47AF-A368-DEDEADE2FEB5}" type="slidenum">
              <a:rPr lang="en-AU"/>
              <a:pPr/>
              <a:t>8</a:t>
            </a:fld>
            <a:endParaRPr lang="en-AU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87900"/>
            <a:ext cx="5029200" cy="3670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AU" smtClean="0"/>
              <a:t>Example title for notes and handouts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E0915B-5679-433C-BEEF-268271797547}" type="datetime4">
              <a:rPr lang="en-AU" smtClean="0"/>
              <a:pPr/>
              <a:t>24 November 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Example footer for notes and handouts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C9B0F9D-6DDA-4243-9B8F-E7800F67948B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Example title for notes and handouts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43F505-3EA0-4E95-B7C8-9CE4A21DD553}" type="datetime4">
              <a:rPr lang="en-AU"/>
              <a:pPr/>
              <a:t>24 November 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Example footer for notes and handouts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63F2E-AA00-419F-9046-B5570899AD0C}" type="slidenum">
              <a:rPr lang="en-AU"/>
              <a:pPr/>
              <a:t>16</a:t>
            </a:fld>
            <a:endParaRPr lang="en-AU"/>
          </a:p>
        </p:txBody>
      </p:sp>
      <p:sp>
        <p:nvSpPr>
          <p:cNvPr id="112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87900"/>
            <a:ext cx="5029200" cy="3670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r>
              <a:rPr lang="en-AU">
                <a:solidFill>
                  <a:srgbClr val="000000"/>
                </a:solidFill>
              </a:rPr>
              <a:t>This is the “back slide” in your presentation to show that you have completed your presentation.</a:t>
            </a: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9" name="Picture 65" descr="ltu_ppt_bg_red_cor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025" y="-53975"/>
            <a:ext cx="9217025" cy="6911975"/>
          </a:xfrm>
          <a:prstGeom prst="rect">
            <a:avLst/>
          </a:prstGeom>
          <a:noFill/>
        </p:spPr>
      </p:pic>
      <p:pic>
        <p:nvPicPr>
          <p:cNvPr id="6206" name="Picture 62" descr="logo CMYK rever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172200"/>
            <a:ext cx="1752600" cy="358775"/>
          </a:xfrm>
          <a:prstGeom prst="rect">
            <a:avLst/>
          </a:prstGeom>
          <a:noFill/>
        </p:spPr>
      </p:pic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468313" y="15573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4000" b="1" baseline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A30C2B12-87DA-433F-BF82-EF32CC5CB71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60F22BAC-CBF7-48EE-BBD8-8CB458503F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95963" y="62372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D601FB31-580C-4BB1-9622-DD710035D96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16BD8E54-B886-4508-8B88-F1738B0A14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251F58E6-1236-4A47-925F-567F4D2B5BD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71E9F52F-CD63-4D10-94B6-AFE9BB67151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5FA0CD7F-594A-4B18-863F-054EC04416C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88F5E709-4F31-484A-9482-69EA01F02BA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5A605B12-6790-44E9-AE24-25A3E7CA6BB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77F6783E-3C22-4BFE-A7CA-5F70ECE01B0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13876BBA-050E-40A9-9DC5-06700137AD6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7" name="Picture 67" descr="ltu_ppt_bg_red_corp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89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tabLst>
                <a:tab pos="2597150" algn="r"/>
              </a:tabLst>
              <a:defRPr sz="1200" baseline="0">
                <a:solidFill>
                  <a:srgbClr val="131313"/>
                </a:solidFill>
              </a:defRPr>
            </a:lvl1pPr>
          </a:lstStyle>
          <a:p>
            <a:r>
              <a:rPr lang="en-AU"/>
              <a:t>Example presentation title 	Page </a:t>
            </a:r>
            <a:fld id="{F2B21E71-5903-4485-B843-9CBCB5B8BBA2}" type="slidenum">
              <a:rPr lang="en-AU"/>
              <a:pPr/>
              <a:t>‹#›</a:t>
            </a:fld>
            <a:endParaRPr lang="en-A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745038" y="-149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aseline="0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39750" y="3213100"/>
            <a:ext cx="5791200" cy="221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r>
              <a:rPr lang="en-AU" sz="2000" baseline="0" dirty="0"/>
              <a:t/>
            </a:r>
            <a:br>
              <a:rPr lang="en-AU" sz="2000" baseline="0" dirty="0"/>
            </a:br>
            <a:r>
              <a:rPr lang="en-AU" sz="2000" b="1" baseline="0" dirty="0" smtClean="0"/>
              <a:t>Dean </a:t>
            </a:r>
            <a:r>
              <a:rPr lang="en-AU" sz="2000" b="1" baseline="0" dirty="0" smtClean="0"/>
              <a:t>Camera</a:t>
            </a:r>
            <a:endParaRPr lang="en-AU" sz="2000" b="1" baseline="0" dirty="0" smtClean="0"/>
          </a:p>
          <a:p>
            <a:endParaRPr lang="en-AU" sz="2000" b="1" baseline="0" dirty="0" smtClean="0"/>
          </a:p>
          <a:p>
            <a:r>
              <a:rPr lang="en-AU" sz="2000" b="1" baseline="0" dirty="0" smtClean="0"/>
              <a:t>Supervisor: Prof. John Devlin</a:t>
            </a:r>
          </a:p>
          <a:p>
            <a:r>
              <a:rPr lang="en-AU" sz="2000" b="1" baseline="0" dirty="0" smtClean="0"/>
              <a:t>Co-Supervisor: Robert Ross</a:t>
            </a:r>
            <a:r>
              <a:rPr lang="en-AU" sz="2000" b="1" baseline="0" dirty="0"/>
              <a:t/>
            </a:r>
            <a:br>
              <a:rPr lang="en-AU" sz="2000" b="1" baseline="0" dirty="0"/>
            </a:br>
            <a:endParaRPr lang="en-AU" sz="2000" baseline="0" dirty="0">
              <a:solidFill>
                <a:schemeClr val="bg1"/>
              </a:solidFill>
            </a:endParaRPr>
          </a:p>
          <a:p>
            <a:endParaRPr lang="en-AU" sz="2000" baseline="0" dirty="0">
              <a:solidFill>
                <a:srgbClr val="999999"/>
              </a:solidFill>
            </a:endParaRP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68313" y="1700213"/>
            <a:ext cx="6264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sz="4800" b="1" baseline="0" dirty="0" smtClean="0">
                <a:solidFill>
                  <a:srgbClr val="FFFFFF"/>
                </a:solidFill>
              </a:rPr>
              <a:t>Embedded Bluetooth Stack</a:t>
            </a:r>
            <a:endParaRPr lang="en-AU" sz="4800" b="1" baseline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Hardware Overview (Cont)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en-AU" dirty="0" smtClean="0"/>
              <a:t>Atmel </a:t>
            </a:r>
            <a:r>
              <a:rPr lang="en-AU" i="1" dirty="0" smtClean="0"/>
              <a:t>Inertial One </a:t>
            </a:r>
            <a:r>
              <a:rPr lang="en-AU" dirty="0" smtClean="0"/>
              <a:t>and </a:t>
            </a:r>
            <a:r>
              <a:rPr lang="en-AU" i="1" dirty="0" smtClean="0"/>
              <a:t>Pressure One </a:t>
            </a:r>
            <a:r>
              <a:rPr lang="en-AU" dirty="0" smtClean="0"/>
              <a:t>sensor boards</a:t>
            </a:r>
          </a:p>
          <a:p>
            <a:pPr lvl="1"/>
            <a:r>
              <a:rPr lang="en-AU" sz="2400" dirty="0" smtClean="0"/>
              <a:t>Accelerometer</a:t>
            </a:r>
          </a:p>
          <a:p>
            <a:pPr lvl="1"/>
            <a:r>
              <a:rPr lang="en-AU" sz="2400" dirty="0" smtClean="0"/>
              <a:t>Gyroscope</a:t>
            </a:r>
          </a:p>
          <a:p>
            <a:pPr lvl="1"/>
            <a:r>
              <a:rPr lang="en-AU" sz="2400" dirty="0" smtClean="0"/>
              <a:t>Magnetometer</a:t>
            </a:r>
          </a:p>
          <a:p>
            <a:pPr lvl="1"/>
            <a:r>
              <a:rPr lang="en-AU" sz="2400" dirty="0" smtClean="0"/>
              <a:t>Temperature Sensor</a:t>
            </a:r>
          </a:p>
          <a:p>
            <a:pPr lvl="1"/>
            <a:r>
              <a:rPr lang="en-AU" sz="2400" dirty="0" smtClean="0"/>
              <a:t>Pressure Sensor</a:t>
            </a:r>
          </a:p>
          <a:p>
            <a:pPr lvl="1"/>
            <a:endParaRPr lang="en-AU" sz="2400" dirty="0" smtClean="0"/>
          </a:p>
          <a:p>
            <a:r>
              <a:rPr lang="en-AU" dirty="0" smtClean="0"/>
              <a:t>Level Converted I</a:t>
            </a:r>
            <a:r>
              <a:rPr lang="en-AU" baseline="30000" dirty="0" smtClean="0"/>
              <a:t>2</a:t>
            </a:r>
            <a:r>
              <a:rPr lang="en-AU" dirty="0" smtClean="0"/>
              <a:t>C Bus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10</a:t>
            </a:fld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Completed Prototype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6" name="Content Placeholder 5" descr="RobotOutlineAnnotat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39952" y="1484784"/>
            <a:ext cx="4836538" cy="4680520"/>
          </a:xfrm>
        </p:spPr>
      </p:pic>
      <p:pic>
        <p:nvPicPr>
          <p:cNvPr id="9" name="Picture 8" descr="FinalYearRobot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-126522" y="1934834"/>
            <a:ext cx="4752528" cy="35643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Firmware Block Diagram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	Page </a:t>
            </a:r>
            <a:fld id="{16BD8E54-B886-4508-8B88-F1738B0A148F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5" name="Picture 4" descr="FirmwareBlock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268760"/>
            <a:ext cx="5661943" cy="43924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Tested Bluetooth Devices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AU" dirty="0" smtClean="0"/>
              <a:t>Motors, horn and headlights controllable</a:t>
            </a:r>
          </a:p>
          <a:p>
            <a:pPr lvl="1"/>
            <a:r>
              <a:rPr lang="en-AU" dirty="0" smtClean="0"/>
              <a:t>Mobile Phone</a:t>
            </a:r>
          </a:p>
          <a:p>
            <a:pPr lvl="1"/>
            <a:r>
              <a:rPr lang="en-AU" dirty="0" smtClean="0"/>
              <a:t>Sony </a:t>
            </a:r>
            <a:r>
              <a:rPr lang="en-AU" dirty="0" err="1" smtClean="0"/>
              <a:t>Playstation</a:t>
            </a:r>
            <a:r>
              <a:rPr lang="en-AU" dirty="0" smtClean="0"/>
              <a:t> 3 Controller</a:t>
            </a:r>
          </a:p>
          <a:p>
            <a:pPr lvl="1"/>
            <a:r>
              <a:rPr lang="en-AU" dirty="0" smtClean="0"/>
              <a:t>Nintendo </a:t>
            </a:r>
            <a:r>
              <a:rPr lang="en-AU" dirty="0" err="1" smtClean="0"/>
              <a:t>Wii</a:t>
            </a:r>
            <a:r>
              <a:rPr lang="en-AU" dirty="0" smtClean="0"/>
              <a:t> Controller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5" name="Picture 4" descr="BluetoothControll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573016"/>
            <a:ext cx="3870910" cy="20244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Host Application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AU" dirty="0" smtClean="0"/>
              <a:t>Basic sensor streaming host application</a:t>
            </a:r>
          </a:p>
          <a:p>
            <a:pPr lvl="1"/>
            <a:r>
              <a:rPr lang="en-AU" dirty="0" smtClean="0"/>
              <a:t>Written in C#</a:t>
            </a:r>
          </a:p>
          <a:p>
            <a:pPr lvl="1"/>
            <a:r>
              <a:rPr lang="en-AU" dirty="0" smtClean="0"/>
              <a:t>Graphs sensor data from the robot in real time 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8" name="Picture 14" descr="SensorDataApp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140968"/>
            <a:ext cx="6120680" cy="284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AU" dirty="0" smtClean="0"/>
              <a:t>All project materials (source code, thesis, presentations, photos) uploaded online</a:t>
            </a:r>
            <a:endParaRPr lang="en-AU" dirty="0" smtClean="0"/>
          </a:p>
          <a:p>
            <a:endParaRPr lang="en-AU" sz="1400" dirty="0" smtClean="0"/>
          </a:p>
          <a:p>
            <a:r>
              <a:rPr lang="en-AU" dirty="0" smtClean="0"/>
              <a:t>Source code released under a MIT license</a:t>
            </a:r>
          </a:p>
          <a:p>
            <a:endParaRPr lang="en-AU" sz="1400" dirty="0" smtClean="0"/>
          </a:p>
          <a:p>
            <a:r>
              <a:rPr lang="en-AU" dirty="0" smtClean="0"/>
              <a:t>Full SVN revision history available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581128"/>
            <a:ext cx="6247864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www.fourwalledcubicle.com/ExplorerBot.php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Example presentation title 	Page </a:t>
            </a:r>
            <a:fld id="{5D2622F4-9405-4DE5-B97E-733608A89F07}" type="slidenum">
              <a:rPr lang="en-AU"/>
              <a:pPr/>
              <a:t>16</a:t>
            </a:fld>
            <a:endParaRPr lang="en-AU"/>
          </a:p>
        </p:txBody>
      </p:sp>
      <p:pic>
        <p:nvPicPr>
          <p:cNvPr id="111618" name="Picture 2" descr="ltu_ppt_bg_red_corp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</p:spPr>
      </p:pic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824163" y="3141663"/>
            <a:ext cx="354806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652463"/>
            <a:r>
              <a:rPr lang="en-AU" sz="440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</a:t>
            </a:r>
            <a:r>
              <a:rPr lang="en-AU" dirty="0"/>
              <a:t>	Page </a:t>
            </a:r>
            <a:fld id="{7E81A930-697E-4438-A09F-10A868B73C21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620000" y="5824538"/>
            <a:ext cx="327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defTabSz="652463"/>
            <a:endParaRPr lang="en-US"/>
          </a:p>
        </p:txBody>
      </p:sp>
      <p:sp>
        <p:nvSpPr>
          <p:cNvPr id="924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Aims</a:t>
            </a:r>
            <a:endParaRPr lang="en-US" dirty="0"/>
          </a:p>
        </p:txBody>
      </p:sp>
      <p:sp>
        <p:nvSpPr>
          <p:cNvPr id="924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dirty="0" smtClean="0"/>
              <a:t>Develop a functional Bluetooth stack</a:t>
            </a:r>
          </a:p>
          <a:p>
            <a:pPr lvl="1"/>
            <a:r>
              <a:rPr lang="en-US" dirty="0" smtClean="0"/>
              <a:t>Designed for embedded use</a:t>
            </a:r>
          </a:p>
          <a:p>
            <a:pPr lvl="1"/>
            <a:r>
              <a:rPr lang="en-US" dirty="0" smtClean="0"/>
              <a:t>Focus on low resource usage</a:t>
            </a:r>
          </a:p>
          <a:p>
            <a:pPr lvl="2"/>
            <a:r>
              <a:rPr lang="en-US" dirty="0" smtClean="0"/>
              <a:t>Memory Requirements</a:t>
            </a:r>
          </a:p>
          <a:p>
            <a:pPr lvl="2"/>
            <a:r>
              <a:rPr lang="en-US" dirty="0" smtClean="0"/>
              <a:t>CPU Requirements</a:t>
            </a:r>
          </a:p>
          <a:p>
            <a:pPr lvl="1"/>
            <a:r>
              <a:rPr lang="en-US" dirty="0" smtClean="0"/>
              <a:t>No RTOS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and build a functional hardware prototype to demonstrate the stack</a:t>
            </a:r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</a:t>
            </a:r>
            <a:r>
              <a:rPr lang="en-AU" dirty="0"/>
              <a:t>	Page </a:t>
            </a:r>
            <a:fld id="{7E81A930-697E-4438-A09F-10A868B73C21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620000" y="5824538"/>
            <a:ext cx="327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defTabSz="652463"/>
            <a:endParaRPr lang="en-US"/>
          </a:p>
        </p:txBody>
      </p:sp>
      <p:sp>
        <p:nvSpPr>
          <p:cNvPr id="9248" name="Rectangle 32"/>
          <p:cNvSpPr>
            <a:spLocks noGrp="1" noChangeArrowheads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Bluetooth Stack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Bluetooth Stack Layers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	Page </a:t>
            </a:r>
            <a:fld id="{16BD8E54-B886-4508-8B88-F1738B0A148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99592" y="1916832"/>
            <a:ext cx="3528392" cy="3508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652463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36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0"/>
              <a:cs typeface="ヒラギノ角ゴ Pro W3" pitchFamily="1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4653136"/>
            <a:ext cx="4680520" cy="7920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Transport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3528" y="3645024"/>
            <a:ext cx="4680520" cy="7920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Controller Interface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23528" y="2708920"/>
            <a:ext cx="4680520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Link Control</a:t>
            </a:r>
          </a:p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Adaption Protocol</a:t>
            </a:r>
            <a:endParaRPr lang="en-A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7704" y="1772816"/>
            <a:ext cx="3096344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Services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323528" y="1772816"/>
            <a:ext cx="1512168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SDP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5471592" y="4653136"/>
            <a:ext cx="3672408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aseline="0" dirty="0" smtClean="0">
                <a:solidFill>
                  <a:srgbClr val="000000"/>
                </a:solidFill>
              </a:rPr>
              <a:t>Sends/Receives packets to and from the Bluetooth Controller </a:t>
            </a:r>
          </a:p>
          <a:p>
            <a:pPr lvl="1">
              <a:buFont typeface="Arial" pitchFamily="34" charset="0"/>
              <a:buChar char="•"/>
            </a:pPr>
            <a:r>
              <a:rPr lang="en-AU" sz="1800" baseline="0" dirty="0" smtClean="0">
                <a:solidFill>
                  <a:srgbClr val="000000"/>
                </a:solidFill>
              </a:rPr>
              <a:t> USB</a:t>
            </a:r>
          </a:p>
          <a:p>
            <a:pPr lvl="1">
              <a:buFont typeface="Arial" pitchFamily="34" charset="0"/>
              <a:buChar char="•"/>
            </a:pPr>
            <a:r>
              <a:rPr lang="en-AU" sz="1800" baseline="0" dirty="0" smtClean="0">
                <a:solidFill>
                  <a:srgbClr val="000000"/>
                </a:solidFill>
              </a:rPr>
              <a:t> Serial</a:t>
            </a:r>
            <a:endParaRPr lang="en-AU" sz="1800" baseline="0" dirty="0">
              <a:solidFill>
                <a:srgbClr val="00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5076056" y="4653136"/>
            <a:ext cx="432048" cy="1008112"/>
          </a:xfrm>
          <a:prstGeom prst="leftBrace">
            <a:avLst>
              <a:gd name="adj1" fmla="val 15654"/>
              <a:gd name="adj2" fmla="val 52166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1592" y="3717032"/>
            <a:ext cx="3672408" cy="67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aseline="0" dirty="0" smtClean="0">
                <a:solidFill>
                  <a:srgbClr val="000000"/>
                </a:solidFill>
              </a:rPr>
              <a:t>Baseband management including physical connections between devices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5076056" y="3717032"/>
            <a:ext cx="432048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71592" y="2852936"/>
            <a:ext cx="3672408" cy="48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aseline="0" dirty="0" smtClean="0">
                <a:solidFill>
                  <a:srgbClr val="000000"/>
                </a:solidFill>
              </a:rPr>
              <a:t>Logical channel management within a device connection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5076056" y="2708920"/>
            <a:ext cx="432048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7088" y="1988840"/>
            <a:ext cx="3636912" cy="29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aseline="0" dirty="0" smtClean="0">
                <a:solidFill>
                  <a:srgbClr val="000000"/>
                </a:solidFill>
              </a:rPr>
              <a:t>High level abstracted services</a:t>
            </a:r>
          </a:p>
        </p:txBody>
      </p:sp>
      <p:sp>
        <p:nvSpPr>
          <p:cNvPr id="27" name="Left Brace 26"/>
          <p:cNvSpPr/>
          <p:nvPr/>
        </p:nvSpPr>
        <p:spPr>
          <a:xfrm>
            <a:off x="5076056" y="1772816"/>
            <a:ext cx="404101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Completed Bluetooth Stack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	Page </a:t>
            </a:r>
            <a:fld id="{16BD8E54-B886-4508-8B88-F1738B0A148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Supports multiple concurrent connections</a:t>
            </a:r>
          </a:p>
          <a:p>
            <a:endParaRPr lang="en-AU" sz="1800" dirty="0" smtClean="0"/>
          </a:p>
          <a:p>
            <a:r>
              <a:rPr lang="en-AU" dirty="0" smtClean="0"/>
              <a:t>Multiple logical channels per connection</a:t>
            </a:r>
          </a:p>
          <a:p>
            <a:endParaRPr lang="en-AU" sz="1800" dirty="0" smtClean="0"/>
          </a:p>
          <a:p>
            <a:r>
              <a:rPr lang="en-AU" dirty="0" smtClean="0"/>
              <a:t>L2CAP reliability </a:t>
            </a:r>
            <a:r>
              <a:rPr lang="en-AU" dirty="0" smtClean="0"/>
              <a:t>through </a:t>
            </a:r>
            <a:r>
              <a:rPr lang="en-AU" dirty="0" smtClean="0"/>
              <a:t>a dedicated internal </a:t>
            </a:r>
            <a:r>
              <a:rPr lang="en-AU" dirty="0" smtClean="0"/>
              <a:t>queue</a:t>
            </a:r>
          </a:p>
          <a:p>
            <a:endParaRPr lang="en-AU" sz="1800" dirty="0" smtClean="0"/>
          </a:p>
          <a:p>
            <a:r>
              <a:rPr lang="en-AU" dirty="0" smtClean="0"/>
              <a:t>API </a:t>
            </a:r>
            <a:r>
              <a:rPr lang="en-AU" dirty="0" smtClean="0"/>
              <a:t>for integration into user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Bluetooth Services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	Page </a:t>
            </a:r>
            <a:fld id="{16BD8E54-B886-4508-8B88-F1738B0A148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RFCOMM</a:t>
            </a:r>
          </a:p>
          <a:p>
            <a:pPr lvl="1"/>
            <a:r>
              <a:rPr lang="en-AU" dirty="0" smtClean="0"/>
              <a:t>Server role only</a:t>
            </a:r>
          </a:p>
          <a:p>
            <a:pPr lvl="1"/>
            <a:r>
              <a:rPr lang="en-AU" dirty="0" smtClean="0"/>
              <a:t>Provides wireless serial port functionality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HID</a:t>
            </a:r>
          </a:p>
          <a:p>
            <a:pPr lvl="1"/>
            <a:r>
              <a:rPr lang="en-AU" dirty="0" smtClean="0"/>
              <a:t>Very basic server implementation</a:t>
            </a:r>
          </a:p>
          <a:p>
            <a:pPr lvl="1"/>
            <a:r>
              <a:rPr lang="en-AU" dirty="0" smtClean="0"/>
              <a:t>Compatible with specific devices only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Completed Services (Cont)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	Page </a:t>
            </a:r>
            <a:fld id="{16BD8E54-B886-4508-8B88-F1738B0A148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SDP</a:t>
            </a:r>
          </a:p>
          <a:p>
            <a:pPr lvl="1"/>
            <a:r>
              <a:rPr lang="en-AU" dirty="0" smtClean="0"/>
              <a:t>Server implementation only</a:t>
            </a:r>
          </a:p>
          <a:p>
            <a:pPr lvl="1"/>
            <a:r>
              <a:rPr lang="en-AU" dirty="0" smtClean="0"/>
              <a:t>Allows for dynamic registration of other services</a:t>
            </a:r>
          </a:p>
          <a:p>
            <a:pPr lvl="1"/>
            <a:endParaRPr lang="en-A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</a:t>
            </a:r>
            <a:r>
              <a:rPr lang="en-AU" dirty="0"/>
              <a:t>	Page </a:t>
            </a:r>
            <a:fld id="{7E81A930-697E-4438-A09F-10A868B73C21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620000" y="5824538"/>
            <a:ext cx="327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defTabSz="652463"/>
            <a:endParaRPr lang="en-US"/>
          </a:p>
        </p:txBody>
      </p:sp>
      <p:sp>
        <p:nvSpPr>
          <p:cNvPr id="9248" name="Rectangle 32"/>
          <p:cNvSpPr>
            <a:spLocks noGrp="1" noChangeArrowheads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Demonstration Hardware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Hardware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Small battery operated </a:t>
            </a:r>
            <a:r>
              <a:rPr lang="en-AU" i="1" dirty="0" smtClean="0"/>
              <a:t>“</a:t>
            </a:r>
            <a:r>
              <a:rPr lang="en-AU" i="1" dirty="0" err="1" smtClean="0"/>
              <a:t>ExplorerBot</a:t>
            </a:r>
            <a:r>
              <a:rPr lang="en-AU" i="1" dirty="0" smtClean="0"/>
              <a:t>”</a:t>
            </a:r>
            <a:r>
              <a:rPr lang="en-AU" dirty="0" smtClean="0"/>
              <a:t> robot</a:t>
            </a:r>
          </a:p>
          <a:p>
            <a:endParaRPr lang="en-AU" dirty="0" smtClean="0"/>
          </a:p>
          <a:p>
            <a:r>
              <a:rPr lang="en-AU" dirty="0" smtClean="0"/>
              <a:t>Allow for user control over Bluetooth connections</a:t>
            </a:r>
          </a:p>
          <a:p>
            <a:endParaRPr lang="en-AU" dirty="0" smtClean="0"/>
          </a:p>
          <a:p>
            <a:r>
              <a:rPr lang="en-AU" dirty="0" smtClean="0"/>
              <a:t>Onboard sensors with wireless streaming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8|15|15|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8|15|15|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8|15|15|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8|15|15|16"/>
</p:tagLst>
</file>

<file path=ppt/theme/theme1.xml><?xml version="1.0" encoding="utf-8"?>
<a:theme xmlns:a="http://schemas.openxmlformats.org/drawingml/2006/main" name="LTU_Corporate PPT_FA01">
  <a:themeElements>
    <a:clrScheme name="">
      <a:dk1>
        <a:srgbClr val="9BA5AF"/>
      </a:dk1>
      <a:lt1>
        <a:srgbClr val="FFFFFF"/>
      </a:lt1>
      <a:dk2>
        <a:srgbClr val="38B4D2"/>
      </a:dk2>
      <a:lt2>
        <a:srgbClr val="E9E240"/>
      </a:lt2>
      <a:accent1>
        <a:srgbClr val="633A70"/>
      </a:accent1>
      <a:accent2>
        <a:srgbClr val="FF0900"/>
      </a:accent2>
      <a:accent3>
        <a:srgbClr val="AED6E5"/>
      </a:accent3>
      <a:accent4>
        <a:srgbClr val="DADADA"/>
      </a:accent4>
      <a:accent5>
        <a:srgbClr val="B7AEBB"/>
      </a:accent5>
      <a:accent6>
        <a:srgbClr val="E70700"/>
      </a:accent6>
      <a:hlink>
        <a:srgbClr val="FF9D1C"/>
      </a:hlink>
      <a:folHlink>
        <a:srgbClr val="D3A219"/>
      </a:folHlink>
    </a:clrScheme>
    <a:fontScheme name="LTU_Corporate PPT_FA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652463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AU" sz="3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0"/>
            <a:cs typeface="ヒラギノ角ゴ Pro W3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652463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AU" sz="3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0"/>
            <a:cs typeface="ヒラギノ角ゴ Pro W3" pitchFamily="1" charset="0"/>
          </a:defRPr>
        </a:defPPr>
      </a:lstStyle>
    </a:lnDef>
  </a:objectDefaults>
  <a:extraClrSchemeLst>
    <a:extraClrScheme>
      <a:clrScheme name="LTU_Corporate PPT_FA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U_Corporate PPT_FA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U_Corporate PPT_FA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U_Corporate PPT_FA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U_Corporate PPT_FA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U_Corporate PPT_FA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13">
        <a:dk1>
          <a:srgbClr val="9BA5AF"/>
        </a:dk1>
        <a:lt1>
          <a:srgbClr val="FFFFFF"/>
        </a:lt1>
        <a:dk2>
          <a:srgbClr val="38B4D2"/>
        </a:dk2>
        <a:lt2>
          <a:srgbClr val="643C70"/>
        </a:lt2>
        <a:accent1>
          <a:srgbClr val="633A70"/>
        </a:accent1>
        <a:accent2>
          <a:srgbClr val="FF0900"/>
        </a:accent2>
        <a:accent3>
          <a:srgbClr val="AED6E5"/>
        </a:accent3>
        <a:accent4>
          <a:srgbClr val="DADADA"/>
        </a:accent4>
        <a:accent5>
          <a:srgbClr val="B7AEBB"/>
        </a:accent5>
        <a:accent6>
          <a:srgbClr val="E70700"/>
        </a:accent6>
        <a:hlink>
          <a:srgbClr val="FF9D1C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LTU_Corporate PPT_FA01</Template>
  <TotalTime>192</TotalTime>
  <Words>418</Words>
  <Application>Microsoft Office PowerPoint</Application>
  <PresentationFormat>On-screen Show (4:3)</PresentationFormat>
  <Paragraphs>123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LTU_Corporate PPT_FA01</vt:lpstr>
      <vt:lpstr>Slide 1</vt:lpstr>
      <vt:lpstr>Project Aims</vt:lpstr>
      <vt:lpstr>Bluetooth Stack</vt:lpstr>
      <vt:lpstr>Bluetooth Stack Layers</vt:lpstr>
      <vt:lpstr>Completed Bluetooth Stack</vt:lpstr>
      <vt:lpstr>Bluetooth Services</vt:lpstr>
      <vt:lpstr>Completed Services (Cont)</vt:lpstr>
      <vt:lpstr>Demonstration Hardware</vt:lpstr>
      <vt:lpstr>Hardware Overview</vt:lpstr>
      <vt:lpstr>Hardware Overview (Cont)</vt:lpstr>
      <vt:lpstr>Completed Prototype</vt:lpstr>
      <vt:lpstr>Firmware Block Diagram</vt:lpstr>
      <vt:lpstr>Tested Bluetooth Devices</vt:lpstr>
      <vt:lpstr>Host Application</vt:lpstr>
      <vt:lpstr>More Information</vt:lpstr>
      <vt:lpstr>Slide 16</vt:lpstr>
    </vt:vector>
  </TitlesOfParts>
  <Company>La Trobe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SOE</dc:creator>
  <cp:lastModifiedBy>Dean Camera</cp:lastModifiedBy>
  <cp:revision>23</cp:revision>
  <dcterms:created xsi:type="dcterms:W3CDTF">2008-07-07T00:58:44Z</dcterms:created>
  <dcterms:modified xsi:type="dcterms:W3CDTF">2011-11-24T03:21:10Z</dcterms:modified>
</cp:coreProperties>
</file>