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7"/>
  </p:handoutMasterIdLst>
  <p:sldIdLst>
    <p:sldId id="291" r:id="rId2"/>
    <p:sldId id="338" r:id="rId3"/>
    <p:sldId id="339" r:id="rId4"/>
    <p:sldId id="262" r:id="rId5"/>
    <p:sldId id="269" r:id="rId6"/>
    <p:sldId id="270" r:id="rId7"/>
    <p:sldId id="271" r:id="rId8"/>
    <p:sldId id="276" r:id="rId9"/>
    <p:sldId id="280" r:id="rId10"/>
    <p:sldId id="281" r:id="rId11"/>
    <p:sldId id="283" r:id="rId12"/>
    <p:sldId id="286" r:id="rId13"/>
    <p:sldId id="337" r:id="rId14"/>
    <p:sldId id="289" r:id="rId15"/>
    <p:sldId id="290" r:id="rId16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6000" userDrawn="1">
          <p15:clr>
            <a:srgbClr val="A4A3A4"/>
          </p15:clr>
        </p15:guide>
        <p15:guide id="7" orient="horz" pos="1139" userDrawn="1">
          <p15:clr>
            <a:srgbClr val="A4A3A4"/>
          </p15:clr>
        </p15:guide>
        <p15:guide id="8" orient="horz" pos="1003" userDrawn="1">
          <p15:clr>
            <a:srgbClr val="A4A3A4"/>
          </p15:clr>
        </p15:guide>
        <p15:guide id="9" orient="horz" pos="640" userDrawn="1">
          <p15:clr>
            <a:srgbClr val="A4A3A4"/>
          </p15:clr>
        </p15:guide>
        <p15:guide id="10" pos="285" userDrawn="1">
          <p15:clr>
            <a:srgbClr val="A4A3A4"/>
          </p15:clr>
        </p15:guide>
        <p15:guide id="11" pos="1124" userDrawn="1">
          <p15:clr>
            <a:srgbClr val="A4A3A4"/>
          </p15:clr>
        </p15:guide>
        <p15:guide id="12" pos="3301" userDrawn="1">
          <p15:clr>
            <a:srgbClr val="A4A3A4"/>
          </p15:clr>
        </p15:guide>
        <p15:guide id="13" orient="horz" pos="1480" userDrawn="1">
          <p15:clr>
            <a:srgbClr val="A4A3A4"/>
          </p15:clr>
        </p15:guide>
        <p15:guide id="14" orient="horz" pos="1752" userDrawn="1">
          <p15:clr>
            <a:srgbClr val="A4A3A4"/>
          </p15:clr>
        </p15:guide>
        <p15:guide id="15" pos="3415" userDrawn="1">
          <p15:clr>
            <a:srgbClr val="A4A3A4"/>
          </p15:clr>
        </p15:guide>
        <p15:guide id="16" pos="1079" userDrawn="1">
          <p15:clr>
            <a:srgbClr val="A4A3A4"/>
          </p15:clr>
        </p15:guide>
        <p15:guide id="17" orient="horz" pos="1502" userDrawn="1">
          <p15:clr>
            <a:srgbClr val="A4A3A4"/>
          </p15:clr>
        </p15:guide>
        <p15:guide id="18" orient="horz" pos="4065" userDrawn="1">
          <p15:clr>
            <a:srgbClr val="A4A3A4"/>
          </p15:clr>
        </p15:guide>
        <p15:guide id="19" pos="1805" userDrawn="1">
          <p15:clr>
            <a:srgbClr val="A4A3A4"/>
          </p15:clr>
        </p15:guide>
        <p15:guide id="20" orient="horz" pos="2228" userDrawn="1">
          <p15:clr>
            <a:srgbClr val="A4A3A4"/>
          </p15:clr>
        </p15:guide>
        <p15:guide id="21" orient="horz" pos="2341" userDrawn="1">
          <p15:clr>
            <a:srgbClr val="A4A3A4"/>
          </p15:clr>
        </p15:guide>
        <p15:guide id="22" orient="horz" pos="2999" userDrawn="1">
          <p15:clr>
            <a:srgbClr val="A4A3A4"/>
          </p15:clr>
        </p15:guide>
        <p15:guide id="23" orient="horz" pos="3566" userDrawn="1">
          <p15:clr>
            <a:srgbClr val="A4A3A4"/>
          </p15:clr>
        </p15:guide>
        <p15:guide id="24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8A0"/>
    <a:srgbClr val="4374AF"/>
    <a:srgbClr val="1F4E7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363" y="58"/>
      </p:cViewPr>
      <p:guideLst>
        <p:guide orient="horz" pos="2750"/>
        <p:guide pos="3120"/>
        <p:guide pos="240"/>
        <p:guide pos="6000"/>
        <p:guide orient="horz" pos="1139"/>
        <p:guide orient="horz" pos="1003"/>
        <p:guide orient="horz" pos="640"/>
        <p:guide pos="285"/>
        <p:guide pos="1124"/>
        <p:guide pos="3301"/>
        <p:guide orient="horz" pos="1480"/>
        <p:guide orient="horz" pos="1752"/>
        <p:guide pos="3415"/>
        <p:guide pos="1079"/>
        <p:guide orient="horz" pos="1502"/>
        <p:guide orient="horz" pos="4065"/>
        <p:guide pos="1805"/>
        <p:guide orient="horz" pos="2228"/>
        <p:guide orient="horz" pos="2341"/>
        <p:guide orient="horz" pos="2999"/>
        <p:guide orient="horz" pos="3566"/>
        <p:guide orient="horz" pos="10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506"/>
    </p:cViewPr>
  </p:sorterViewPr>
  <p:notesViewPr>
    <p:cSldViewPr snapToGrid="0" showGuides="1">
      <p:cViewPr varScale="1">
        <p:scale>
          <a:sx n="57" d="100"/>
          <a:sy n="57" d="100"/>
        </p:scale>
        <p:origin x="2256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986C9-F4B0-4B8E-A25B-269155A7587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9D9F-436F-446D-B76A-605DF59E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77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04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08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8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13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01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93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65AE15E9-C935-418D-9F4C-809E5517C90F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B8642A0-35BD-4242-9C2D-95C0AD7F6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11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4"/>
            <a:ext cx="9906000" cy="756233"/>
          </a:xfrm>
          <a:prstGeom prst="rect">
            <a:avLst/>
          </a:prstGeom>
          <a:solidFill>
            <a:srgbClr val="35435A"/>
          </a:solidFill>
          <a:ln w="6350" cap="flat" cmpd="sng" algn="ctr">
            <a:noFill/>
            <a:prstDash val="solid"/>
            <a:round/>
            <a:headEnd/>
            <a:tailEnd/>
          </a:ln>
          <a:effectLst/>
        </p:spPr>
        <p:txBody>
          <a:bodyPr lIns="99569" tIns="0" rIns="99569" bIns="0" rtlCol="0" anchor="ctr">
            <a:scene3d>
              <a:camera prst="orthographicFront"/>
              <a:lightRig rig="threePt" dir="t"/>
            </a:scene3d>
            <a:sp3d>
              <a:bevelT w="0"/>
              <a:bevelB w="0" h="0"/>
            </a:sp3d>
          </a:bodyPr>
          <a:lstStyle/>
          <a:p>
            <a:pPr indent="-72468" defTabSz="898328" fontAlgn="ctr" latinLnBrk="0">
              <a:buClr>
                <a:prstClr val="white">
                  <a:lumMod val="65000"/>
                </a:prstClr>
              </a:buClr>
              <a:buSzPct val="80000"/>
              <a:tabLst>
                <a:tab pos="2318822" algn="l"/>
                <a:tab pos="4864603" algn="l"/>
              </a:tabLst>
            </a:pPr>
            <a:endParaRPr lang="ko-KR" altLang="en-US" sz="1400" kern="0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solidFill>
                <a:srgbClr val="FFFF00"/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51"/>
          <a:stretch/>
        </p:blipFill>
        <p:spPr>
          <a:xfrm>
            <a:off x="9282405" y="476672"/>
            <a:ext cx="623597" cy="39344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3" t="18584" r="13695" b="26509"/>
          <a:stretch/>
        </p:blipFill>
        <p:spPr>
          <a:xfrm>
            <a:off x="9188536" y="6569888"/>
            <a:ext cx="480989" cy="216000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1866" y="4"/>
            <a:ext cx="392764" cy="756233"/>
          </a:xfrm>
          <a:prstGeom prst="rect">
            <a:avLst/>
          </a:prstGeom>
          <a:solidFill>
            <a:srgbClr val="039BDF"/>
          </a:solidFill>
          <a:ln>
            <a:noFill/>
          </a:ln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algn="ctr" defTabSz="819328" latinLnBrk="0"/>
            <a:endParaRPr lang="ko-KR" altLang="en-US" sz="1300" spc="-70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모서리가 둥근 직사각형 11"/>
          <p:cNvSpPr/>
          <p:nvPr userDrawn="1"/>
        </p:nvSpPr>
        <p:spPr>
          <a:xfrm>
            <a:off x="236680" y="95025"/>
            <a:ext cx="1944000" cy="201627"/>
          </a:xfrm>
          <a:prstGeom prst="roundRect">
            <a:avLst>
              <a:gd name="adj" fmla="val 50000"/>
            </a:avLst>
          </a:prstGeom>
          <a:solidFill>
            <a:srgbClr val="039BDF"/>
          </a:solidFill>
          <a:ln>
            <a:noFill/>
          </a:ln>
        </p:spPr>
        <p:txBody>
          <a:bodyPr wrap="square" lIns="0" tIns="0" rIns="0" bIns="0" rtlCol="0" anchor="ctr" anchorCtr="0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vl="0" algn="ctr" defTabSz="819328" latinLnBrk="0"/>
            <a:endParaRPr lang="ko-KR" altLang="en-US" sz="1300" spc="-70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405447" y="126589"/>
            <a:ext cx="1619033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defPPr>
              <a:defRPr lang="ko-KR"/>
            </a:defPPr>
            <a:lvl1pPr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rgbClr val="000000"/>
                </a:solidFill>
                <a:latin typeface="Rix모던고딕 EB" pitchFamily="18" charset="-127"/>
                <a:ea typeface="Rix모던고딕 EB" pitchFamily="18" charset="-127"/>
              </a:defRPr>
            </a:lvl1pPr>
          </a:lstStyle>
          <a:p>
            <a:r>
              <a:rPr lang="ko-KR" altLang="en-US" sz="900" dirty="0" err="1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엑스소프트</a:t>
            </a:r>
            <a:r>
              <a:rPr lang="ko-KR" altLang="en-US" sz="9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공</a:t>
            </a:r>
            <a:r>
              <a:rPr lang="en-US" altLang="ko-KR" sz="9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)</a:t>
            </a:r>
            <a:r>
              <a:rPr lang="ko-KR" altLang="en-US" sz="900" dirty="0">
                <a:solidFill>
                  <a:schemeClr val="bg1"/>
                </a:solidFill>
                <a:latin typeface="KoPub돋움체 Bold" pitchFamily="18" charset="-127"/>
                <a:ea typeface="KoPub돋움체 Bold" pitchFamily="18" charset="-127"/>
              </a:rPr>
              <a:t>금융권 적용 사례 예</a:t>
            </a:r>
            <a:endParaRPr lang="ko-KR" altLang="en-US" sz="900" dirty="0">
              <a:solidFill>
                <a:schemeClr val="bg1"/>
              </a:solidFill>
              <a:latin typeface="KoPub돋움체 Medium" pitchFamily="18" charset="-127"/>
              <a:ea typeface="KoPub돋움체 Mediu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393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33.png"/><Relationship Id="rId4" Type="http://schemas.openxmlformats.org/officeDocument/2006/relationships/image" Target="../media/image8.emf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2.jpeg"/><Relationship Id="rId5" Type="http://schemas.openxmlformats.org/officeDocument/2006/relationships/image" Target="../media/image9.png"/><Relationship Id="rId10" Type="http://schemas.openxmlformats.org/officeDocument/2006/relationships/image" Target="../media/image41.jpeg"/><Relationship Id="rId4" Type="http://schemas.openxmlformats.org/officeDocument/2006/relationships/image" Target="../media/image8.emf"/><Relationship Id="rId9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e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image" Target="../media/image1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3626" y="237659"/>
            <a:ext cx="227488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금융사</a:t>
            </a:r>
            <a:r>
              <a:rPr lang="ko-KR" altLang="en-US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 사례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6F7C8-252F-4F63-55B7-B48C971E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874641"/>
            <a:ext cx="8489576" cy="565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43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렌터카공제조합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新 통합 업무시스템에서 이미지 서비스 확대 및 요구사항에 부합하기 위한 이미지 시스템 재 구축</a:t>
            </a: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이미지 시스템을 최신 아키텍쳐로 설계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구축하여 유관시스템과 연계 강화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5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63161"/>
            <a:ext cx="4312329" cy="1621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152161" y="4369319"/>
            <a:ext cx="1088297" cy="288285"/>
            <a:chOff x="5152161" y="4381798"/>
            <a:chExt cx="1088297" cy="288285"/>
          </a:xfrm>
        </p:grpSpPr>
        <p:sp>
          <p:nvSpPr>
            <p:cNvPr id="33" name="한쪽 모서리가 잘린 사각형 32"/>
            <p:cNvSpPr/>
            <p:nvPr/>
          </p:nvSpPr>
          <p:spPr>
            <a:xfrm>
              <a:off x="5152161" y="4381799"/>
              <a:ext cx="1087056" cy="288033"/>
            </a:xfrm>
            <a:prstGeom prst="snip1Rect">
              <a:avLst>
                <a:gd name="adj" fmla="val 50000"/>
              </a:avLst>
            </a:prstGeom>
            <a:solidFill>
              <a:srgbClr val="437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>
              <a:off x="6092190" y="4381798"/>
              <a:ext cx="147027" cy="14401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pic>
          <p:nvPicPr>
            <p:cNvPr id="37" name="그림 306">
              <a:extLst>
                <a:ext uri="{FF2B5EF4-FFF2-40B4-BE49-F238E27FC236}">
                  <a16:creationId xmlns:a16="http://schemas.microsoft.com/office/drawing/2014/main" id="{8C211BF3-79DA-456B-957C-ACF89C06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71" y="4384084"/>
              <a:ext cx="1083787" cy="28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5318521" y="4404095"/>
              <a:ext cx="8034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ko-KR" altLang="en-US" sz="110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바탕체 Light" panose="00000300000000000000" pitchFamily="2" charset="-127"/>
                </a:rPr>
                <a:t>구 축 효 과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575" y="4465356"/>
              <a:ext cx="137246" cy="137246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>
          <a:xfrm>
            <a:off x="1588672" y="2385556"/>
            <a:ext cx="1515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시스템 구축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01416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웹팩스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조합원 서류등 비정형 자료의 통합 관리 및 활용 요구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모바일과의 확장 및 표준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HTML5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뷰어 제공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(None ActiveX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편의성 기반의 이미지 처리 확장 부가기능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표준분류체계 구성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자동분류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자필서명 관리등 기능 업그레이드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통합포탈 시스템과의 유기적인 컨텐츠 연계 구축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통합시스템과 호환성 및 상호 운영성 보장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14284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신계약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사고지급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일반지급업무 관련 심사자들에 대한 신속하고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안정적인 심사서비스 제공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 Office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환경 구축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처리 자동화 및 안정적인 이미지 관리 환경 구축 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압축솔루션 도입을 통한 네트워크 트래픽 감소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열람속도 등 성능 개선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향후 이미지 문서 이외에 비정형 데이터 시스템으로의 확대 고려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46782"/>
            <a:ext cx="31818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엔진의 업그레이드 및 데이터 마이그레이션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엑스텀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-&gt;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엑스렙 서버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74" y="383069"/>
            <a:ext cx="1253440" cy="282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63" y="3697288"/>
            <a:ext cx="4277986" cy="252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19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한국교직원공제회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개인정보 마스킹 처리 및 암호화 처리로 보안을 강화하고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편의성 및 확장성을 개선</a:t>
            </a: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다양한 채널로 부터 발생되는 문서를 통합 관리할 수 있는 시스템 구축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2"/>
            <a:ext cx="4312329" cy="1642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18109"/>
            <a:ext cx="4312329" cy="1677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152161" y="4354714"/>
            <a:ext cx="1088297" cy="288285"/>
            <a:chOff x="5152161" y="4381798"/>
            <a:chExt cx="1088297" cy="288285"/>
          </a:xfrm>
        </p:grpSpPr>
        <p:sp>
          <p:nvSpPr>
            <p:cNvPr id="33" name="한쪽 모서리가 잘린 사각형 32"/>
            <p:cNvSpPr/>
            <p:nvPr/>
          </p:nvSpPr>
          <p:spPr>
            <a:xfrm>
              <a:off x="5152161" y="4381799"/>
              <a:ext cx="1087056" cy="288033"/>
            </a:xfrm>
            <a:prstGeom prst="snip1Rect">
              <a:avLst>
                <a:gd name="adj" fmla="val 50000"/>
              </a:avLst>
            </a:prstGeom>
            <a:solidFill>
              <a:srgbClr val="437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>
              <a:off x="6092190" y="4381798"/>
              <a:ext cx="147027" cy="14401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pic>
          <p:nvPicPr>
            <p:cNvPr id="37" name="그림 306">
              <a:extLst>
                <a:ext uri="{FF2B5EF4-FFF2-40B4-BE49-F238E27FC236}">
                  <a16:creationId xmlns:a16="http://schemas.microsoft.com/office/drawing/2014/main" id="{8C211BF3-79DA-456B-957C-ACF89C06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71" y="4384084"/>
              <a:ext cx="1083787" cy="28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5318521" y="4404095"/>
              <a:ext cx="8034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ko-KR" altLang="en-US" sz="110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바탕체 Light" panose="00000300000000000000" pitchFamily="2" charset="-127"/>
                </a:rPr>
                <a:t>구 축 효 과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575" y="4465356"/>
              <a:ext cx="137246" cy="137246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>
          <a:xfrm>
            <a:off x="1588672" y="2385556"/>
            <a:ext cx="18036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보관 시스템 구축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4649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서식 내의 개인정보 노출 및 파일에 대한 암호화 미처리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유관 부서간의 문서공유 및 협업 어려움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메일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Fax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시스템과의 미 연계로 인한 수동적인 자료의 공유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서식변경에 대한 신속성과 간편성에 대한 요구 증대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한정된 인터페이스로 인한 다양한 형태의 발생 문서 보관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 체계 미흡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689922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전사적인 표준문서 분류체계 수립 후 통합 관리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확대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축소 등 다양한 기능을 포함하고 있는 이미지 통합뷰어 도입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 마스킹 처리로 문서의 공유 시 개인정보 유출 방지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부서별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권한 그룹별 다양한 권한체계 수립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유관 시스템과 인터페이스 강화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개방형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통한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Common Gateway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연계 기술 적용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 시스템에서 생성된 문서를 제약업이 보관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46782"/>
            <a:ext cx="31818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기반하의 이미지 보관 시스템 구축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828" y="440387"/>
            <a:ext cx="1260475" cy="170181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9" y="3716338"/>
            <a:ext cx="3378248" cy="26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신한라이프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 오렌지라이프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999793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블록체인 및 출력물 위변조 방지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3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단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2D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바코드 등 최신 기술 적용</a:t>
            </a: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신속 정확한 증권의 고객 전달에 따른 고객 서비스 향상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1522"/>
            <a:ext cx="4312329" cy="163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34263"/>
            <a:ext cx="4312329" cy="1650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195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195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423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425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551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18036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증권 시스템 구축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전달 증권에 대한 통합 저장 및 관리 기반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신속하고 편리한 고객 증권 전달의 필요성 대두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증권 및 안내장에 대한 위변조 방지 대책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친환경 정책에 따른 종이문서의 절감 필요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683688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및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SNS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활용한 안내장 관련 서비스에 대한 고객의 편의성 및 만족도 향상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증권 자산의 관리 기반 확보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안내장 생성부터 유통에 대한 이력관리 확보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출력물 위변조 방지 적용으로 출력물 위변조에 대한 보안 강화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고객 정보자산의 보안 강화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디지털 기반의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 체제 구축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2497800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블록체인 및 출력물 위변조 방지 적용</a:t>
            </a:r>
          </a:p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및 모바일 연동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438" y="377690"/>
            <a:ext cx="1260475" cy="283969"/>
          </a:xfrm>
          <a:prstGeom prst="rect">
            <a:avLst/>
          </a:prstGeom>
        </p:spPr>
      </p:pic>
      <p:pic>
        <p:nvPicPr>
          <p:cNvPr id="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42" y="3716339"/>
            <a:ext cx="2989133" cy="252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9" y="3824777"/>
            <a:ext cx="1147228" cy="121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359" y="5072433"/>
            <a:ext cx="1186938" cy="12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42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38400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698608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-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바로저축은행</a:t>
            </a:r>
            <a:endParaRPr kumimoji="0" lang="ko-KR" altLang="en-US" sz="2200" b="0" i="0" u="none" strike="noStrike" kern="120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999793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Tx/>
              <a:buBlip>
                <a:blip r:embed="rId2"/>
              </a:buBlip>
              <a:tabLst>
                <a:tab pos="180975" algn="l"/>
                <a:tab pos="714375" algn="l"/>
              </a:tabLst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통합 컨텐츠 관리를 위한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ECM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기반 전문 전자문서 및 이미지 관리 시스템 </a:t>
            </a:r>
            <a:r>
              <a:rPr lang="ko-KR" altLang="en-US">
                <a:solidFill>
                  <a:prstClr val="black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구축 적용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Tahoma" pitchFamily="34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Pct val="100000"/>
              <a:buFontTx/>
              <a:buBlip>
                <a:blip r:embed="rId2"/>
              </a:buBlip>
              <a:tabLst>
                <a:tab pos="180975" algn="l"/>
                <a:tab pos="714375" algn="l"/>
              </a:tabLst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여신업무시스템 및 기간계 시스템의 데이터 연계를 통한 데이터 중복 처리 프로세스 간소화 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70" normalizeH="0" baseline="0" noProof="0">
                <a:ln w="0"/>
                <a:solidFill>
                  <a:srgbClr val="FFFFFF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-70" normalizeH="0" baseline="0" noProof="0">
                <a:ln w="0"/>
                <a:solidFill>
                  <a:srgbClr val="FFFFFF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38400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695960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74173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739933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56616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706046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152162" y="2631522"/>
            <a:ext cx="4312329" cy="163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34263"/>
            <a:ext cx="4312329" cy="1650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195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195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423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425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551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64822"/>
            <a:ext cx="23727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바로저축은행 통합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TF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시스템 구축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+mn-cs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2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 구축 사용중인 시스템 노후화로 인한 활용율 저하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여신 및 기간계 정보 통합 저장 및 관리 기반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신속하고 편리한 업무 정보 공유 필요성 대두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다양한 콘텐츠의 통합 보관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폐기 등 절차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시스템별 별도 파일관리로 인한 효율적 운영 어려움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52039"/>
            <a:ext cx="4357620" cy="1393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통합 컨텐츠 관리를 위한 전문 엔진 구축</a:t>
            </a:r>
          </a:p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문서보안기능을 통해 불법유출에 대한 보안성을 향상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관리 시스템 적용을 통한 종이 문서 발생 비용 절감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여신 업무 서류 접수 처리 간소화</a:t>
            </a:r>
          </a:p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개인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PC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등에 산재된 정보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·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자료의 통합 관리 및 공유체계 개발</a:t>
            </a:r>
          </a:p>
          <a:p>
            <a:pPr marL="257175" marR="0" lvl="0" indent="-17145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이미징 엔진의 도입으로 접수 및 발송문서의 체계적인 관리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484D719-472B-4053-A510-41AE77BD020A}"/>
              </a:ext>
            </a:extLst>
          </p:cNvPr>
          <p:cNvSpPr/>
          <p:nvPr/>
        </p:nvSpPr>
        <p:spPr>
          <a:xfrm>
            <a:off x="1597813" y="2759170"/>
            <a:ext cx="22300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ECM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기반 문서관리시스템 구축</a:t>
            </a: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4955B00-B101-48EC-A966-83C8FFC897F2}"/>
              </a:ext>
            </a:extLst>
          </p:cNvPr>
          <p:cNvSpPr/>
          <p:nvPr/>
        </p:nvSpPr>
        <p:spPr>
          <a:xfrm>
            <a:off x="1597813" y="3013693"/>
            <a:ext cx="180369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이미지 관리 시스템 구축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56C49A-467C-469C-A80A-B79ED70AA6F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228" y="389373"/>
            <a:ext cx="1034444" cy="2586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A419E54-6906-4515-A7E8-5E81978228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70" y="3429000"/>
            <a:ext cx="430809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7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KB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증권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999793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상품별로 분산 관리되는 다양한 컨텐츠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(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상품설명서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약관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등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)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통합관리 및 고객 서비스 활용</a:t>
            </a: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타 시스템의 각종 고객서류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신분증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인감 및 전자서식을 표준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API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연계를 통한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ECM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통합관리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1522"/>
            <a:ext cx="4312329" cy="1298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373787"/>
            <a:ext cx="4312329" cy="201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004482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004481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006767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02677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088039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13244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 사업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영업점 디지털 창구 업무에 필요한 전자서식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신분증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인감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이미지 등의 전자문서의 통합관리 필요성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다양한 상품컨텐츠에 대한 통합 관리 방안 부재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사내의 다양한 콘텐츠의 통합 보관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변경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폐기 등 절차 필요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시스템별 별도 파일관리로 인한 효율적 운영 어려움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284679"/>
            <a:ext cx="4357620" cy="2150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중요 정보 자산의 통합적인 자산화 체계 구축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ECM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업무 시스템별 파일 통합 관리 및 통계현황 제공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등록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유통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보관 및 폐기 등 문서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LifeCycle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다양한 고객 서비스 제공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Office Pro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화면에서 표준업무자료 바로 등록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조회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약관 등 교부서류 고객에게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SMS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발송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편리한 부서내 자료 공유 및 협업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탐색기를 활용한 부서내 자료 공유 관리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파일서버 활용시 보안 및 권한 문제 해결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2978701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표준업무자료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Office Pro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연동 및 탐색기 공유</a:t>
            </a:r>
          </a:p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 시스템 문서파일 통합관리 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381014"/>
            <a:ext cx="1260475" cy="28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8" y="3723985"/>
            <a:ext cx="4206302" cy="251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029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873" y="300412"/>
            <a:ext cx="227488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en-US" altLang="ko-KR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KB</a:t>
            </a:r>
            <a:r>
              <a:rPr lang="ko-KR" altLang="en-US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금융그룹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6277" y="999793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KB</a:t>
            </a: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금융그룹 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산하기관 문서 유통 관리 시스템</a:t>
            </a:r>
            <a:endParaRPr lang="ko-KR" altLang="en-US" dirty="0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  <a:cs typeface="Tahoma" pitchFamily="34" charset="0"/>
            </a:endParaRP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en-US" altLang="ko-KR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KB</a:t>
            </a:r>
            <a:r>
              <a:rPr lang="ko-KR" altLang="en-US" dirty="0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금융그룹사에 분산되어 있는  각종 문서를 표준화된 관리 체계를 통해  통합관리 하고 유통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1522"/>
            <a:ext cx="4312329" cy="1298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373787"/>
            <a:ext cx="4312329" cy="201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004482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004481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006767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026778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088039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23118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금융그룹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통함문서유통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시스템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2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금융 그룹에 분산되어 있는 종이문서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결재문서등의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통합관리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&amp;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유통의 필요성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금융 그룹 계열사별 분산관리 되는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legacy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시스템과 연계를 통해 통합 관리 필요성 대두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각종 증빙자료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참조 자료의 통합된 유통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구축 필요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284679"/>
            <a:ext cx="435762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계열사간 증빙 자료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자료의 공유 활용 체계 마련</a:t>
            </a:r>
          </a:p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유통 환경구축을 통한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신뢰된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자료 관리 구현</a:t>
            </a:r>
          </a:p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편리한 문서 공유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쳬계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구축을 통한 경영업무 환경 개선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계열사간 증빙 자료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자료의 공유 활용 체계 마련</a:t>
            </a:r>
          </a:p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검색 및 양식 표준화 등 </a:t>
            </a: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원본성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및 중복성 배제</a:t>
            </a:r>
          </a:p>
          <a:p>
            <a:pPr marL="257175" indent="-171450" latinLnBrk="0">
              <a:lnSpc>
                <a:spcPct val="200000"/>
              </a:lnSpc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통한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ESG 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실현 및 근거 생성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3239990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금융그룹 계열사간 그룹웨어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포탈 과 통합 연계</a:t>
            </a:r>
          </a:p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KB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금융그룹산하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10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계열사 사용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6F37C3D-B0FB-2646-8E21-DE2DE9A32E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90E0F"/>
              </a:clrFrom>
              <a:clrTo>
                <a:srgbClr val="090E0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5328" y="332515"/>
            <a:ext cx="1661304" cy="350550"/>
          </a:xfrm>
          <a:prstGeom prst="rect">
            <a:avLst/>
          </a:prstGeom>
        </p:spPr>
      </p:pic>
      <p:grpSp>
        <p:nvGrpSpPr>
          <p:cNvPr id="20" name="Group 3">
            <a:extLst>
              <a:ext uri="{FF2B5EF4-FFF2-40B4-BE49-F238E27FC236}">
                <a16:creationId xmlns:a16="http://schemas.microsoft.com/office/drawing/2014/main" id="{F5AD5897-24CE-3D00-DC30-99E544573414}"/>
              </a:ext>
            </a:extLst>
          </p:cNvPr>
          <p:cNvGrpSpPr/>
          <p:nvPr/>
        </p:nvGrpSpPr>
        <p:grpSpPr>
          <a:xfrm>
            <a:off x="776536" y="3693680"/>
            <a:ext cx="3618125" cy="2607677"/>
            <a:chOff x="985405" y="3693680"/>
            <a:chExt cx="3313113" cy="2607677"/>
          </a:xfrm>
        </p:grpSpPr>
        <p:pic>
          <p:nvPicPr>
            <p:cNvPr id="23" name="Picture 2" descr="C:\Documents and Settings\MOONGUN\바탕 화면\임시폴더\롯데제과_캡쳐\001.JPG">
              <a:extLst>
                <a:ext uri="{FF2B5EF4-FFF2-40B4-BE49-F238E27FC236}">
                  <a16:creationId xmlns:a16="http://schemas.microsoft.com/office/drawing/2014/main" id="{56C7C360-DBFA-96D5-7360-CB2A3857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51"/>
            <a:stretch>
              <a:fillRect/>
            </a:stretch>
          </p:blipFill>
          <p:spPr bwMode="auto">
            <a:xfrm>
              <a:off x="986993" y="3693680"/>
              <a:ext cx="1511300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" descr="\\com-exsoft\롯데리아\캡쳐\003.JPG">
              <a:extLst>
                <a:ext uri="{FF2B5EF4-FFF2-40B4-BE49-F238E27FC236}">
                  <a16:creationId xmlns:a16="http://schemas.microsoft.com/office/drawing/2014/main" id="{0670EDA7-7D58-B704-4A35-E7F74576E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883" b="16000"/>
            <a:stretch>
              <a:fillRect/>
            </a:stretch>
          </p:blipFill>
          <p:spPr bwMode="auto">
            <a:xfrm>
              <a:off x="2641168" y="3693680"/>
              <a:ext cx="1655762" cy="115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2" descr="\\com-exsoft\롯데리아\캡쳐\011.JPG">
              <a:extLst>
                <a:ext uri="{FF2B5EF4-FFF2-40B4-BE49-F238E27FC236}">
                  <a16:creationId xmlns:a16="http://schemas.microsoft.com/office/drawing/2014/main" id="{CA1692AA-4606-9705-246A-471408F27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011" b="15968"/>
            <a:stretch>
              <a:fillRect/>
            </a:stretch>
          </p:blipFill>
          <p:spPr bwMode="auto">
            <a:xfrm>
              <a:off x="985405" y="5135130"/>
              <a:ext cx="1512888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3" descr="C:\Documents and Settings\MOONGUN\바탕 화면\임시폴더\롯데제과_캡쳐\006.JPG">
              <a:extLst>
                <a:ext uri="{FF2B5EF4-FFF2-40B4-BE49-F238E27FC236}">
                  <a16:creationId xmlns:a16="http://schemas.microsoft.com/office/drawing/2014/main" id="{BAAC0167-C4D1-512F-0C56-93999CD7B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78" t="6731" r="16714" b="14069"/>
            <a:stretch>
              <a:fillRect/>
            </a:stretch>
          </p:blipFill>
          <p:spPr bwMode="auto">
            <a:xfrm>
              <a:off x="2641168" y="5135130"/>
              <a:ext cx="1657350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 Box 70">
              <a:extLst>
                <a:ext uri="{FF2B5EF4-FFF2-40B4-BE49-F238E27FC236}">
                  <a16:creationId xmlns:a16="http://schemas.microsoft.com/office/drawing/2014/main" id="{B7F37F76-74BF-92E7-D687-56AA96225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997" y="6132080"/>
              <a:ext cx="1079142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>
              <a:defPPr>
                <a:defRPr lang="ko-KR"/>
              </a:defPPr>
              <a:lvl1pPr>
                <a:defRPr sz="1200">
                  <a:latin typeface="나눔고딕 Bold" pitchFamily="50" charset="-127"/>
                  <a:ea typeface="나눔고딕 Bold" pitchFamily="50" charset="-127"/>
                  <a:cs typeface="Lucida Sans Unicode" pitchFamily="34" charset="0"/>
                </a:defRPr>
              </a:lvl1pPr>
            </a:lstStyle>
            <a:p>
              <a:r>
                <a:rPr lang="ko-KR" altLang="en-US" sz="800">
                  <a:latin typeface="+mn-ea"/>
                  <a:ea typeface="+mn-ea"/>
                </a:rPr>
                <a:t>전자결재 연동 화면</a:t>
              </a:r>
            </a:p>
          </p:txBody>
        </p:sp>
        <p:sp>
          <p:nvSpPr>
            <p:cNvPr id="45" name="Text Box 71">
              <a:extLst>
                <a:ext uri="{FF2B5EF4-FFF2-40B4-BE49-F238E27FC236}">
                  <a16:creationId xmlns:a16="http://schemas.microsoft.com/office/drawing/2014/main" id="{BCC1AFC0-50E7-EC49-291A-5C57A611A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889" y="6132080"/>
              <a:ext cx="1181734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>
              <a:defPPr>
                <a:defRPr lang="ko-KR"/>
              </a:defPPr>
              <a:lvl1pPr>
                <a:defRPr sz="1200">
                  <a:latin typeface="나눔고딕 Bold" pitchFamily="50" charset="-127"/>
                  <a:ea typeface="나눔고딕 Bold" pitchFamily="50" charset="-127"/>
                  <a:cs typeface="Lucida Sans Unicode" pitchFamily="34" charset="0"/>
                </a:defRPr>
              </a:lvl1pPr>
            </a:lstStyle>
            <a:p>
              <a:r>
                <a:rPr lang="ko-KR" altLang="en-US" sz="800">
                  <a:latin typeface="+mn-ea"/>
                  <a:ea typeface="+mn-ea"/>
                </a:rPr>
                <a:t>이미지 포스트잇 기능</a:t>
              </a:r>
            </a:p>
          </p:txBody>
        </p:sp>
        <p:sp>
          <p:nvSpPr>
            <p:cNvPr id="49" name="Text Box 72">
              <a:extLst>
                <a:ext uri="{FF2B5EF4-FFF2-40B4-BE49-F238E27FC236}">
                  <a16:creationId xmlns:a16="http://schemas.microsoft.com/office/drawing/2014/main" id="{1618B52C-7226-A935-C4C0-3F2C30BC3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463" y="4846205"/>
              <a:ext cx="121860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>
              <a:defPPr>
                <a:defRPr lang="ko-KR"/>
              </a:defPPr>
              <a:lvl1pPr>
                <a:defRPr sz="1200">
                  <a:latin typeface="나눔고딕 Bold" pitchFamily="50" charset="-127"/>
                  <a:ea typeface="나눔고딕 Bold" pitchFamily="50" charset="-127"/>
                  <a:cs typeface="Lucida Sans Unicode" pitchFamily="34" charset="0"/>
                </a:defRPr>
              </a:lvl1pPr>
            </a:lstStyle>
            <a:p>
              <a:r>
                <a:rPr lang="ko-KR" altLang="en-US" sz="800">
                  <a:latin typeface="+mn-ea"/>
                  <a:ea typeface="+mn-ea"/>
                </a:rPr>
                <a:t>이미지 자동 분리 화면</a:t>
              </a:r>
            </a:p>
          </p:txBody>
        </p:sp>
        <p:sp>
          <p:nvSpPr>
            <p:cNvPr id="50" name="Text Box 73">
              <a:extLst>
                <a:ext uri="{FF2B5EF4-FFF2-40B4-BE49-F238E27FC236}">
                  <a16:creationId xmlns:a16="http://schemas.microsoft.com/office/drawing/2014/main" id="{87423F7E-EE25-4EE2-E211-52B105D91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598" y="4846205"/>
              <a:ext cx="1042273" cy="169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0">
              <a:spAutoFit/>
            </a:bodyPr>
            <a:lstStyle>
              <a:defPPr>
                <a:defRPr lang="ko-KR"/>
              </a:defPPr>
              <a:lvl1pPr>
                <a:defRPr sz="1200">
                  <a:latin typeface="나눔고딕 Bold" pitchFamily="50" charset="-127"/>
                  <a:ea typeface="나눔고딕 Bold" pitchFamily="50" charset="-127"/>
                  <a:cs typeface="Lucida Sans Unicode" pitchFamily="34" charset="0"/>
                </a:defRPr>
              </a:lvl1pPr>
            </a:lstStyle>
            <a:p>
              <a:r>
                <a:rPr lang="ko-KR" altLang="en-US" sz="800">
                  <a:latin typeface="+mn-ea"/>
                  <a:ea typeface="+mn-ea"/>
                </a:rPr>
                <a:t>경리순보 연동화면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241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3626" y="237659"/>
            <a:ext cx="227488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금융사</a:t>
            </a:r>
            <a:r>
              <a:rPr lang="ko-KR" altLang="en-US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 사례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56B9C-6BCB-3FB2-8E9B-EFBE14490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08" y="1137425"/>
            <a:ext cx="8618583" cy="521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13626" y="237659"/>
            <a:ext cx="227488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 dirty="0" err="1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금융사</a:t>
            </a:r>
            <a:r>
              <a:rPr lang="ko-KR" altLang="en-US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적용 사례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5DC193-C0FB-AF4E-7B99-476FCF9A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3" y="905136"/>
            <a:ext cx="8511043" cy="56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현대카드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캐피탈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커머셜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856554"/>
            <a:ext cx="9057763" cy="869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법률 준수에 대한 종합적 감독과 선도를 효과적으로 이행할 수 있는 통제 관리</a:t>
            </a:r>
          </a:p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개인정보파일을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PC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로 부터 격리하고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내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외부 파일 유통을 엄격히 통제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개인정보 활용 모니터링 및 관제 체계 구축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3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15317"/>
            <a:ext cx="4312329" cy="170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322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322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550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552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678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30332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개인정보문서 통합관리 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(P-Cloud)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산재되어 있는 개인정보 파일의 관리 필요성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개인정보보호법 제정에 따른 법규준수 및 이에 대한 관리적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기술적 보호장치의 강화 필요성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취급자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수탁자에 대한 관리 감독 필요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규제기간의 점검 활용에 대한 대응체계 강화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41879"/>
            <a:ext cx="4357620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전자문서 자산 영역에 대한 개인정보 파일 통합관리 체계 구축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 검색 기능의 개선으로 업무효율 증대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 파일의 철저한 통제로 유출 가능성 최소화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외부제공관리 일원화 및 제공자료 적정성 확보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산재된 계약정보 관리를 체계적으로 통합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개인정보보호법을 준수하여 규제기관 점검에 대비한 대응체계 강화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320632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 검출 및 중앙서버 자동 격리</a:t>
            </a:r>
          </a:p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개인정보의 검출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격리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 및 파기 전 과정 관리</a:t>
            </a:r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88" y="3677792"/>
            <a:ext cx="4187680" cy="258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823604-194D-1B52-F453-85F8E7F2E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88" y="355202"/>
            <a:ext cx="1089754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5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307" y="36997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ko-KR" altLang="en-US" sz="2200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국민건강보험공단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모든 문서를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ECM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기반의 통합레파지토리에서 통합 관리</a:t>
            </a:r>
          </a:p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시스템들과의 연동을 통해 언제어디서든 편리하게 문서를 활용할 수 있도록 구축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39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07287"/>
            <a:ext cx="4312329" cy="167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322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322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550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552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678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30380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통합급여정보시스템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통합문서관리 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2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통합급여 업무 진행시 발생되는 모든 문서를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기반의 통합레파지토리에서 통합 관리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타 업무 시스템과의 연동을 통한 데이터의 통합관리와 데이터 공유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통합 자료를 외부 위험 요인에서 최대한 보호 할 수 있는 안전한 시스템 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체계화된 관리와 문서 분류가 가능한 시스템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25253"/>
            <a:ext cx="4357620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비정형 컨텐츠를 통합 관리하는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기반의 단일 저장소 및 단일 아키텍처 구성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표준기술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공통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통한 타 시스템과 손쉬운 연동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복합기 연동 및 개인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자료 첨부 기능 제공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정보시스템 기능 개선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문서통합관리를 통한 안정된 문서보관 및 보안 강화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2848857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기반의 컨텐츠 통합 및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EDMS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</a:t>
            </a:r>
          </a:p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기간계 업무시스템들의 문서 통합관리</a:t>
            </a:r>
          </a:p>
        </p:txBody>
      </p:sp>
      <p:grpSp>
        <p:nvGrpSpPr>
          <p:cNvPr id="47" name="Group 1"/>
          <p:cNvGrpSpPr/>
          <p:nvPr/>
        </p:nvGrpSpPr>
        <p:grpSpPr>
          <a:xfrm>
            <a:off x="552140" y="3710263"/>
            <a:ext cx="2486335" cy="1912574"/>
            <a:chOff x="3225620" y="1405294"/>
            <a:chExt cx="6393959" cy="4976034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5620" y="1405294"/>
              <a:ext cx="6393959" cy="497603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2" name="그룹 3"/>
            <p:cNvGrpSpPr/>
            <p:nvPr/>
          </p:nvGrpSpPr>
          <p:grpSpPr>
            <a:xfrm>
              <a:off x="5769294" y="2427141"/>
              <a:ext cx="3662563" cy="3594245"/>
              <a:chOff x="6177136" y="2603218"/>
              <a:chExt cx="3566349" cy="3588296"/>
            </a:xfrm>
          </p:grpSpPr>
          <p:pic>
            <p:nvPicPr>
              <p:cNvPr id="53" name="Picture 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7136" y="2603218"/>
                <a:ext cx="3566349" cy="3588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4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77137" y="2617299"/>
                <a:ext cx="648071" cy="172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403" y="4530615"/>
            <a:ext cx="2534269" cy="1779018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-well 국민건강보험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3852" b="-7603"/>
          <a:stretch/>
        </p:blipFill>
        <p:spPr bwMode="auto">
          <a:xfrm>
            <a:off x="756568" y="320446"/>
            <a:ext cx="1007084" cy="38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87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AIG 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생명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성능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보안 및 확장성이 보장 및 스캔 및 업무 활용성이 강화된 이미지 시스템 구축</a:t>
            </a:r>
          </a:p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차세대 시스템 구축시 모든 보험 업무 발생문서 통합 관리 솔루션 적용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37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18403"/>
            <a:ext cx="4312329" cy="16665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322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322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550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552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678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24256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차세대 시스템 구축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27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차세대 시스템 구축시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 Office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구축에 대한 요구 대두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종이문서 중심의 문서관리로 업무 비효율성 발생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중요 정보자산의 체계적인 관리 어려움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유관 부서간의 문서공유 및 협업 어려움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필요한 정보 검색에 많은 시간과 노력이 필요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41879"/>
            <a:ext cx="4357620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 Office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환경체계 구축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프로세스 혁신을 통한 업무 효율성 증대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 통합 및 연계를 통한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One–Stop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서비스 제공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문서에 대한 효율적이고 통합적인 관리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팩스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녹취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시스템 연계와 안정적인 운영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문서관리 프로세스 개선 및 표준문서분류체계 수립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3079689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보험업무 전반 발생문서 이미지시스템 통합관리</a:t>
            </a:r>
          </a:p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Paperless Office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환경체계 구축</a:t>
            </a:r>
          </a:p>
        </p:txBody>
      </p:sp>
      <p:pic>
        <p:nvPicPr>
          <p:cNvPr id="56" name="Picture 4" descr="AIG_PRI_pms2995.jpg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28849" y="391448"/>
            <a:ext cx="619125" cy="26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3123" y="3697754"/>
            <a:ext cx="3916600" cy="2545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7745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우정사업본부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스마트청약과 전자청약의 실시간 연계를 통한 심사 시간 단축</a:t>
            </a:r>
          </a:p>
          <a:p>
            <a:pPr marL="285750" indent="-285750" fontAlgn="base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서식 변경시 자체적으로 문서서식을 용이하게 수정할 수 있도록 서식관리툴 도입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4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46977"/>
            <a:ext cx="4312329" cy="1637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3" name="한쪽 모서리가 잘린 사각형 32"/>
          <p:cNvSpPr/>
          <p:nvPr/>
        </p:nvSpPr>
        <p:spPr>
          <a:xfrm>
            <a:off x="5152161" y="4353224"/>
            <a:ext cx="1087056" cy="288033"/>
          </a:xfrm>
          <a:prstGeom prst="snip1Rect">
            <a:avLst>
              <a:gd name="adj" fmla="val 50000"/>
            </a:avLst>
          </a:prstGeom>
          <a:solidFill>
            <a:srgbClr val="437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35" name="직각 삼각형 34"/>
          <p:cNvSpPr/>
          <p:nvPr/>
        </p:nvSpPr>
        <p:spPr>
          <a:xfrm>
            <a:off x="6092190" y="4353223"/>
            <a:ext cx="147027" cy="144016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71" y="4355509"/>
            <a:ext cx="10837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5318521" y="437552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효 과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75" y="4436781"/>
            <a:ext cx="137246" cy="137246"/>
          </a:xfrm>
          <a:prstGeom prst="rect">
            <a:avLst/>
          </a:prstGeom>
        </p:spPr>
      </p:pic>
      <p:sp>
        <p:nvSpPr>
          <p:cNvPr id="84" name="직사각형 83"/>
          <p:cNvSpPr/>
          <p:nvPr/>
        </p:nvSpPr>
        <p:spPr>
          <a:xfrm>
            <a:off x="1588672" y="2385556"/>
            <a:ext cx="1927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보험 이미지시스템 고도화 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2008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년 구축 후 시스템 노후화로 인한 잦은 장애 및 사용자 불만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중요 정보자산의 체계적인 관리 어려움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유관 부서간의 문서공유 및 협업 어려움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필요한 정보 검색에 많은 시간과 노력이 필요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문서보안 미흡으로 중요 정보의 외부유출 위험 존재</a:t>
            </a:r>
          </a:p>
          <a:p>
            <a:pPr marL="257175" indent="-17145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문서관리 프로세스 개선 필요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741879"/>
            <a:ext cx="4357620" cy="145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우체국 스캔 이미지 인식 데이터의 모니터링 기능으로 우체국 이미지 등록업무 안내의 효율성 및 편의성 제고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스마트청약과 전자청약의 실시간 연계를 통한 심사 시간 단축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인식 정보 불일치 영역 표시 등 스캔 기능 구축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관리문서의 서식 변경시 간편하고 신속한 시스템 적용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 문서 암호화 및 고객정보 블랙마킹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51482"/>
            <a:ext cx="2714205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 유니온앤이씨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(dDims)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제품 윈백</a:t>
            </a:r>
          </a:p>
          <a:p>
            <a:pPr marL="257175" indent="-17145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</a:t>
            </a:r>
            <a:r>
              <a:rPr lang="ko-KR" altLang="en-US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억 </a:t>
            </a:r>
            <a:r>
              <a:rPr lang="en-US" altLang="ko-KR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</a:t>
            </a:r>
            <a:r>
              <a:rPr lang="ko-KR" altLang="en-US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천만건 </a:t>
            </a:r>
            <a:r>
              <a:rPr lang="en-US" altLang="ko-KR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(9TB) </a:t>
            </a:r>
            <a:r>
              <a:rPr lang="ko-KR" altLang="en-US" sz="1100" b="1">
                <a:solidFill>
                  <a:srgbClr val="C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데이타 마이그레이션</a:t>
            </a: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45" y="377019"/>
            <a:ext cx="962532" cy="33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2" y="3670886"/>
            <a:ext cx="4284079" cy="2558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8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기획재정부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국고보조금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e</a:t>
            </a:r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나라도움</a:t>
            </a:r>
            <a:r>
              <a:rPr lang="en-US" altLang="ko-KR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국고보조금 통합관리시스템 구축 및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e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나라도움 연계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EDMS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증설 및 메일 구축 사업 수행</a:t>
            </a:r>
            <a:endParaRPr lang="en-US" altLang="ko-KR">
              <a:solidFill>
                <a:schemeClr val="tx1"/>
              </a:solidFill>
              <a:latin typeface="KoPub돋움체 Bold" pitchFamily="18" charset="-127"/>
              <a:ea typeface="KoPub돋움체 Bold" pitchFamily="18" charset="-127"/>
              <a:cs typeface="Tahoma" pitchFamily="34" charset="0"/>
            </a:endParaRP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문서를 언제든 활용하고 검색할 수 있도록 프로세스를 정립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57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695755"/>
            <a:ext cx="4312329" cy="16891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152161" y="4355984"/>
            <a:ext cx="1088297" cy="288285"/>
            <a:chOff x="5152161" y="4381798"/>
            <a:chExt cx="1088297" cy="288285"/>
          </a:xfrm>
        </p:grpSpPr>
        <p:sp>
          <p:nvSpPr>
            <p:cNvPr id="33" name="한쪽 모서리가 잘린 사각형 32"/>
            <p:cNvSpPr/>
            <p:nvPr/>
          </p:nvSpPr>
          <p:spPr>
            <a:xfrm>
              <a:off x="5152161" y="4381799"/>
              <a:ext cx="1087056" cy="288033"/>
            </a:xfrm>
            <a:prstGeom prst="snip1Rect">
              <a:avLst>
                <a:gd name="adj" fmla="val 50000"/>
              </a:avLst>
            </a:prstGeom>
            <a:solidFill>
              <a:srgbClr val="437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>
              <a:off x="6092190" y="4381798"/>
              <a:ext cx="147027" cy="14401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pic>
          <p:nvPicPr>
            <p:cNvPr id="37" name="그림 306">
              <a:extLst>
                <a:ext uri="{FF2B5EF4-FFF2-40B4-BE49-F238E27FC236}">
                  <a16:creationId xmlns:a16="http://schemas.microsoft.com/office/drawing/2014/main" id="{8C211BF3-79DA-456B-957C-ACF89C06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71" y="4384084"/>
              <a:ext cx="1083787" cy="28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5318521" y="4404095"/>
              <a:ext cx="8034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ko-KR" altLang="en-US" sz="110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바탕체 Light" panose="00000300000000000000" pitchFamily="2" charset="-127"/>
                </a:rPr>
                <a:t>구 축 효 과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575" y="4465356"/>
              <a:ext cx="137246" cy="137246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>
          <a:xfrm>
            <a:off x="1588672" y="2385556"/>
            <a:ext cx="19672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국고보조금 통합관리시스템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일반문서는 물론 이미지 등의 대용량 파일을 포함하는 형태의 정보를 저장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분류할 수 있는 통합 저장소 제공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저장된 모든 문서의 체계적 관리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활용에 필요한 문서접근 권한 관리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버전관리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검색 및 조회기능 등을 제공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협업 극대화를 위한 협업 프로세스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모바일 환경 지원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시스템의 확장 및 변경의 용이를 위한 유연성과 확장성 제공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673931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정산을 위한 증빙서류 관리 및 처리 간소화</a:t>
            </a:r>
            <a:endParaRPr lang="en-US" altLang="ko-KR" sz="1100">
              <a:solidFill>
                <a:prstClr val="black">
                  <a:lumMod val="75000"/>
                  <a:lumOff val="25000"/>
                </a:prst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사용자 중심의 편리한 운영환경 제공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 브라우저 지원</a:t>
            </a:r>
            <a:b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Non-Active X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기반의 솔루션 제공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중앙부처 및 보조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간접보조사업자가 동일 화면을 통해 동일 정보를 공유함으로써 업무수행의 책임성 강화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안전한 데이터 보관과 데이터의 편리한 관리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46782"/>
            <a:ext cx="3181831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EDMS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및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구축</a:t>
            </a:r>
          </a:p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수행내역과 이자 관리 등 정산 업무관리 자동화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4558" y="362050"/>
            <a:ext cx="1014994" cy="285784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1187" y="3716338"/>
            <a:ext cx="2942814" cy="260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9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한쪽 모서리가 둥근 사각형 14"/>
          <p:cNvSpPr/>
          <p:nvPr/>
        </p:nvSpPr>
        <p:spPr>
          <a:xfrm flipH="1">
            <a:off x="5075096" y="1852576"/>
            <a:ext cx="4446729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" name="한쪽 모서리가 둥근 사각형 3"/>
          <p:cNvSpPr/>
          <p:nvPr/>
        </p:nvSpPr>
        <p:spPr>
          <a:xfrm flipH="1">
            <a:off x="393700" y="1885470"/>
            <a:ext cx="4451807" cy="4585690"/>
          </a:xfrm>
          <a:prstGeom prst="round1Rect">
            <a:avLst>
              <a:gd name="adj" fmla="val 398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ysDot"/>
          </a:ln>
          <a:effectLst>
            <a:outerShdw blurRad="50800" dist="38100" algn="l" rotWithShape="0">
              <a:schemeClr val="bg1">
                <a:lumMod val="50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/>
            <a:endParaRPr lang="ko-KR" altLang="en-US">
              <a:solidFill>
                <a:prstClr val="white"/>
              </a:solidFill>
              <a:effectLst/>
              <a:latin typeface="+mj-lt"/>
            </a:endParaRPr>
          </a:p>
        </p:txBody>
      </p:sp>
      <p:sp>
        <p:nvSpPr>
          <p:cNvPr id="5" name="순서도: 지연 1"/>
          <p:cNvSpPr/>
          <p:nvPr/>
        </p:nvSpPr>
        <p:spPr bwMode="auto">
          <a:xfrm>
            <a:off x="1271509" y="2359134"/>
            <a:ext cx="3508136" cy="288032"/>
          </a:xfrm>
          <a:prstGeom prst="roundRect">
            <a:avLst/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6" name="순서도: 지연 1"/>
          <p:cNvSpPr/>
          <p:nvPr/>
        </p:nvSpPr>
        <p:spPr bwMode="auto">
          <a:xfrm>
            <a:off x="467316" y="2795542"/>
            <a:ext cx="4312329" cy="596451"/>
          </a:xfrm>
          <a:prstGeom prst="roundRect">
            <a:avLst>
              <a:gd name="adj" fmla="val 9002"/>
            </a:avLst>
          </a:prstGeom>
          <a:pattFill prst="pct30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 Light" panose="000003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5112" y="297910"/>
            <a:ext cx="8259128" cy="446926"/>
          </a:xfrm>
          <a:prstGeom prst="rect">
            <a:avLst/>
          </a:prstGeom>
          <a:noFill/>
        </p:spPr>
        <p:txBody>
          <a:bodyPr wrap="square" lIns="252000" tIns="0" rIns="0" bIns="0" rtlCol="0" anchor="ctr">
            <a:no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latinLnBrk="0"/>
            <a:r>
              <a:rPr lang="ko-KR" altLang="en-US" sz="2200" spc="-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한국수출입은행</a:t>
            </a:r>
            <a:endParaRPr lang="ko-KR" altLang="en-US" sz="2200" spc="-100" dirty="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277" y="1018479"/>
            <a:ext cx="9057763" cy="5924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문서 손실을 방지하고 효율적인 관리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/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활용이 될 수 있도록 통합문서관리 환경 구성 구축</a:t>
            </a:r>
          </a:p>
          <a:p>
            <a:pPr marL="285750" indent="-285750" fontAlgn="base" latinLnBrk="0">
              <a:spcAft>
                <a:spcPts val="300"/>
              </a:spcAft>
              <a:buClr>
                <a:srgbClr val="C00000"/>
              </a:buClr>
              <a:buSzPct val="100000"/>
              <a:buBlip>
                <a:blip r:embed="rId2"/>
              </a:buBlip>
              <a:tabLst>
                <a:tab pos="180975" algn="l"/>
                <a:tab pos="714375" algn="l"/>
              </a:tabLst>
            </a:pP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개인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PC 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등에 산재된 정보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·</a:t>
            </a:r>
            <a:r>
              <a:rPr lang="ko-KR" altLang="en-US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자료의 중앙집중 관리 및 공유체계 개발 </a:t>
            </a:r>
            <a:r>
              <a:rPr lang="en-US" altLang="ko-KR">
                <a:solidFill>
                  <a:schemeClr val="tx1"/>
                </a:solidFill>
                <a:latin typeface="KoPub돋움체 Bold" pitchFamily="18" charset="-127"/>
                <a:ea typeface="KoPub돋움체 Bold" pitchFamily="18" charset="-127"/>
                <a:cs typeface="Tahoma" pitchFamily="34" charset="0"/>
              </a:rPr>
              <a:t>- EXIM Cloud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389571" y="6471285"/>
            <a:ext cx="446078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5067300" y="6438265"/>
            <a:ext cx="4475568" cy="1016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5075096" y="1819270"/>
            <a:ext cx="4446728" cy="382587"/>
          </a:xfrm>
          <a:prstGeom prst="snip1Rect">
            <a:avLst>
              <a:gd name="adj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이슈 및 구축 효과</a:t>
            </a:r>
          </a:p>
        </p:txBody>
      </p:sp>
      <p:pic>
        <p:nvPicPr>
          <p:cNvPr id="17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26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한쪽 모서리가 잘린 사각형 56">
            <a:extLst>
              <a:ext uri="{FF2B5EF4-FFF2-40B4-BE49-F238E27FC236}">
                <a16:creationId xmlns:a16="http://schemas.microsoft.com/office/drawing/2014/main" id="{9A627FD1-90B0-4648-A8F8-3354CE9BBCE8}"/>
              </a:ext>
            </a:extLst>
          </p:cNvPr>
          <p:cNvSpPr/>
          <p:nvPr/>
        </p:nvSpPr>
        <p:spPr bwMode="auto">
          <a:xfrm>
            <a:off x="393700" y="1819270"/>
            <a:ext cx="4461123" cy="382587"/>
          </a:xfrm>
          <a:prstGeom prst="snip1Rect">
            <a:avLst>
              <a:gd name="adj" fmla="val 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spcBef>
                <a:spcPts val="200"/>
              </a:spcBef>
              <a:spcAft>
                <a:spcPts val="600"/>
              </a:spcAft>
            </a:pPr>
            <a:r>
              <a:rPr lang="ko-KR" altLang="en-US" spc="-70">
                <a:ln w="0"/>
                <a:solidFill>
                  <a:srgbClr val="FFFFF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구축 개요 및 현황</a:t>
            </a:r>
          </a:p>
        </p:txBody>
      </p:sp>
      <p:pic>
        <p:nvPicPr>
          <p:cNvPr id="19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469" y="1819272"/>
            <a:ext cx="1192883" cy="382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순서도: 지연 1"/>
          <p:cNvSpPr/>
          <p:nvPr/>
        </p:nvSpPr>
        <p:spPr bwMode="auto">
          <a:xfrm>
            <a:off x="464820" y="235913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sp>
        <p:nvSpPr>
          <p:cNvPr id="22" name="순서도: 지연 1"/>
          <p:cNvSpPr/>
          <p:nvPr/>
        </p:nvSpPr>
        <p:spPr bwMode="auto">
          <a:xfrm>
            <a:off x="467316" y="2792894"/>
            <a:ext cx="1172122" cy="288032"/>
          </a:xfrm>
          <a:custGeom>
            <a:avLst/>
            <a:gdLst>
              <a:gd name="connsiteX0" fmla="*/ 0 w 213444"/>
              <a:gd name="connsiteY0" fmla="*/ 0 h 288032"/>
              <a:gd name="connsiteX1" fmla="*/ 106722 w 213444"/>
              <a:gd name="connsiteY1" fmla="*/ 0 h 288032"/>
              <a:gd name="connsiteX2" fmla="*/ 213444 w 213444"/>
              <a:gd name="connsiteY2" fmla="*/ 144016 h 288032"/>
              <a:gd name="connsiteX3" fmla="*/ 106722 w 213444"/>
              <a:gd name="connsiteY3" fmla="*/ 288032 h 288032"/>
              <a:gd name="connsiteX4" fmla="*/ 0 w 213444"/>
              <a:gd name="connsiteY4" fmla="*/ 288032 h 288032"/>
              <a:gd name="connsiteX5" fmla="*/ 0 w 213444"/>
              <a:gd name="connsiteY5" fmla="*/ 0 h 288032"/>
              <a:gd name="connsiteX0" fmla="*/ 0 w 515863"/>
              <a:gd name="connsiteY0" fmla="*/ 0 h 288032"/>
              <a:gd name="connsiteX1" fmla="*/ 409141 w 515863"/>
              <a:gd name="connsiteY1" fmla="*/ 0 h 288032"/>
              <a:gd name="connsiteX2" fmla="*/ 515863 w 515863"/>
              <a:gd name="connsiteY2" fmla="*/ 144016 h 288032"/>
              <a:gd name="connsiteX3" fmla="*/ 409141 w 515863"/>
              <a:gd name="connsiteY3" fmla="*/ 288032 h 288032"/>
              <a:gd name="connsiteX4" fmla="*/ 302419 w 515863"/>
              <a:gd name="connsiteY4" fmla="*/ 288032 h 288032"/>
              <a:gd name="connsiteX5" fmla="*/ 0 w 515863"/>
              <a:gd name="connsiteY5" fmla="*/ 0 h 288032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381 w 518244"/>
              <a:gd name="connsiteY0" fmla="*/ 0 h 290413"/>
              <a:gd name="connsiteX1" fmla="*/ 411522 w 518244"/>
              <a:gd name="connsiteY1" fmla="*/ 0 h 290413"/>
              <a:gd name="connsiteX2" fmla="*/ 518244 w 518244"/>
              <a:gd name="connsiteY2" fmla="*/ 144016 h 290413"/>
              <a:gd name="connsiteX3" fmla="*/ 411522 w 518244"/>
              <a:gd name="connsiteY3" fmla="*/ 288032 h 290413"/>
              <a:gd name="connsiteX4" fmla="*/ 0 w 518244"/>
              <a:gd name="connsiteY4" fmla="*/ 290413 h 290413"/>
              <a:gd name="connsiteX5" fmla="*/ 2381 w 518244"/>
              <a:gd name="connsiteY5" fmla="*/ 0 h 290413"/>
              <a:gd name="connsiteX0" fmla="*/ 2 w 750822"/>
              <a:gd name="connsiteY0" fmla="*/ 0 h 290413"/>
              <a:gd name="connsiteX1" fmla="*/ 644100 w 750822"/>
              <a:gd name="connsiteY1" fmla="*/ 0 h 290413"/>
              <a:gd name="connsiteX2" fmla="*/ 750822 w 750822"/>
              <a:gd name="connsiteY2" fmla="*/ 144016 h 290413"/>
              <a:gd name="connsiteX3" fmla="*/ 644100 w 750822"/>
              <a:gd name="connsiteY3" fmla="*/ 288032 h 290413"/>
              <a:gd name="connsiteX4" fmla="*/ 232578 w 750822"/>
              <a:gd name="connsiteY4" fmla="*/ 290413 h 290413"/>
              <a:gd name="connsiteX5" fmla="*/ 2 w 750822"/>
              <a:gd name="connsiteY5" fmla="*/ 0 h 290413"/>
              <a:gd name="connsiteX0" fmla="*/ 855 w 751675"/>
              <a:gd name="connsiteY0" fmla="*/ 0 h 288032"/>
              <a:gd name="connsiteX1" fmla="*/ 644953 w 751675"/>
              <a:gd name="connsiteY1" fmla="*/ 0 h 288032"/>
              <a:gd name="connsiteX2" fmla="*/ 751675 w 751675"/>
              <a:gd name="connsiteY2" fmla="*/ 144016 h 288032"/>
              <a:gd name="connsiteX3" fmla="*/ 644953 w 751675"/>
              <a:gd name="connsiteY3" fmla="*/ 288032 h 288032"/>
              <a:gd name="connsiteX4" fmla="*/ 0 w 751675"/>
              <a:gd name="connsiteY4" fmla="*/ 285651 h 288032"/>
              <a:gd name="connsiteX5" fmla="*/ 855 w 751675"/>
              <a:gd name="connsiteY5" fmla="*/ 0 h 288032"/>
              <a:gd name="connsiteX0" fmla="*/ 855 w 751675"/>
              <a:gd name="connsiteY0" fmla="*/ 0 h 292794"/>
              <a:gd name="connsiteX1" fmla="*/ 644953 w 751675"/>
              <a:gd name="connsiteY1" fmla="*/ 0 h 292794"/>
              <a:gd name="connsiteX2" fmla="*/ 751675 w 751675"/>
              <a:gd name="connsiteY2" fmla="*/ 144016 h 292794"/>
              <a:gd name="connsiteX3" fmla="*/ 644953 w 751675"/>
              <a:gd name="connsiteY3" fmla="*/ 288032 h 292794"/>
              <a:gd name="connsiteX4" fmla="*/ 0 w 751675"/>
              <a:gd name="connsiteY4" fmla="*/ 292794 h 292794"/>
              <a:gd name="connsiteX5" fmla="*/ 855 w 751675"/>
              <a:gd name="connsiteY5" fmla="*/ 0 h 292794"/>
              <a:gd name="connsiteX0" fmla="*/ 172 w 750992"/>
              <a:gd name="connsiteY0" fmla="*/ 0 h 288032"/>
              <a:gd name="connsiteX1" fmla="*/ 644270 w 750992"/>
              <a:gd name="connsiteY1" fmla="*/ 0 h 288032"/>
              <a:gd name="connsiteX2" fmla="*/ 750992 w 750992"/>
              <a:gd name="connsiteY2" fmla="*/ 144016 h 288032"/>
              <a:gd name="connsiteX3" fmla="*/ 644270 w 750992"/>
              <a:gd name="connsiteY3" fmla="*/ 288032 h 288032"/>
              <a:gd name="connsiteX4" fmla="*/ 843 w 750992"/>
              <a:gd name="connsiteY4" fmla="*/ 288031 h 288032"/>
              <a:gd name="connsiteX5" fmla="*/ 172 w 750992"/>
              <a:gd name="connsiteY5" fmla="*/ 0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0992" h="288032">
                <a:moveTo>
                  <a:pt x="172" y="0"/>
                </a:moveTo>
                <a:lnTo>
                  <a:pt x="644270" y="0"/>
                </a:lnTo>
                <a:cubicBezTo>
                  <a:pt x="703211" y="0"/>
                  <a:pt x="750992" y="64478"/>
                  <a:pt x="750992" y="144016"/>
                </a:cubicBezTo>
                <a:cubicBezTo>
                  <a:pt x="750992" y="223554"/>
                  <a:pt x="703211" y="288032"/>
                  <a:pt x="644270" y="288032"/>
                </a:cubicBezTo>
                <a:lnTo>
                  <a:pt x="843" y="288031"/>
                </a:lnTo>
                <a:cubicBezTo>
                  <a:pt x="1637" y="191227"/>
                  <a:pt x="-622" y="96804"/>
                  <a:pt x="172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prstClr val="black"/>
              </a:solidFill>
              <a:latin typeface="+mj-lt"/>
              <a:cs typeface="KoPubWorld돋움체_Pro Bold" panose="000008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394907"/>
            <a:ext cx="248331" cy="21113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93" y="2836867"/>
            <a:ext cx="248331" cy="211139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764805" y="2377350"/>
            <a:ext cx="76174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시스템  명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568" y="2802980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구 축 내 용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7315" y="3536950"/>
            <a:ext cx="4312329" cy="28587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52162" y="2634951"/>
            <a:ext cx="4312329" cy="1647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1" name="한쪽 모서리가 잘린 사각형 30"/>
          <p:cNvSpPr/>
          <p:nvPr/>
        </p:nvSpPr>
        <p:spPr>
          <a:xfrm>
            <a:off x="5152161" y="2271065"/>
            <a:ext cx="1087056" cy="288033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52162" y="4706351"/>
            <a:ext cx="4312329" cy="167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sp>
        <p:nvSpPr>
          <p:cNvPr id="34" name="직각 삼각형 33"/>
          <p:cNvSpPr/>
          <p:nvPr/>
        </p:nvSpPr>
        <p:spPr>
          <a:xfrm>
            <a:off x="6092190" y="2271064"/>
            <a:ext cx="147027" cy="144016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ko-KR" altLang="en-US">
              <a:latin typeface="+mj-lt"/>
            </a:endParaRPr>
          </a:p>
        </p:txBody>
      </p:sp>
      <p:pic>
        <p:nvPicPr>
          <p:cNvPr id="3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159" y="2271022"/>
            <a:ext cx="1081687" cy="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5324880" y="2277487"/>
            <a:ext cx="8034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ko-KR" altLang="en-US" sz="1100">
                <a:latin typeface="KoPub돋움체 Bold" panose="02020603020101020101" pitchFamily="18" charset="-127"/>
                <a:ea typeface="KoPub돋움체 Bold" panose="02020603020101020101" pitchFamily="18" charset="-127"/>
                <a:cs typeface="KoPubWorld바탕체 Light" panose="00000300000000000000" pitchFamily="2" charset="-127"/>
              </a:rPr>
              <a:t>주 요 이 슈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07" y="2331584"/>
            <a:ext cx="137246" cy="137246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5152161" y="4350269"/>
            <a:ext cx="1088297" cy="288285"/>
            <a:chOff x="5152161" y="4381798"/>
            <a:chExt cx="1088297" cy="288285"/>
          </a:xfrm>
        </p:grpSpPr>
        <p:sp>
          <p:nvSpPr>
            <p:cNvPr id="33" name="한쪽 모서리가 잘린 사각형 32"/>
            <p:cNvSpPr/>
            <p:nvPr/>
          </p:nvSpPr>
          <p:spPr>
            <a:xfrm>
              <a:off x="5152161" y="4381799"/>
              <a:ext cx="1087056" cy="288033"/>
            </a:xfrm>
            <a:prstGeom prst="snip1Rect">
              <a:avLst>
                <a:gd name="adj" fmla="val 50000"/>
              </a:avLst>
            </a:prstGeom>
            <a:solidFill>
              <a:srgbClr val="437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sp>
          <p:nvSpPr>
            <p:cNvPr id="35" name="직각 삼각형 34"/>
            <p:cNvSpPr/>
            <p:nvPr/>
          </p:nvSpPr>
          <p:spPr>
            <a:xfrm>
              <a:off x="6092190" y="4381798"/>
              <a:ext cx="147027" cy="144016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>
                <a:latin typeface="+mj-lt"/>
              </a:endParaRPr>
            </a:p>
          </p:txBody>
        </p:sp>
        <p:pic>
          <p:nvPicPr>
            <p:cNvPr id="37" name="그림 306">
              <a:extLst>
                <a:ext uri="{FF2B5EF4-FFF2-40B4-BE49-F238E27FC236}">
                  <a16:creationId xmlns:a16="http://schemas.microsoft.com/office/drawing/2014/main" id="{8C211BF3-79DA-456B-957C-ACF89C060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671" y="4384084"/>
              <a:ext cx="1083787" cy="28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직사각형 38"/>
            <p:cNvSpPr/>
            <p:nvPr/>
          </p:nvSpPr>
          <p:spPr>
            <a:xfrm>
              <a:off x="5318521" y="4404095"/>
              <a:ext cx="80342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0"/>
              <a:r>
                <a:rPr lang="ko-KR" altLang="en-US" sz="1100">
                  <a:solidFill>
                    <a:schemeClr val="bg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KoPubWorld바탕체 Light" panose="00000300000000000000" pitchFamily="2" charset="-127"/>
                </a:rPr>
                <a:t>구 축 효 과</a:t>
              </a: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575" y="4465356"/>
              <a:ext cx="137246" cy="137246"/>
            </a:xfrm>
            <a:prstGeom prst="rect">
              <a:avLst/>
            </a:prstGeom>
          </p:spPr>
        </p:pic>
      </p:grpSp>
      <p:sp>
        <p:nvSpPr>
          <p:cNvPr id="84" name="직사각형 83"/>
          <p:cNvSpPr/>
          <p:nvPr/>
        </p:nvSpPr>
        <p:spPr>
          <a:xfrm>
            <a:off x="1588672" y="2385556"/>
            <a:ext cx="255711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171450" latinLnBrk="0"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新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EXIM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정보시스템 구축 사업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단계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5065780" y="2642981"/>
            <a:ext cx="435762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업무 관련 문서가 다수의 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(EDMS, KEXIM CLOUD,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전자결재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RMS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 산재되어 있어 필요 시 문서 검색에 많은 시간 소요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전자결재 문서는 관리되고 있으나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결재 전 중간문서는 개인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에서만 관리하여 관련 업무내용 파악 어려움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개인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중심의 문서관리로 인수인계 및 문서 유실 위험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5080554" y="4689345"/>
            <a:ext cx="435762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기록물의 중앙 관리를 통한 기록물의 누락 방지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저장된 기록물의 재활용 및 중요 자산 축적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중요 문서의 외부 유출을 원천적으로 차단하고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 보안 체계 확보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중앙저장소 통합문서관리시스템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(ECM)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 개인 사용자 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PC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의 안정적인 연계</a:t>
            </a:r>
          </a:p>
          <a:p>
            <a:pPr marL="257175" indent="-171450" latinLnBrk="0">
              <a:lnSpc>
                <a:spcPts val="1800"/>
              </a:lnSpc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기록물의 보관 안정성 확보 및 업무처리를 위해 생성</a:t>
            </a: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유통한 문서를 중앙 집중 관리하여 활발한 지식 공유체계 확립</a:t>
            </a:r>
          </a:p>
        </p:txBody>
      </p:sp>
      <p:pic>
        <p:nvPicPr>
          <p:cNvPr id="46" name="그림 306">
            <a:extLst>
              <a:ext uri="{FF2B5EF4-FFF2-40B4-BE49-F238E27FC236}">
                <a16:creationId xmlns:a16="http://schemas.microsoft.com/office/drawing/2014/main" id="{8C211BF3-79DA-456B-957C-ACF89C06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93064" y="5040478"/>
            <a:ext cx="4197501" cy="134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직사각형 47"/>
          <p:cNvSpPr/>
          <p:nvPr/>
        </p:nvSpPr>
        <p:spPr>
          <a:xfrm>
            <a:off x="1597813" y="2846782"/>
            <a:ext cx="3181831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문서중앙화 시스템 구축</a:t>
            </a:r>
          </a:p>
          <a:p>
            <a:pPr marL="257175" indent="-171450" latinLnBrk="0">
              <a:spcAft>
                <a:spcPts val="300"/>
              </a:spcAft>
              <a:buBlip>
                <a:blip r:embed="rId6"/>
              </a:buBlip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ECM </a:t>
            </a: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기반의 통합 문서관리 체계 구축</a:t>
            </a:r>
          </a:p>
        </p:txBody>
      </p: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7" y="382109"/>
            <a:ext cx="1249245" cy="28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460" y="3716645"/>
            <a:ext cx="4203940" cy="25690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87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1468</TotalTime>
  <Words>1930</Words>
  <Application>Microsoft Office PowerPoint</Application>
  <PresentationFormat>A4 용지(210x297mm)</PresentationFormat>
  <Paragraphs>267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KoPub돋움체 Bold</vt:lpstr>
      <vt:lpstr>KoPub돋움체 Light</vt:lpstr>
      <vt:lpstr>KoPub돋움체 Medium</vt:lpstr>
      <vt:lpstr>맑은 고딕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MoonSung Eom</cp:lastModifiedBy>
  <cp:revision>235</cp:revision>
  <cp:lastPrinted>2021-10-21T06:06:37Z</cp:lastPrinted>
  <dcterms:created xsi:type="dcterms:W3CDTF">2021-10-18T05:15:30Z</dcterms:created>
  <dcterms:modified xsi:type="dcterms:W3CDTF">2024-04-18T02:24:36Z</dcterms:modified>
</cp:coreProperties>
</file>