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Amatic SC"/>
      <p:regular r:id="rId19"/>
      <p:bold r:id="rId20"/>
    </p:embeddedFont>
    <p:embeddedFont>
      <p:font typeface="Pacifico"/>
      <p:regular r:id="rId21"/>
    </p:embeddedFont>
    <p:embeddedFont>
      <p:font typeface="EB 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BEPX1ew7UmF2swthuBnAdwoS+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EBGaramond-regular.fntdata"/><Relationship Id="rId21" Type="http://schemas.openxmlformats.org/officeDocument/2006/relationships/font" Target="fonts/Pacifico-regular.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EB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maticSC-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ab47966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10ab47966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09d13197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09d13197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109d131975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09d131975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09d131975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show that this means that we dont need to care about any more of the points in that infinite </a:t>
            </a:r>
            <a:r>
              <a:rPr lang="en-US"/>
              <a:t>dimensional</a:t>
            </a:r>
            <a:r>
              <a:rPr lang="en-US"/>
              <a:t> space and then the ijmplications</a:t>
            </a:r>
            <a:endParaRPr/>
          </a:p>
        </p:txBody>
      </p:sp>
      <p:sp>
        <p:nvSpPr>
          <p:cNvPr id="167" name="Google Shape;167;g2109d131975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09d13197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09d131975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109d131975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09d13197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09d13197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given a kernel k and and a compact set X , and if we construct a RKHS on that set with the given kernel , the space H is dense in C(X)</a:t>
            </a:r>
            <a:endParaRPr/>
          </a:p>
        </p:txBody>
      </p:sp>
      <p:sp>
        <p:nvSpPr>
          <p:cNvPr id="181" name="Google Shape;181;g2109d13197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40c306a7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40c306a7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140c306a7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0ab479665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10ab47966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09d13197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09d13197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 what this theorem could mean to our idea of kernels , then why the other part is not so counter intuitive until we just know it once</a:t>
            </a:r>
            <a:endParaRPr/>
          </a:p>
        </p:txBody>
      </p:sp>
      <p:sp>
        <p:nvSpPr>
          <p:cNvPr id="129" name="Google Shape;129;g2109d13197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09d13197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09d131975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define phi ,then go to vector space , ofcourse we need an </a:t>
            </a:r>
            <a:r>
              <a:rPr lang="en-US"/>
              <a:t>inner</a:t>
            </a:r>
            <a:r>
              <a:rPr lang="en-US"/>
              <a:t> product and then finally completeness </a:t>
            </a:r>
            <a:endParaRPr/>
          </a:p>
        </p:txBody>
      </p:sp>
      <p:sp>
        <p:nvSpPr>
          <p:cNvPr id="136" name="Google Shape;136;g2109d131975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9d13197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09d13197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109d13197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9d13197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9d13197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109d13197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4"/>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4"/>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4"/>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22" name="Google Shape;22;p1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Calibri"/>
                <a:ea typeface="Calibri"/>
                <a:cs typeface="Calibri"/>
                <a:sym typeface="Calibri"/>
              </a:defRPr>
            </a:lvl1pPr>
            <a:lvl2pPr indent="0" lvl="1" marL="0" algn="r">
              <a:spcBef>
                <a:spcPts val="0"/>
              </a:spcBef>
              <a:buNone/>
              <a:defRPr b="0" i="0" sz="1200" u="none" cap="none" strike="noStrike">
                <a:solidFill>
                  <a:schemeClr val="lt2"/>
                </a:solidFill>
                <a:latin typeface="Calibri"/>
                <a:ea typeface="Calibri"/>
                <a:cs typeface="Calibri"/>
                <a:sym typeface="Calibri"/>
              </a:defRPr>
            </a:lvl2pPr>
            <a:lvl3pPr indent="0" lvl="2" marL="0" algn="r">
              <a:spcBef>
                <a:spcPts val="0"/>
              </a:spcBef>
              <a:buNone/>
              <a:defRPr b="0" i="0" sz="1200" u="none" cap="none" strike="noStrike">
                <a:solidFill>
                  <a:schemeClr val="lt2"/>
                </a:solidFill>
                <a:latin typeface="Calibri"/>
                <a:ea typeface="Calibri"/>
                <a:cs typeface="Calibri"/>
                <a:sym typeface="Calibri"/>
              </a:defRPr>
            </a:lvl3pPr>
            <a:lvl4pPr indent="0" lvl="3" marL="0" algn="r">
              <a:spcBef>
                <a:spcPts val="0"/>
              </a:spcBef>
              <a:buNone/>
              <a:defRPr b="0" i="0" sz="1200" u="none" cap="none" strike="noStrike">
                <a:solidFill>
                  <a:schemeClr val="lt2"/>
                </a:solidFill>
                <a:latin typeface="Calibri"/>
                <a:ea typeface="Calibri"/>
                <a:cs typeface="Calibri"/>
                <a:sym typeface="Calibri"/>
              </a:defRPr>
            </a:lvl4pPr>
            <a:lvl5pPr indent="0" lvl="4" marL="0" algn="r">
              <a:spcBef>
                <a:spcPts val="0"/>
              </a:spcBef>
              <a:buNone/>
              <a:defRPr b="0" i="0" sz="1200" u="none" cap="none" strike="noStrike">
                <a:solidFill>
                  <a:schemeClr val="lt2"/>
                </a:solidFill>
                <a:latin typeface="Calibri"/>
                <a:ea typeface="Calibri"/>
                <a:cs typeface="Calibri"/>
                <a:sym typeface="Calibri"/>
              </a:defRPr>
            </a:lvl5pPr>
            <a:lvl6pPr indent="0" lvl="5" marL="0" algn="r">
              <a:spcBef>
                <a:spcPts val="0"/>
              </a:spcBef>
              <a:buNone/>
              <a:defRPr b="0" i="0" sz="1200" u="none" cap="none" strike="noStrike">
                <a:solidFill>
                  <a:schemeClr val="lt2"/>
                </a:solidFill>
                <a:latin typeface="Calibri"/>
                <a:ea typeface="Calibri"/>
                <a:cs typeface="Calibri"/>
                <a:sym typeface="Calibri"/>
              </a:defRPr>
            </a:lvl6pPr>
            <a:lvl7pPr indent="0" lvl="6" marL="0" algn="r">
              <a:spcBef>
                <a:spcPts val="0"/>
              </a:spcBef>
              <a:buNone/>
              <a:defRPr b="0" i="0" sz="1200" u="none" cap="none" strike="noStrike">
                <a:solidFill>
                  <a:schemeClr val="lt2"/>
                </a:solidFill>
                <a:latin typeface="Calibri"/>
                <a:ea typeface="Calibri"/>
                <a:cs typeface="Calibri"/>
                <a:sym typeface="Calibri"/>
              </a:defRPr>
            </a:lvl7pPr>
            <a:lvl8pPr indent="0" lvl="7" marL="0" algn="r">
              <a:spcBef>
                <a:spcPts val="0"/>
              </a:spcBef>
              <a:buNone/>
              <a:defRPr b="0" i="0" sz="1200" u="none" cap="none" strike="noStrike">
                <a:solidFill>
                  <a:schemeClr val="lt2"/>
                </a:solidFill>
                <a:latin typeface="Calibri"/>
                <a:ea typeface="Calibri"/>
                <a:cs typeface="Calibri"/>
                <a:sym typeface="Calibri"/>
              </a:defRPr>
            </a:lvl8pPr>
            <a:lvl9pPr indent="0" lvl="8" mar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4101370" y="-630461"/>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1" name="Google Shape;81;p2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24"/>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6" name="Google Shape;86;p24"/>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Google Shape;87;p24"/>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9" name="Google Shape;89;p24"/>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28" name="Google Shape;28;p1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34" name="Google Shape;34;p16"/>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35" name="Google Shape;35;p1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7"/>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7"/>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17"/>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43" name="Google Shape;43;p1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Calibri"/>
                <a:ea typeface="Calibri"/>
                <a:cs typeface="Calibri"/>
                <a:sym typeface="Calibri"/>
              </a:defRPr>
            </a:lvl1pPr>
            <a:lvl2pPr indent="0" lvl="1" marL="0" algn="r">
              <a:spcBef>
                <a:spcPts val="0"/>
              </a:spcBef>
              <a:buNone/>
              <a:defRPr b="0" i="0" sz="1200" u="none" cap="none" strike="noStrike">
                <a:solidFill>
                  <a:schemeClr val="lt2"/>
                </a:solidFill>
                <a:latin typeface="Calibri"/>
                <a:ea typeface="Calibri"/>
                <a:cs typeface="Calibri"/>
                <a:sym typeface="Calibri"/>
              </a:defRPr>
            </a:lvl2pPr>
            <a:lvl3pPr indent="0" lvl="2" marL="0" algn="r">
              <a:spcBef>
                <a:spcPts val="0"/>
              </a:spcBef>
              <a:buNone/>
              <a:defRPr b="0" i="0" sz="1200" u="none" cap="none" strike="noStrike">
                <a:solidFill>
                  <a:schemeClr val="lt2"/>
                </a:solidFill>
                <a:latin typeface="Calibri"/>
                <a:ea typeface="Calibri"/>
                <a:cs typeface="Calibri"/>
                <a:sym typeface="Calibri"/>
              </a:defRPr>
            </a:lvl3pPr>
            <a:lvl4pPr indent="0" lvl="3" marL="0" algn="r">
              <a:spcBef>
                <a:spcPts val="0"/>
              </a:spcBef>
              <a:buNone/>
              <a:defRPr b="0" i="0" sz="1200" u="none" cap="none" strike="noStrike">
                <a:solidFill>
                  <a:schemeClr val="lt2"/>
                </a:solidFill>
                <a:latin typeface="Calibri"/>
                <a:ea typeface="Calibri"/>
                <a:cs typeface="Calibri"/>
                <a:sym typeface="Calibri"/>
              </a:defRPr>
            </a:lvl4pPr>
            <a:lvl5pPr indent="0" lvl="4" marL="0" algn="r">
              <a:spcBef>
                <a:spcPts val="0"/>
              </a:spcBef>
              <a:buNone/>
              <a:defRPr b="0" i="0" sz="1200" u="none" cap="none" strike="noStrike">
                <a:solidFill>
                  <a:schemeClr val="lt2"/>
                </a:solidFill>
                <a:latin typeface="Calibri"/>
                <a:ea typeface="Calibri"/>
                <a:cs typeface="Calibri"/>
                <a:sym typeface="Calibri"/>
              </a:defRPr>
            </a:lvl5pPr>
            <a:lvl6pPr indent="0" lvl="5" marL="0" algn="r">
              <a:spcBef>
                <a:spcPts val="0"/>
              </a:spcBef>
              <a:buNone/>
              <a:defRPr b="0" i="0" sz="1200" u="none" cap="none" strike="noStrike">
                <a:solidFill>
                  <a:schemeClr val="lt2"/>
                </a:solidFill>
                <a:latin typeface="Calibri"/>
                <a:ea typeface="Calibri"/>
                <a:cs typeface="Calibri"/>
                <a:sym typeface="Calibri"/>
              </a:defRPr>
            </a:lvl6pPr>
            <a:lvl7pPr indent="0" lvl="6" marL="0" algn="r">
              <a:spcBef>
                <a:spcPts val="0"/>
              </a:spcBef>
              <a:buNone/>
              <a:defRPr b="0" i="0" sz="1200" u="none" cap="none" strike="noStrike">
                <a:solidFill>
                  <a:schemeClr val="lt2"/>
                </a:solidFill>
                <a:latin typeface="Calibri"/>
                <a:ea typeface="Calibri"/>
                <a:cs typeface="Calibri"/>
                <a:sym typeface="Calibri"/>
              </a:defRPr>
            </a:lvl7pPr>
            <a:lvl8pPr indent="0" lvl="7" marL="0" algn="r">
              <a:spcBef>
                <a:spcPts val="0"/>
              </a:spcBef>
              <a:buNone/>
              <a:defRPr b="0" i="0" sz="1200" u="none" cap="none" strike="noStrike">
                <a:solidFill>
                  <a:schemeClr val="lt2"/>
                </a:solidFill>
                <a:latin typeface="Calibri"/>
                <a:ea typeface="Calibri"/>
                <a:cs typeface="Calibri"/>
                <a:sym typeface="Calibri"/>
              </a:defRPr>
            </a:lvl8pPr>
            <a:lvl9pPr indent="0" lvl="8" mar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1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49" name="Google Shape;49;p18"/>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0" name="Google Shape;50;p18"/>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1" name="Google Shape;51;p18"/>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2" name="Google Shape;52;p1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2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4" name="Shape 64"/>
        <p:cNvGrpSpPr/>
        <p:nvPr/>
      </p:nvGrpSpPr>
      <p:grpSpPr>
        <a:xfrm>
          <a:off x="0" y="0"/>
          <a:ext cx="0" cy="0"/>
          <a:chOff x="0" y="0"/>
          <a:chExt cx="0" cy="0"/>
        </a:xfrm>
      </p:grpSpPr>
      <p:sp>
        <p:nvSpPr>
          <p:cNvPr id="65" name="Google Shape;65;p2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1"/>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7" name="Google Shape;67;p21"/>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8" name="Google Shape;68;p2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4" name="Google Shape;74;p22"/>
          <p:cNvSpPr/>
          <p:nvPr>
            <p:ph idx="2" type="pic"/>
          </p:nvPr>
        </p:nvSpPr>
        <p:spPr>
          <a:xfrm>
            <a:off x="5518896" y="1828456"/>
            <a:ext cx="5389895" cy="5029544"/>
          </a:xfrm>
          <a:prstGeom prst="rect">
            <a:avLst/>
          </a:prstGeom>
          <a:noFill/>
          <a:ln>
            <a:noFill/>
          </a:ln>
        </p:spPr>
      </p:sp>
      <p:sp>
        <p:nvSpPr>
          <p:cNvPr id="75" name="Google Shape;75;p2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 name="Google Shape;11;p13"/>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Google Shape;12;p1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10ab479665_0_11"/>
          <p:cNvSpPr txBox="1"/>
          <p:nvPr>
            <p:ph type="ctrTitle"/>
          </p:nvPr>
        </p:nvSpPr>
        <p:spPr>
          <a:xfrm>
            <a:off x="3114139" y="1362636"/>
            <a:ext cx="8499900" cy="2960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US" sz="4500"/>
              <a:t>BTP Mid </a:t>
            </a:r>
            <a:r>
              <a:rPr lang="en-US" sz="4000"/>
              <a:t>Term</a:t>
            </a:r>
            <a:r>
              <a:rPr lang="en-US" sz="4500"/>
              <a:t> Presentation</a:t>
            </a:r>
            <a:br>
              <a:rPr lang="en-US" sz="4000"/>
            </a:br>
            <a:r>
              <a:rPr lang="en-US" sz="3500"/>
              <a:t>Supervised by : Aparajita Dasgupta</a:t>
            </a:r>
            <a:br>
              <a:rPr lang="en-US" sz="3500"/>
            </a:br>
            <a:br>
              <a:rPr lang="en-US" sz="4000"/>
            </a:br>
            <a:r>
              <a:rPr lang="en-US" sz="4000"/>
              <a:t> </a:t>
            </a:r>
            <a:r>
              <a:rPr lang="en-US" sz="3100"/>
              <a:t>by: Rohit Jain (2019MT10721)</a:t>
            </a:r>
            <a:br>
              <a:rPr lang="en-US" sz="3100"/>
            </a:br>
            <a:r>
              <a:rPr lang="en-US" sz="3100"/>
              <a:t>  Nishant Kumar (2019MT10708)</a:t>
            </a:r>
            <a:endParaRPr/>
          </a:p>
        </p:txBody>
      </p:sp>
      <p:sp>
        <p:nvSpPr>
          <p:cNvPr id="97" name="Google Shape;97;g210ab479665_0_11"/>
          <p:cNvSpPr txBox="1"/>
          <p:nvPr>
            <p:ph idx="1" type="subTitle"/>
          </p:nvPr>
        </p:nvSpPr>
        <p:spPr>
          <a:xfrm>
            <a:off x="4233599" y="6051545"/>
            <a:ext cx="11333700" cy="1153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rPr lang="en-US"/>
              <a:t>Topic : Reproducing Kernal Hilbert Space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109d131975_0_51"/>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reproducing property</a:t>
            </a:r>
            <a:endParaRPr/>
          </a:p>
        </p:txBody>
      </p:sp>
      <p:sp>
        <p:nvSpPr>
          <p:cNvPr id="163" name="Google Shape;163;g2109d131975_0_51"/>
          <p:cNvSpPr txBox="1"/>
          <p:nvPr>
            <p:ph idx="2" type="body"/>
          </p:nvPr>
        </p:nvSpPr>
        <p:spPr>
          <a:xfrm>
            <a:off x="1280158" y="2232925"/>
            <a:ext cx="9859500" cy="3986700"/>
          </a:xfrm>
          <a:prstGeom prst="rect">
            <a:avLst/>
          </a:prstGeom>
        </p:spPr>
        <p:txBody>
          <a:bodyPr anchorCtr="0" anchor="t" bIns="45700" lIns="91425" spcFirstLastPara="1" rIns="91425" wrap="square" tIns="45700">
            <a:normAutofit fontScale="77500" lnSpcReduction="10000"/>
          </a:bodyPr>
          <a:lstStyle/>
          <a:p>
            <a:pPr indent="0" lvl="0" marL="0" rtl="0" algn="l">
              <a:spcBef>
                <a:spcPts val="1500"/>
              </a:spcBef>
              <a:spcAft>
                <a:spcPts val="0"/>
              </a:spcAft>
              <a:buNone/>
            </a:pPr>
            <a:r>
              <a:rPr lang="en-US"/>
              <a:t>Let f = </a:t>
            </a:r>
            <a:r>
              <a:rPr lang="en-US">
                <a:highlight>
                  <a:schemeClr val="lt1"/>
                </a:highlight>
                <a:latin typeface="Arial"/>
                <a:ea typeface="Arial"/>
                <a:cs typeface="Arial"/>
                <a:sym typeface="Arial"/>
              </a:rPr>
              <a:t>Σ</a:t>
            </a:r>
            <a:r>
              <a:rPr baseline="-25000" lang="en-US">
                <a:highlight>
                  <a:schemeClr val="lt1"/>
                </a:highlight>
              </a:rPr>
              <a:t>i </a:t>
            </a:r>
            <a:r>
              <a:rPr lang="en-US">
                <a:highlight>
                  <a:schemeClr val="lt1"/>
                </a:highlight>
              </a:rPr>
              <a:t>a</a:t>
            </a:r>
            <a:r>
              <a:rPr baseline="-25000" lang="en-US">
                <a:highlight>
                  <a:schemeClr val="lt1"/>
                </a:highlight>
              </a:rPr>
              <a:t>i</a:t>
            </a:r>
            <a:r>
              <a:rPr lang="en-US" sz="2000">
                <a:highlight>
                  <a:schemeClr val="lt1"/>
                </a:highlight>
                <a:latin typeface="Pacifico"/>
                <a:ea typeface="Pacifico"/>
                <a:cs typeface="Pacifico"/>
                <a:sym typeface="Pacifico"/>
              </a:rPr>
              <a:t>k</a:t>
            </a:r>
            <a:r>
              <a:rPr lang="en-US">
                <a:highlight>
                  <a:schemeClr val="lt1"/>
                </a:highlight>
              </a:rPr>
              <a:t>(x</a:t>
            </a:r>
            <a:r>
              <a:rPr baseline="-25000" lang="en-US">
                <a:highlight>
                  <a:schemeClr val="lt1"/>
                </a:highlight>
              </a:rPr>
              <a:t>i</a:t>
            </a:r>
            <a:r>
              <a:rPr lang="en-US">
                <a:highlight>
                  <a:schemeClr val="lt1"/>
                </a:highlight>
              </a:rPr>
              <a:t>,.)</a:t>
            </a:r>
            <a:r>
              <a:rPr lang="en-US" sz="3300">
                <a:highlight>
                  <a:schemeClr val="lt1"/>
                </a:highlight>
              </a:rPr>
              <a:t> </a:t>
            </a:r>
            <a:r>
              <a:rPr lang="en-US">
                <a:highlight>
                  <a:schemeClr val="lt1"/>
                </a:highlight>
              </a:rPr>
              <a:t>Then &lt;f,</a:t>
            </a:r>
            <a:r>
              <a:rPr lang="en-US" sz="2000">
                <a:highlight>
                  <a:schemeClr val="lt1"/>
                </a:highlight>
                <a:latin typeface="Pacifico"/>
                <a:ea typeface="Pacifico"/>
                <a:cs typeface="Pacifico"/>
                <a:sym typeface="Pacifico"/>
              </a:rPr>
              <a:t>k</a:t>
            </a:r>
            <a:r>
              <a:rPr lang="en-US">
                <a:highlight>
                  <a:schemeClr val="lt1"/>
                </a:highlight>
              </a:rPr>
              <a:t>(x,.)&gt; = f(x)</a:t>
            </a:r>
            <a:endParaRPr>
              <a:highlight>
                <a:schemeClr val="lt1"/>
              </a:highlight>
            </a:endParaRPr>
          </a:p>
          <a:p>
            <a:pPr indent="0" lvl="0" marL="0" rtl="0" algn="l">
              <a:spcBef>
                <a:spcPts val="1500"/>
              </a:spcBef>
              <a:spcAft>
                <a:spcPts val="0"/>
              </a:spcAft>
              <a:buNone/>
            </a:pPr>
            <a:r>
              <a:rPr b="1" lang="en-US">
                <a:highlight>
                  <a:schemeClr val="lt1"/>
                </a:highlight>
              </a:rPr>
              <a:t>proof.                                                   </a:t>
            </a:r>
            <a:r>
              <a:rPr lang="en-US">
                <a:highlight>
                  <a:schemeClr val="lt1"/>
                </a:highlight>
              </a:rPr>
              <a:t>&lt;</a:t>
            </a:r>
            <a:r>
              <a:rPr lang="en-US" sz="2000">
                <a:highlight>
                  <a:schemeClr val="lt1"/>
                </a:highlight>
                <a:latin typeface="Pacifico"/>
                <a:ea typeface="Pacifico"/>
                <a:cs typeface="Pacifico"/>
                <a:sym typeface="Pacifico"/>
              </a:rPr>
              <a:t>k</a:t>
            </a:r>
            <a:r>
              <a:rPr lang="en-US">
                <a:highlight>
                  <a:schemeClr val="lt1"/>
                </a:highlight>
              </a:rPr>
              <a:t>(x,.),f&gt;  = &lt;</a:t>
            </a:r>
            <a:r>
              <a:rPr lang="en-US" sz="2000">
                <a:highlight>
                  <a:schemeClr val="lt1"/>
                </a:highlight>
                <a:latin typeface="Pacifico"/>
                <a:ea typeface="Pacifico"/>
                <a:cs typeface="Pacifico"/>
                <a:sym typeface="Pacifico"/>
              </a:rPr>
              <a:t>k</a:t>
            </a:r>
            <a:r>
              <a:rPr lang="en-US">
                <a:highlight>
                  <a:schemeClr val="lt1"/>
                </a:highlight>
              </a:rPr>
              <a:t>(x,.),</a:t>
            </a:r>
            <a:r>
              <a:rPr lang="en-US" sz="2000">
                <a:highlight>
                  <a:schemeClr val="lt1"/>
                </a:highlight>
                <a:latin typeface="Arial"/>
                <a:ea typeface="Arial"/>
                <a:cs typeface="Arial"/>
                <a:sym typeface="Arial"/>
              </a:rPr>
              <a:t>Σ</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 </a:t>
            </a:r>
            <a:r>
              <a:rPr lang="en-US" sz="2000">
                <a:highlight>
                  <a:schemeClr val="lt1"/>
                </a:highlight>
                <a:latin typeface="Pacifico"/>
                <a:ea typeface="Pacifico"/>
                <a:cs typeface="Pacifico"/>
                <a:sym typeface="Pacifico"/>
              </a:rPr>
              <a:t>a</a:t>
            </a:r>
            <a:r>
              <a:rPr baseline="-25000" lang="en-US" sz="2000">
                <a:highlight>
                  <a:schemeClr val="lt1"/>
                </a:highlight>
                <a:latin typeface="Pacifico"/>
                <a:ea typeface="Pacifico"/>
                <a:cs typeface="Pacifico"/>
                <a:sym typeface="Pacifico"/>
              </a:rPr>
              <a:t>i</a:t>
            </a:r>
            <a:r>
              <a:rPr lang="en-US" sz="2000">
                <a:highlight>
                  <a:schemeClr val="lt1"/>
                </a:highlight>
                <a:latin typeface="Pacifico"/>
                <a:ea typeface="Pacifico"/>
                <a:cs typeface="Pacifico"/>
                <a:sym typeface="Pacifico"/>
              </a:rPr>
              <a:t>k</a:t>
            </a:r>
            <a:r>
              <a:rPr lang="en-US" sz="2000">
                <a:highlight>
                  <a:schemeClr val="lt1"/>
                </a:highlight>
              </a:rPr>
              <a:t>(x</a:t>
            </a:r>
            <a:r>
              <a:rPr baseline="-25000" lang="en-US" sz="2000">
                <a:highlight>
                  <a:schemeClr val="lt1"/>
                </a:highlight>
              </a:rPr>
              <a:t>i</a:t>
            </a:r>
            <a:r>
              <a:rPr lang="en-US" sz="2000">
                <a:highlight>
                  <a:schemeClr val="lt1"/>
                </a:highlight>
              </a:rPr>
              <a:t>,.)</a:t>
            </a:r>
            <a:r>
              <a:rPr lang="en-US">
                <a:highlight>
                  <a:schemeClr val="lt1"/>
                </a:highlight>
              </a:rPr>
              <a:t>&gt;</a:t>
            </a:r>
            <a:endParaRPr>
              <a:highlight>
                <a:schemeClr val="lt1"/>
              </a:highlight>
            </a:endParaRPr>
          </a:p>
          <a:p>
            <a:pPr indent="0" lvl="0" marL="0" rtl="0" algn="l">
              <a:spcBef>
                <a:spcPts val="1500"/>
              </a:spcBef>
              <a:spcAft>
                <a:spcPts val="0"/>
              </a:spcAft>
              <a:buNone/>
            </a:pPr>
            <a:r>
              <a:rPr lang="en-US">
                <a:highlight>
                  <a:schemeClr val="lt1"/>
                </a:highlight>
              </a:rPr>
              <a:t>									   = </a:t>
            </a:r>
            <a:r>
              <a:rPr lang="en-US" sz="2000">
                <a:highlight>
                  <a:schemeClr val="lt1"/>
                </a:highlight>
                <a:latin typeface="Arial"/>
                <a:ea typeface="Arial"/>
                <a:cs typeface="Arial"/>
                <a:sym typeface="Arial"/>
              </a:rPr>
              <a:t>Σ</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 a</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&lt;</a:t>
            </a:r>
            <a:r>
              <a:rPr lang="en-US" sz="2000">
                <a:highlight>
                  <a:schemeClr val="lt1"/>
                </a:highlight>
                <a:latin typeface="Pacifico"/>
                <a:ea typeface="Pacifico"/>
                <a:cs typeface="Pacifico"/>
                <a:sym typeface="Pacifico"/>
              </a:rPr>
              <a:t>k</a:t>
            </a:r>
            <a:r>
              <a:rPr lang="en-US" sz="2000">
                <a:highlight>
                  <a:schemeClr val="lt1"/>
                </a:highlight>
                <a:latin typeface="Arial"/>
                <a:ea typeface="Arial"/>
                <a:cs typeface="Arial"/>
                <a:sym typeface="Arial"/>
              </a:rPr>
              <a:t>(x</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a:t>
            </a:r>
            <a:r>
              <a:rPr lang="en-US" sz="2000">
                <a:highlight>
                  <a:schemeClr val="lt1"/>
                </a:highlight>
                <a:latin typeface="Pacifico"/>
                <a:ea typeface="Pacifico"/>
                <a:cs typeface="Pacifico"/>
                <a:sym typeface="Pacifico"/>
              </a:rPr>
              <a:t>k</a:t>
            </a:r>
            <a:r>
              <a:rPr lang="en-US" sz="2000">
                <a:highlight>
                  <a:schemeClr val="lt1"/>
                </a:highlight>
                <a:latin typeface="Arial"/>
                <a:ea typeface="Arial"/>
                <a:cs typeface="Arial"/>
                <a:sym typeface="Arial"/>
              </a:rPr>
              <a:t>(x,.)&gt;</a:t>
            </a:r>
            <a:endParaRPr sz="2000">
              <a:highlight>
                <a:schemeClr val="lt1"/>
              </a:highlight>
              <a:latin typeface="Arial"/>
              <a:ea typeface="Arial"/>
              <a:cs typeface="Arial"/>
              <a:sym typeface="Arial"/>
            </a:endParaRPr>
          </a:p>
          <a:p>
            <a:pPr indent="0" lvl="0" marL="0" rtl="0" algn="l">
              <a:spcBef>
                <a:spcPts val="1500"/>
              </a:spcBef>
              <a:spcAft>
                <a:spcPts val="0"/>
              </a:spcAft>
              <a:buNone/>
            </a:pPr>
            <a:r>
              <a:rPr lang="en-US" sz="2000">
                <a:highlight>
                  <a:schemeClr val="lt1"/>
                </a:highlight>
                <a:latin typeface="Arial"/>
                <a:ea typeface="Arial"/>
                <a:cs typeface="Arial"/>
                <a:sym typeface="Arial"/>
              </a:rPr>
              <a:t>									   = Σ</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 a</a:t>
            </a:r>
            <a:r>
              <a:rPr baseline="-25000" lang="en-US" sz="2000">
                <a:highlight>
                  <a:schemeClr val="lt1"/>
                </a:highlight>
                <a:latin typeface="Arial"/>
                <a:ea typeface="Arial"/>
                <a:cs typeface="Arial"/>
                <a:sym typeface="Arial"/>
              </a:rPr>
              <a:t>i</a:t>
            </a:r>
            <a:r>
              <a:rPr lang="en-US" sz="2000">
                <a:highlight>
                  <a:schemeClr val="lt1"/>
                </a:highlight>
                <a:latin typeface="Pacifico"/>
                <a:ea typeface="Pacifico"/>
                <a:cs typeface="Pacifico"/>
                <a:sym typeface="Pacifico"/>
              </a:rPr>
              <a:t>k</a:t>
            </a:r>
            <a:r>
              <a:rPr lang="en-US" sz="2000">
                <a:highlight>
                  <a:schemeClr val="lt1"/>
                </a:highlight>
                <a:latin typeface="Arial"/>
                <a:ea typeface="Arial"/>
                <a:cs typeface="Arial"/>
                <a:sym typeface="Arial"/>
              </a:rPr>
              <a:t>(x</a:t>
            </a:r>
            <a:r>
              <a:rPr baseline="-25000" lang="en-US" sz="2000">
                <a:highlight>
                  <a:schemeClr val="lt1"/>
                </a:highlight>
                <a:latin typeface="Arial"/>
                <a:ea typeface="Arial"/>
                <a:cs typeface="Arial"/>
                <a:sym typeface="Arial"/>
              </a:rPr>
              <a:t>i</a:t>
            </a:r>
            <a:r>
              <a:rPr lang="en-US" sz="2000">
                <a:highlight>
                  <a:schemeClr val="lt1"/>
                </a:highlight>
                <a:latin typeface="Arial"/>
                <a:ea typeface="Arial"/>
                <a:cs typeface="Arial"/>
                <a:sym typeface="Arial"/>
              </a:rPr>
              <a:t>,x)</a:t>
            </a:r>
            <a:endParaRPr sz="2000">
              <a:highlight>
                <a:schemeClr val="lt1"/>
              </a:highlight>
              <a:latin typeface="Arial"/>
              <a:ea typeface="Arial"/>
              <a:cs typeface="Arial"/>
              <a:sym typeface="Arial"/>
            </a:endParaRPr>
          </a:p>
          <a:p>
            <a:pPr indent="0" lvl="0" marL="0" rtl="0" algn="l">
              <a:spcBef>
                <a:spcPts val="1500"/>
              </a:spcBef>
              <a:spcAft>
                <a:spcPts val="0"/>
              </a:spcAft>
              <a:buNone/>
            </a:pPr>
            <a:r>
              <a:rPr lang="en-US" sz="2000">
                <a:highlight>
                  <a:schemeClr val="lt1"/>
                </a:highlight>
                <a:latin typeface="Arial"/>
                <a:ea typeface="Arial"/>
                <a:cs typeface="Arial"/>
                <a:sym typeface="Arial"/>
              </a:rPr>
              <a:t>									   = f(x)</a:t>
            </a:r>
            <a:endParaRPr sz="2000">
              <a:highlight>
                <a:schemeClr val="lt1"/>
              </a:highlight>
              <a:latin typeface="Arial"/>
              <a:ea typeface="Arial"/>
              <a:cs typeface="Arial"/>
              <a:sym typeface="Arial"/>
            </a:endParaRPr>
          </a:p>
          <a:p>
            <a:pPr indent="0" lvl="0" marL="0" rtl="0" algn="l">
              <a:spcBef>
                <a:spcPts val="1500"/>
              </a:spcBef>
              <a:spcAft>
                <a:spcPts val="0"/>
              </a:spcAft>
              <a:buNone/>
            </a:pPr>
            <a:r>
              <a:rPr lang="en-US" sz="2000">
                <a:highlight>
                  <a:schemeClr val="lt1"/>
                </a:highlight>
                <a:latin typeface="Arial"/>
                <a:ea typeface="Arial"/>
                <a:cs typeface="Arial"/>
                <a:sym typeface="Arial"/>
              </a:rPr>
              <a:t>Intuitively, this means that the kernel function k </a:t>
            </a:r>
            <a:r>
              <a:rPr b="1" lang="en-US" sz="2000">
                <a:highlight>
                  <a:schemeClr val="lt1"/>
                </a:highlight>
                <a:latin typeface="Arial"/>
                <a:ea typeface="Arial"/>
                <a:cs typeface="Arial"/>
                <a:sym typeface="Arial"/>
              </a:rPr>
              <a:t>"reproduces" the function values of f at any point x in the domain of the RKHS</a:t>
            </a:r>
            <a:r>
              <a:rPr lang="en-US" sz="2000">
                <a:highlight>
                  <a:schemeClr val="lt1"/>
                </a:highlight>
                <a:latin typeface="Arial"/>
                <a:ea typeface="Arial"/>
                <a:cs typeface="Arial"/>
                <a:sym typeface="Arial"/>
              </a:rPr>
              <a:t>. More specifically, the inner product &lt;f, k(x, .)&gt; measures how much of the kernel function k "matches" or "overlaps" with the function f at the point x. </a:t>
            </a:r>
            <a:endParaRPr sz="2000">
              <a:highlight>
                <a:schemeClr val="lt1"/>
              </a:highlight>
              <a:latin typeface="Arial"/>
              <a:ea typeface="Arial"/>
              <a:cs typeface="Arial"/>
              <a:sym typeface="Arial"/>
            </a:endParaRPr>
          </a:p>
          <a:p>
            <a:pPr indent="0" lvl="0" marL="0" rtl="0" algn="l">
              <a:spcBef>
                <a:spcPts val="1500"/>
              </a:spcBef>
              <a:spcAft>
                <a:spcPts val="0"/>
              </a:spcAft>
              <a:buNone/>
            </a:pPr>
            <a:r>
              <a:rPr lang="en-US" sz="2000">
                <a:highlight>
                  <a:schemeClr val="lt1"/>
                </a:highlight>
                <a:latin typeface="Arial"/>
                <a:ea typeface="Arial"/>
                <a:cs typeface="Arial"/>
                <a:sym typeface="Arial"/>
              </a:rPr>
              <a:t>Since the inner product is a measure of similarity between two functions, this means that the reproducing property </a:t>
            </a:r>
            <a:r>
              <a:rPr b="1" lang="en-US" sz="2000">
                <a:highlight>
                  <a:schemeClr val="lt1"/>
                </a:highlight>
                <a:latin typeface="Arial"/>
                <a:ea typeface="Arial"/>
                <a:cs typeface="Arial"/>
                <a:sym typeface="Arial"/>
              </a:rPr>
              <a:t>implies that the kernel function k is highly correlated with the function f at every point x</a:t>
            </a:r>
            <a:r>
              <a:rPr lang="en-US" sz="2000">
                <a:highlight>
                  <a:schemeClr val="lt1"/>
                </a:highlight>
                <a:latin typeface="Arial"/>
                <a:ea typeface="Arial"/>
                <a:cs typeface="Arial"/>
                <a:sym typeface="Arial"/>
              </a:rPr>
              <a:t>.</a:t>
            </a:r>
            <a:endParaRPr sz="2000">
              <a:highlight>
                <a:schemeClr val="lt1"/>
              </a:highlight>
              <a:latin typeface="Arial"/>
              <a:ea typeface="Arial"/>
              <a:cs typeface="Arial"/>
              <a:sym typeface="Arial"/>
            </a:endParaRPr>
          </a:p>
          <a:p>
            <a:pPr indent="0" lvl="0" marL="0" rtl="0" algn="l">
              <a:spcBef>
                <a:spcPts val="1500"/>
              </a:spcBef>
              <a:spcAft>
                <a:spcPts val="0"/>
              </a:spcAft>
              <a:buNone/>
            </a:pPr>
            <a:r>
              <a:t/>
            </a:r>
            <a:endParaRPr sz="20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109d131975_0_58"/>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representer theorem</a:t>
            </a:r>
            <a:endParaRPr/>
          </a:p>
        </p:txBody>
      </p:sp>
      <p:sp>
        <p:nvSpPr>
          <p:cNvPr id="170" name="Google Shape;170;g2109d131975_0_58"/>
          <p:cNvSpPr txBox="1"/>
          <p:nvPr>
            <p:ph idx="1" type="body"/>
          </p:nvPr>
        </p:nvSpPr>
        <p:spPr>
          <a:xfrm>
            <a:off x="1280139" y="2194550"/>
            <a:ext cx="9628500" cy="39867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Consider a regularized loss minimization problem of the form </a:t>
            </a:r>
            <a:endParaRPr/>
          </a:p>
          <a:p>
            <a:pPr indent="0" lvl="0" marL="0" rtl="0" algn="ctr">
              <a:spcBef>
                <a:spcPts val="1500"/>
              </a:spcBef>
              <a:spcAft>
                <a:spcPts val="0"/>
              </a:spcAft>
              <a:buNone/>
            </a:pPr>
            <a:r>
              <a:rPr lang="en-US"/>
              <a:t>minimize L</a:t>
            </a:r>
            <a:r>
              <a:rPr baseline="-25000" lang="en-US"/>
              <a:t>n</a:t>
            </a:r>
            <a:r>
              <a:rPr lang="en-US"/>
              <a:t>(w)+</a:t>
            </a:r>
            <a:r>
              <a:rPr lang="en-US" sz="2000">
                <a:highlight>
                  <a:schemeClr val="lt1"/>
                </a:highlight>
                <a:latin typeface="Pacifico"/>
                <a:ea typeface="Pacifico"/>
                <a:cs typeface="Pacifico"/>
                <a:sym typeface="Pacifico"/>
              </a:rPr>
              <a:t>λ</a:t>
            </a:r>
            <a:r>
              <a:rPr lang="en-US" sz="2000">
                <a:highlight>
                  <a:schemeClr val="lt1"/>
                </a:highlight>
              </a:rPr>
              <a:t>Ω(||w||</a:t>
            </a:r>
            <a:r>
              <a:rPr baseline="-25000" lang="en-US" sz="2000">
                <a:highlight>
                  <a:schemeClr val="lt1"/>
                </a:highlight>
              </a:rPr>
              <a:t>H</a:t>
            </a:r>
            <a:r>
              <a:rPr lang="en-US" sz="2000">
                <a:highlight>
                  <a:schemeClr val="lt1"/>
                </a:highlight>
              </a:rPr>
              <a:t>)         (*)</a:t>
            </a:r>
            <a:endParaRPr sz="2000">
              <a:highlight>
                <a:schemeClr val="lt1"/>
              </a:highlight>
            </a:endParaRPr>
          </a:p>
          <a:p>
            <a:pPr indent="0" lvl="0" marL="0" rtl="0" algn="l">
              <a:spcBef>
                <a:spcPts val="1500"/>
              </a:spcBef>
              <a:spcAft>
                <a:spcPts val="0"/>
              </a:spcAft>
              <a:buNone/>
            </a:pPr>
            <a:r>
              <a:rPr lang="en-US" sz="2000">
                <a:highlight>
                  <a:schemeClr val="lt1"/>
                </a:highlight>
              </a:rPr>
              <a:t>where X is arbitrary input space, Y output space, k : </a:t>
            </a:r>
            <a:r>
              <a:rPr lang="en-US" sz="1600">
                <a:latin typeface="Pacifico"/>
                <a:ea typeface="Pacifico"/>
                <a:cs typeface="Pacifico"/>
                <a:sym typeface="Pacifico"/>
              </a:rPr>
              <a:t>X</a:t>
            </a:r>
            <a:r>
              <a:rPr lang="en-US" sz="2000">
                <a:highlight>
                  <a:schemeClr val="lt1"/>
                </a:highlight>
              </a:rPr>
              <a:t> x </a:t>
            </a:r>
            <a:r>
              <a:rPr lang="en-US" sz="1600">
                <a:latin typeface="Pacifico"/>
                <a:ea typeface="Pacifico"/>
                <a:cs typeface="Pacifico"/>
                <a:sym typeface="Pacifico"/>
              </a:rPr>
              <a:t>X</a:t>
            </a:r>
            <a:r>
              <a:rPr lang="en-US" sz="2000">
                <a:highlight>
                  <a:schemeClr val="lt1"/>
                </a:highlight>
              </a:rPr>
              <a:t> —&gt; </a:t>
            </a:r>
            <a:r>
              <a:rPr lang="en-US" sz="1900">
                <a:latin typeface="Pacifico"/>
                <a:ea typeface="Pacifico"/>
                <a:cs typeface="Pacifico"/>
                <a:sym typeface="Pacifico"/>
              </a:rPr>
              <a:t>R</a:t>
            </a:r>
            <a:r>
              <a:rPr lang="en-US" sz="2000">
                <a:highlight>
                  <a:schemeClr val="lt1"/>
                </a:highlight>
              </a:rPr>
              <a:t> a kernel, H the corresponding RKHS. For a given training set (X</a:t>
            </a:r>
            <a:r>
              <a:rPr baseline="-25000" lang="en-US" sz="2000">
                <a:highlight>
                  <a:schemeClr val="lt1"/>
                </a:highlight>
              </a:rPr>
              <a:t>i</a:t>
            </a:r>
            <a:r>
              <a:rPr lang="en-US" sz="2000">
                <a:highlight>
                  <a:schemeClr val="lt1"/>
                </a:highlight>
              </a:rPr>
              <a:t>, Y</a:t>
            </a:r>
            <a:r>
              <a:rPr baseline="-25000" lang="en-US" sz="2000">
                <a:highlight>
                  <a:schemeClr val="lt1"/>
                </a:highlight>
              </a:rPr>
              <a:t>i</a:t>
            </a:r>
            <a:r>
              <a:rPr lang="en-US" sz="2000">
                <a:highlight>
                  <a:schemeClr val="lt1"/>
                </a:highlight>
              </a:rPr>
              <a:t>)</a:t>
            </a:r>
            <a:r>
              <a:rPr lang="en-US" sz="1200">
                <a:highlight>
                  <a:schemeClr val="lt1"/>
                </a:highlight>
              </a:rPr>
              <a:t>i=1,...,n </a:t>
            </a:r>
            <a:r>
              <a:rPr lang="en-US">
                <a:highlight>
                  <a:schemeClr val="lt1"/>
                </a:highlight>
              </a:rPr>
              <a:t>&lt; X x Y and classifier f</a:t>
            </a:r>
            <a:r>
              <a:rPr lang="en-US" sz="1200">
                <a:highlight>
                  <a:schemeClr val="lt1"/>
                </a:highlight>
              </a:rPr>
              <a:t>w</a:t>
            </a:r>
            <a:r>
              <a:rPr lang="en-US">
                <a:highlight>
                  <a:schemeClr val="lt1"/>
                </a:highlight>
              </a:rPr>
              <a:t>(x) = &lt;w,x&gt;</a:t>
            </a:r>
            <a:endParaRPr>
              <a:highlight>
                <a:schemeClr val="lt1"/>
              </a:highlight>
            </a:endParaRPr>
          </a:p>
          <a:p>
            <a:pPr indent="0" lvl="0" marL="0" rtl="0" algn="l">
              <a:spcBef>
                <a:spcPts val="1500"/>
              </a:spcBef>
              <a:spcAft>
                <a:spcPts val="0"/>
              </a:spcAft>
              <a:buNone/>
            </a:pPr>
            <a:r>
              <a:rPr lang="en-US">
                <a:highlight>
                  <a:schemeClr val="lt1"/>
                </a:highlight>
              </a:rPr>
              <a:t> Let L</a:t>
            </a:r>
            <a:r>
              <a:rPr baseline="-25000" lang="en-US">
                <a:highlight>
                  <a:schemeClr val="lt1"/>
                </a:highlight>
              </a:rPr>
              <a:t>n</a:t>
            </a:r>
            <a:r>
              <a:rPr lang="en-US">
                <a:highlight>
                  <a:schemeClr val="lt1"/>
                </a:highlight>
              </a:rPr>
              <a:t> be the empirical loss of the classifier with respect to a loss function, and                </a:t>
            </a:r>
            <a:endParaRPr>
              <a:highlight>
                <a:schemeClr val="lt1"/>
              </a:highlight>
            </a:endParaRPr>
          </a:p>
          <a:p>
            <a:pPr indent="0" lvl="0" marL="0" rtl="0" algn="l">
              <a:spcBef>
                <a:spcPts val="1500"/>
              </a:spcBef>
              <a:spcAft>
                <a:spcPts val="0"/>
              </a:spcAft>
              <a:buNone/>
            </a:pPr>
            <a:r>
              <a:rPr lang="en-US" sz="2000">
                <a:highlight>
                  <a:schemeClr val="lt1"/>
                </a:highlight>
              </a:rPr>
              <a:t>Ω:[0,inf) —&gt; R a strictly monotonically </a:t>
            </a:r>
            <a:r>
              <a:rPr lang="en-US" sz="2000">
                <a:highlight>
                  <a:schemeClr val="lt1"/>
                </a:highlight>
              </a:rPr>
              <a:t>increasing</a:t>
            </a:r>
            <a:r>
              <a:rPr lang="en-US" sz="2000">
                <a:highlight>
                  <a:schemeClr val="lt1"/>
                </a:highlight>
              </a:rPr>
              <a:t> function. </a:t>
            </a:r>
            <a:r>
              <a:rPr b="1" lang="en-US" sz="2000">
                <a:highlight>
                  <a:schemeClr val="lt1"/>
                </a:highlight>
              </a:rPr>
              <a:t>Then problem (*) always has an optimal solution of the form</a:t>
            </a:r>
            <a:endParaRPr b="1" sz="1200">
              <a:highlight>
                <a:schemeClr val="lt1"/>
              </a:highlight>
            </a:endParaRPr>
          </a:p>
          <a:p>
            <a:pPr indent="0" lvl="0" marL="0" rtl="0" algn="ctr">
              <a:spcBef>
                <a:spcPts val="1500"/>
              </a:spcBef>
              <a:spcAft>
                <a:spcPts val="0"/>
              </a:spcAft>
              <a:buNone/>
            </a:pPr>
            <a:r>
              <a:rPr b="1" lang="en-US" sz="2000">
                <a:highlight>
                  <a:schemeClr val="lt1"/>
                </a:highlight>
              </a:rPr>
              <a:t>w*=</a:t>
            </a:r>
            <a:r>
              <a:rPr b="1" lang="en-US" sz="2000">
                <a:highlight>
                  <a:schemeClr val="lt1"/>
                </a:highlight>
                <a:latin typeface="Arial"/>
                <a:ea typeface="Arial"/>
                <a:cs typeface="Arial"/>
                <a:sym typeface="Arial"/>
              </a:rPr>
              <a:t>Σ a</a:t>
            </a:r>
            <a:r>
              <a:rPr b="1" baseline="-25000" lang="en-US" sz="2000">
                <a:highlight>
                  <a:schemeClr val="lt1"/>
                </a:highlight>
                <a:latin typeface="Arial"/>
                <a:ea typeface="Arial"/>
                <a:cs typeface="Arial"/>
                <a:sym typeface="Arial"/>
              </a:rPr>
              <a:t>i</a:t>
            </a:r>
            <a:r>
              <a:rPr b="1" lang="en-US" sz="2000">
                <a:highlight>
                  <a:schemeClr val="lt1"/>
                </a:highlight>
                <a:latin typeface="Arial"/>
                <a:ea typeface="Arial"/>
                <a:cs typeface="Arial"/>
                <a:sym typeface="Arial"/>
              </a:rPr>
              <a:t>k(x</a:t>
            </a:r>
            <a:r>
              <a:rPr b="1" baseline="-25000" lang="en-US" sz="2000">
                <a:highlight>
                  <a:schemeClr val="lt1"/>
                </a:highlight>
                <a:latin typeface="Arial"/>
                <a:ea typeface="Arial"/>
                <a:cs typeface="Arial"/>
                <a:sym typeface="Arial"/>
              </a:rPr>
              <a:t>i</a:t>
            </a:r>
            <a:r>
              <a:rPr b="1" lang="en-US" sz="2000">
                <a:highlight>
                  <a:schemeClr val="lt1"/>
                </a:highlight>
                <a:latin typeface="Arial"/>
                <a:ea typeface="Arial"/>
                <a:cs typeface="Arial"/>
                <a:sym typeface="Arial"/>
              </a:rPr>
              <a:t>,.)</a:t>
            </a:r>
            <a:endParaRPr b="1" sz="20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109d131975_0_65"/>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representer theorem - implic</a:t>
            </a:r>
            <a:r>
              <a:rPr lang="en-US"/>
              <a:t>ations…</a:t>
            </a:r>
            <a:endParaRPr/>
          </a:p>
        </p:txBody>
      </p:sp>
      <p:sp>
        <p:nvSpPr>
          <p:cNvPr id="177" name="Google Shape;177;g2109d131975_0_65"/>
          <p:cNvSpPr txBox="1"/>
          <p:nvPr>
            <p:ph idx="1" type="body"/>
          </p:nvPr>
        </p:nvSpPr>
        <p:spPr>
          <a:xfrm>
            <a:off x="1280139" y="2194550"/>
            <a:ext cx="9467400" cy="3986700"/>
          </a:xfrm>
          <a:prstGeom prst="rect">
            <a:avLst/>
          </a:prstGeom>
        </p:spPr>
        <p:txBody>
          <a:bodyPr anchorCtr="0" anchor="t" bIns="45700" lIns="91425" spcFirstLastPara="1" rIns="91425" wrap="square" tIns="45700">
            <a:normAutofit/>
          </a:bodyPr>
          <a:lstStyle/>
          <a:p>
            <a:pPr indent="-342900" lvl="0" marL="457200" rtl="0" algn="l">
              <a:spcBef>
                <a:spcPts val="1500"/>
              </a:spcBef>
              <a:spcAft>
                <a:spcPts val="0"/>
              </a:spcAft>
              <a:buSzPts val="1800"/>
              <a:buChar char="➢"/>
            </a:pPr>
            <a:r>
              <a:rPr lang="en-US"/>
              <a:t>In general, the RKHS is a infinite-dimensional vector space (a basis has to </a:t>
            </a:r>
            <a:r>
              <a:rPr lang="en-US"/>
              <a:t>contain</a:t>
            </a:r>
            <a:r>
              <a:rPr lang="en-US"/>
              <a:t> infinitely many vectors).</a:t>
            </a:r>
            <a:endParaRPr/>
          </a:p>
          <a:p>
            <a:pPr indent="-342900" lvl="0" marL="457200" rtl="0" algn="l">
              <a:spcBef>
                <a:spcPts val="0"/>
              </a:spcBef>
              <a:spcAft>
                <a:spcPts val="0"/>
              </a:spcAft>
              <a:buSzPts val="1800"/>
              <a:buChar char="➢"/>
            </a:pPr>
            <a:r>
              <a:rPr lang="en-US"/>
              <a:t>All such functions have the form f(x)=&lt;w,x&gt; for some w </a:t>
            </a:r>
            <a:r>
              <a:rPr lang="en-US" sz="1800">
                <a:highlight>
                  <a:schemeClr val="lt1"/>
                </a:highlight>
                <a:latin typeface="Arial"/>
                <a:ea typeface="Arial"/>
                <a:cs typeface="Arial"/>
                <a:sym typeface="Arial"/>
              </a:rPr>
              <a:t>∈ H, </a:t>
            </a:r>
            <a:r>
              <a:rPr lang="en-US">
                <a:highlight>
                  <a:schemeClr val="lt1"/>
                </a:highlight>
              </a:rPr>
              <a:t>that is we can identify the function f with the corresponding vector </a:t>
            </a:r>
            <a:r>
              <a:rPr lang="en-US"/>
              <a:t>w </a:t>
            </a:r>
            <a:r>
              <a:rPr lang="en-US" sz="1800">
                <a:highlight>
                  <a:schemeClr val="lt1"/>
                </a:highlight>
                <a:latin typeface="Arial"/>
                <a:ea typeface="Arial"/>
                <a:cs typeface="Arial"/>
                <a:sym typeface="Arial"/>
              </a:rPr>
              <a:t>∈ H.</a:t>
            </a:r>
            <a:endParaRPr>
              <a:highlight>
                <a:schemeClr val="lt1"/>
              </a:highlight>
            </a:endParaRPr>
          </a:p>
          <a:p>
            <a:pPr indent="-342900" lvl="0" marL="457200" rtl="0" algn="l">
              <a:spcBef>
                <a:spcPts val="0"/>
              </a:spcBef>
              <a:spcAft>
                <a:spcPts val="0"/>
              </a:spcAft>
              <a:buSzPts val="1800"/>
              <a:buChar char="➢"/>
            </a:pPr>
            <a:r>
              <a:rPr b="1" lang="en-US"/>
              <a:t>The representer theorem shows that in practice</a:t>
            </a:r>
            <a:r>
              <a:rPr lang="en-US"/>
              <a:t>, </a:t>
            </a:r>
            <a:r>
              <a:rPr b="1" lang="en-US"/>
              <a:t>we only have to deal with a finite-dimensional subspace.</a:t>
            </a:r>
            <a:endParaRPr b="1"/>
          </a:p>
          <a:p>
            <a:pPr indent="-342900" lvl="0" marL="457200" rtl="0" algn="l">
              <a:spcBef>
                <a:spcPts val="0"/>
              </a:spcBef>
              <a:spcAft>
                <a:spcPts val="0"/>
              </a:spcAft>
              <a:buSzPts val="1800"/>
              <a:buChar char="➢"/>
            </a:pPr>
            <a:r>
              <a:rPr lang="en-US"/>
              <a:t>The representer theorem now says that for any finite data set with n points, we don't need to deal with all the infinitely many dimensions, but we are only confronted with a space of at most n dimensions.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109d131975_0_72"/>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Universal </a:t>
            </a:r>
            <a:r>
              <a:rPr lang="en-US"/>
              <a:t>Kernels</a:t>
            </a:r>
            <a:r>
              <a:rPr lang="en-US"/>
              <a:t> </a:t>
            </a:r>
            <a:endParaRPr/>
          </a:p>
        </p:txBody>
      </p:sp>
      <p:sp>
        <p:nvSpPr>
          <p:cNvPr id="184" name="Google Shape;184;g2109d131975_0_72"/>
          <p:cNvSpPr txBox="1"/>
          <p:nvPr>
            <p:ph idx="1" type="body"/>
          </p:nvPr>
        </p:nvSpPr>
        <p:spPr>
          <a:xfrm>
            <a:off x="1280151" y="2194550"/>
            <a:ext cx="10290900" cy="39867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Note that without any further assumptions, the feature map </a:t>
            </a:r>
            <a:r>
              <a:rPr lang="en-US" sz="2050">
                <a:highlight>
                  <a:schemeClr val="lt1"/>
                </a:highlight>
                <a:latin typeface="Arial"/>
                <a:ea typeface="Arial"/>
                <a:cs typeface="Arial"/>
                <a:sym typeface="Arial"/>
              </a:rPr>
              <a:t>ϕ </a:t>
            </a:r>
            <a:r>
              <a:rPr lang="en-US">
                <a:highlight>
                  <a:schemeClr val="lt1"/>
                </a:highlight>
              </a:rPr>
              <a:t>:  x —&gt; H of a kernel k does not  need to be injective! (simple counter example: k(x,y)=&lt;x,y&gt;</a:t>
            </a:r>
            <a:r>
              <a:rPr baseline="30000" lang="en-US" sz="2500">
                <a:highlight>
                  <a:schemeClr val="lt1"/>
                </a:highlight>
              </a:rPr>
              <a:t>2</a:t>
            </a:r>
            <a:r>
              <a:rPr lang="en-US">
                <a:highlight>
                  <a:schemeClr val="lt1"/>
                </a:highlight>
              </a:rPr>
              <a:t>)</a:t>
            </a:r>
            <a:endParaRPr>
              <a:highlight>
                <a:schemeClr val="lt1"/>
              </a:highlight>
            </a:endParaRPr>
          </a:p>
          <a:p>
            <a:pPr indent="0" lvl="0" marL="0" rtl="0" algn="l">
              <a:spcBef>
                <a:spcPts val="1500"/>
              </a:spcBef>
              <a:spcAft>
                <a:spcPts val="0"/>
              </a:spcAft>
              <a:buNone/>
            </a:pPr>
            <a:r>
              <a:rPr lang="en-US">
                <a:highlight>
                  <a:schemeClr val="lt1"/>
                </a:highlight>
              </a:rPr>
              <a:t>However, a kernel for which the feature map is not injective might not be too useful</a:t>
            </a:r>
            <a:endParaRPr>
              <a:highlight>
                <a:schemeClr val="lt1"/>
              </a:highlight>
            </a:endParaRPr>
          </a:p>
          <a:p>
            <a:pPr indent="0" lvl="0" marL="0" rtl="0" algn="l">
              <a:spcBef>
                <a:spcPts val="1500"/>
              </a:spcBef>
              <a:spcAft>
                <a:spcPts val="0"/>
              </a:spcAft>
              <a:buNone/>
            </a:pPr>
            <a:r>
              <a:rPr lang="en-US">
                <a:highlight>
                  <a:schemeClr val="lt1"/>
                </a:highlight>
              </a:rPr>
              <a:t>A particular class of “nice” kernels are universal kernels. </a:t>
            </a:r>
            <a:r>
              <a:rPr b="1" lang="en-US">
                <a:highlight>
                  <a:schemeClr val="lt1"/>
                </a:highlight>
              </a:rPr>
              <a:t>With a universal kernel, we can approximate pretty much any function we like</a:t>
            </a:r>
            <a:r>
              <a:rPr lang="en-US">
                <a:highlight>
                  <a:schemeClr val="lt1"/>
                </a:highlight>
              </a:rPr>
              <a:t>: all continuous functions, and all functions that can be approximated by continuous functions (such as step functions). In particular, we can separate any pair of disjoint compact subsets from each other.</a:t>
            </a:r>
            <a:endParaRPr>
              <a:highlight>
                <a:schemeClr val="lt1"/>
              </a:highlight>
            </a:endParaRPr>
          </a:p>
          <a:p>
            <a:pPr indent="0" lvl="0" marL="0" rtl="0" algn="l">
              <a:spcBef>
                <a:spcPts val="1500"/>
              </a:spcBef>
              <a:spcAft>
                <a:spcPts val="0"/>
              </a:spcAft>
              <a:buNone/>
            </a:pPr>
            <a:r>
              <a:rPr lang="en-US">
                <a:highlight>
                  <a:schemeClr val="lt1"/>
                </a:highlight>
              </a:rPr>
              <a:t>The Gaussian kernel with fixed kernel width σ on a compact subset X of R</a:t>
            </a:r>
            <a:r>
              <a:rPr baseline="30000" lang="en-US">
                <a:highlight>
                  <a:schemeClr val="lt1"/>
                </a:highlight>
              </a:rPr>
              <a:t>d</a:t>
            </a:r>
            <a:r>
              <a:rPr lang="en-US">
                <a:highlight>
                  <a:schemeClr val="lt1"/>
                </a:highlight>
              </a:rPr>
              <a:t> is universal.</a:t>
            </a:r>
            <a:endParaRPr>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140c306a7f_0_6"/>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Scope!!</a:t>
            </a:r>
            <a:r>
              <a:rPr lang="en-US"/>
              <a:t> </a:t>
            </a:r>
            <a:endParaRPr/>
          </a:p>
        </p:txBody>
      </p:sp>
      <p:sp>
        <p:nvSpPr>
          <p:cNvPr id="191" name="Google Shape;191;g2140c306a7f_0_6"/>
          <p:cNvSpPr txBox="1"/>
          <p:nvPr>
            <p:ph idx="1" type="body"/>
          </p:nvPr>
        </p:nvSpPr>
        <p:spPr>
          <a:xfrm>
            <a:off x="1280151" y="2194550"/>
            <a:ext cx="10290900" cy="3986700"/>
          </a:xfrm>
          <a:prstGeom prst="rect">
            <a:avLst/>
          </a:prstGeom>
        </p:spPr>
        <p:txBody>
          <a:bodyPr anchorCtr="0" anchor="t" bIns="45700" lIns="91425" spcFirstLastPara="1" rIns="91425" wrap="square" tIns="45700">
            <a:normAutofit/>
          </a:bodyPr>
          <a:lstStyle/>
          <a:p>
            <a:pPr indent="-342900" lvl="0" marL="457200" rtl="0" algn="l">
              <a:spcBef>
                <a:spcPts val="1500"/>
              </a:spcBef>
              <a:spcAft>
                <a:spcPts val="0"/>
              </a:spcAft>
              <a:buSzPts val="1800"/>
              <a:buChar char="▪"/>
            </a:pPr>
            <a:r>
              <a:rPr b="1" lang="en-US"/>
              <a:t>Kernel Methods in Machine Learning:</a:t>
            </a:r>
            <a:r>
              <a:rPr lang="en-US"/>
              <a:t> </a:t>
            </a:r>
            <a:r>
              <a:rPr lang="en-US"/>
              <a:t>We can explore the use of RKHS in support vector machines (SVMs) or kernel-based clustering algorithms to classify data points or identify patterns in datasets.</a:t>
            </a:r>
            <a:endParaRPr/>
          </a:p>
          <a:p>
            <a:pPr indent="-342900" lvl="0" marL="457200" rtl="0" algn="l">
              <a:spcBef>
                <a:spcPts val="0"/>
              </a:spcBef>
              <a:spcAft>
                <a:spcPts val="0"/>
              </a:spcAft>
              <a:buSzPts val="1800"/>
              <a:buChar char="▪"/>
            </a:pPr>
            <a:r>
              <a:rPr b="1" lang="en-US"/>
              <a:t>Image Analysis and Computer Vision:</a:t>
            </a:r>
            <a:r>
              <a:rPr lang="en-US"/>
              <a:t> We can investigate the use of RKHS in image denoising, image segmentation, object detection, and recognition.</a:t>
            </a:r>
            <a:endParaRPr/>
          </a:p>
          <a:p>
            <a:pPr indent="-342900" lvl="0" marL="457200" rtl="0" algn="l">
              <a:spcBef>
                <a:spcPts val="0"/>
              </a:spcBef>
              <a:spcAft>
                <a:spcPts val="0"/>
              </a:spcAft>
              <a:buSzPts val="1800"/>
              <a:buChar char="▪"/>
            </a:pPr>
            <a:r>
              <a:rPr b="1" lang="en-US"/>
              <a:t>Time Series Analysis:</a:t>
            </a:r>
            <a:r>
              <a:rPr lang="en-US"/>
              <a:t> We can investigate the use of RKHS in time series forecasting, anomaly detection, and signal processing.</a:t>
            </a:r>
            <a:endParaRPr b="1"/>
          </a:p>
          <a:p>
            <a:pPr indent="-342900" lvl="0" marL="457200" rtl="0" algn="l">
              <a:spcBef>
                <a:spcPts val="0"/>
              </a:spcBef>
              <a:spcAft>
                <a:spcPts val="0"/>
              </a:spcAft>
              <a:buSzPts val="1800"/>
              <a:buChar char="▪"/>
            </a:pPr>
            <a:r>
              <a:rPr b="1" lang="en-US"/>
              <a:t>Functional Data Analysis:</a:t>
            </a:r>
            <a:r>
              <a:rPr lang="en-US"/>
              <a:t> We can explore the use of RKHS in functional regression, classification, and clustering.</a:t>
            </a:r>
            <a:endParaRPr/>
          </a:p>
          <a:p>
            <a:pPr indent="0" lvl="0" marL="457200" rtl="0" algn="l">
              <a:spcBef>
                <a:spcPts val="1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10ab479665_0_99"/>
          <p:cNvSpPr txBox="1"/>
          <p:nvPr>
            <p:ph type="title"/>
          </p:nvPr>
        </p:nvSpPr>
        <p:spPr>
          <a:xfrm>
            <a:off x="1280152" y="136425"/>
            <a:ext cx="8626800" cy="1815900"/>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100"/>
              <a:buFont typeface="Calibri"/>
              <a:buNone/>
            </a:pPr>
            <a:r>
              <a:rPr lang="en-US"/>
              <a:t>What is Kernel?</a:t>
            </a:r>
            <a:endParaRPr/>
          </a:p>
        </p:txBody>
      </p:sp>
      <p:sp>
        <p:nvSpPr>
          <p:cNvPr id="103" name="Google Shape;103;g210ab479665_0_99"/>
          <p:cNvSpPr txBox="1"/>
          <p:nvPr>
            <p:ph idx="1" type="body"/>
          </p:nvPr>
        </p:nvSpPr>
        <p:spPr>
          <a:xfrm>
            <a:off x="1280160" y="2190749"/>
            <a:ext cx="9628800" cy="4604400"/>
          </a:xfrm>
          <a:prstGeom prst="rect">
            <a:avLst/>
          </a:prstGeom>
          <a:noFill/>
          <a:ln>
            <a:noFill/>
          </a:ln>
        </p:spPr>
        <p:txBody>
          <a:bodyPr anchorCtr="0" anchor="t" bIns="45700" lIns="91425" spcFirstLastPara="1" rIns="91425" wrap="square" tIns="45700">
            <a:normAutofit/>
          </a:bodyPr>
          <a:lstStyle/>
          <a:p>
            <a:pPr indent="-247650" lvl="0" marL="241300" rtl="0" algn="l">
              <a:lnSpc>
                <a:spcPct val="100000"/>
              </a:lnSpc>
              <a:spcBef>
                <a:spcPts val="0"/>
              </a:spcBef>
              <a:spcAft>
                <a:spcPts val="0"/>
              </a:spcAft>
              <a:buClr>
                <a:schemeClr val="dk1"/>
              </a:buClr>
              <a:buSzPts val="2300"/>
              <a:buChar char="▪"/>
            </a:pPr>
            <a:r>
              <a:rPr b="1" lang="en-US"/>
              <a:t>Kernel</a:t>
            </a:r>
            <a:r>
              <a:rPr lang="en-US"/>
              <a:t> refers to a method that allows us to apply linear classifiers to non-linear problems by mapping non-linear data into a higher-dimensional space</a:t>
            </a:r>
            <a:endParaRPr/>
          </a:p>
          <a:p>
            <a:pPr indent="-101600" lvl="0" marL="241300" rtl="0" algn="l">
              <a:lnSpc>
                <a:spcPct val="100000"/>
              </a:lnSpc>
              <a:spcBef>
                <a:spcPts val="1500"/>
              </a:spcBef>
              <a:spcAft>
                <a:spcPts val="0"/>
              </a:spcAft>
              <a:buClr>
                <a:schemeClr val="dk1"/>
              </a:buClr>
              <a:buSzPts val="2300"/>
              <a:buNone/>
            </a:pPr>
            <a:r>
              <a:t/>
            </a:r>
            <a:endParaRPr/>
          </a:p>
          <a:p>
            <a:pPr indent="-101600" lvl="0" marL="241300" rtl="0" algn="l">
              <a:lnSpc>
                <a:spcPct val="100000"/>
              </a:lnSpc>
              <a:spcBef>
                <a:spcPts val="1500"/>
              </a:spcBef>
              <a:spcAft>
                <a:spcPts val="0"/>
              </a:spcAft>
              <a:buClr>
                <a:schemeClr val="dk1"/>
              </a:buClr>
              <a:buSzPts val="2300"/>
              <a:buNone/>
            </a:pPr>
            <a:r>
              <a:t/>
            </a:r>
            <a:endParaRPr/>
          </a:p>
          <a:p>
            <a:pPr indent="-101600" lvl="0" marL="241300" rtl="0" algn="l">
              <a:lnSpc>
                <a:spcPct val="100000"/>
              </a:lnSpc>
              <a:spcBef>
                <a:spcPts val="1500"/>
              </a:spcBef>
              <a:spcAft>
                <a:spcPts val="0"/>
              </a:spcAft>
              <a:buClr>
                <a:schemeClr val="dk1"/>
              </a:buClr>
              <a:buSzPts val="2300"/>
              <a:buNone/>
            </a:pPr>
            <a:r>
              <a:t/>
            </a:r>
            <a:endParaRPr/>
          </a:p>
          <a:p>
            <a:pPr indent="-101600" lvl="0" marL="241300" rtl="0" algn="l">
              <a:lnSpc>
                <a:spcPct val="100000"/>
              </a:lnSpc>
              <a:spcBef>
                <a:spcPts val="1500"/>
              </a:spcBef>
              <a:spcAft>
                <a:spcPts val="0"/>
              </a:spcAft>
              <a:buClr>
                <a:schemeClr val="dk1"/>
              </a:buClr>
              <a:buSzPts val="2300"/>
              <a:buNone/>
            </a:pPr>
            <a:r>
              <a:t/>
            </a:r>
            <a:endParaRPr/>
          </a:p>
          <a:p>
            <a:pPr indent="-101600" lvl="0" marL="241300" rtl="0" algn="l">
              <a:lnSpc>
                <a:spcPct val="100000"/>
              </a:lnSpc>
              <a:spcBef>
                <a:spcPts val="1500"/>
              </a:spcBef>
              <a:spcAft>
                <a:spcPts val="0"/>
              </a:spcAft>
              <a:buClr>
                <a:schemeClr val="dk1"/>
              </a:buClr>
              <a:buSzPts val="2300"/>
              <a:buNone/>
            </a:pPr>
            <a:r>
              <a:t/>
            </a:r>
            <a:endParaRPr/>
          </a:p>
          <a:p>
            <a:pPr indent="-101600" lvl="0" marL="241300" rtl="0" algn="l">
              <a:lnSpc>
                <a:spcPct val="100000"/>
              </a:lnSpc>
              <a:spcBef>
                <a:spcPts val="1500"/>
              </a:spcBef>
              <a:spcAft>
                <a:spcPts val="0"/>
              </a:spcAft>
              <a:buClr>
                <a:schemeClr val="dk1"/>
              </a:buClr>
              <a:buSzPts val="2300"/>
              <a:buNone/>
            </a:pPr>
            <a:r>
              <a:t/>
            </a:r>
            <a:endParaRPr/>
          </a:p>
          <a:p>
            <a:pPr indent="-247650" lvl="0" marL="241300" rtl="0" algn="l">
              <a:lnSpc>
                <a:spcPct val="100000"/>
              </a:lnSpc>
              <a:spcBef>
                <a:spcPts val="1500"/>
              </a:spcBef>
              <a:spcAft>
                <a:spcPts val="0"/>
              </a:spcAft>
              <a:buClr>
                <a:schemeClr val="dk1"/>
              </a:buClr>
              <a:buSzPts val="2300"/>
              <a:buChar char="▪"/>
            </a:pPr>
            <a:r>
              <a:rPr lang="en-US"/>
              <a:t>These data points on 2D plane can be easily </a:t>
            </a:r>
            <a:r>
              <a:rPr lang="en-US"/>
              <a:t>separated</a:t>
            </a:r>
            <a:r>
              <a:rPr lang="en-US"/>
              <a:t> a line (1D)</a:t>
            </a:r>
            <a:endParaRPr/>
          </a:p>
        </p:txBody>
      </p:sp>
      <p:pic>
        <p:nvPicPr>
          <p:cNvPr id="104" name="Google Shape;104;g210ab479665_0_99"/>
          <p:cNvPicPr preferRelativeResize="0"/>
          <p:nvPr/>
        </p:nvPicPr>
        <p:blipFill rotWithShape="1">
          <a:blip r:embed="rId3">
            <a:alphaModFix/>
          </a:blip>
          <a:srcRect b="0" l="0" r="0" t="0"/>
          <a:stretch/>
        </p:blipFill>
        <p:spPr>
          <a:xfrm>
            <a:off x="2969506" y="3204882"/>
            <a:ext cx="6378492" cy="29034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What is Kernel?</a:t>
            </a:r>
            <a:endParaRPr/>
          </a:p>
        </p:txBody>
      </p:sp>
      <p:sp>
        <p:nvSpPr>
          <p:cNvPr id="110" name="Google Shape;110;p3"/>
          <p:cNvSpPr txBox="1"/>
          <p:nvPr>
            <p:ph idx="1" type="body"/>
          </p:nvPr>
        </p:nvSpPr>
        <p:spPr>
          <a:xfrm>
            <a:off x="1280160" y="2190749"/>
            <a:ext cx="9628632" cy="46044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But most of real life data can’t be separated by a line</a:t>
            </a:r>
            <a:endParaRPr/>
          </a:p>
          <a:p>
            <a:pPr indent="-88900" lvl="0" marL="228600" rtl="0" algn="l">
              <a:lnSpc>
                <a:spcPct val="100000"/>
              </a:lnSpc>
              <a:spcBef>
                <a:spcPts val="1500"/>
              </a:spcBef>
              <a:spcAft>
                <a:spcPts val="0"/>
              </a:spcAft>
              <a:buClr>
                <a:schemeClr val="dk1"/>
              </a:buClr>
              <a:buSzPts val="2200"/>
              <a:buNone/>
            </a:pPr>
            <a:r>
              <a:t/>
            </a:r>
            <a:endParaRPr/>
          </a:p>
          <a:p>
            <a:pPr indent="-88900" lvl="0" marL="228600" rtl="0" algn="l">
              <a:lnSpc>
                <a:spcPct val="100000"/>
              </a:lnSpc>
              <a:spcBef>
                <a:spcPts val="1500"/>
              </a:spcBef>
              <a:spcAft>
                <a:spcPts val="0"/>
              </a:spcAft>
              <a:buClr>
                <a:schemeClr val="dk1"/>
              </a:buClr>
              <a:buSzPts val="2200"/>
              <a:buNone/>
            </a:pPr>
            <a:r>
              <a:t/>
            </a:r>
            <a:endParaRPr/>
          </a:p>
          <a:p>
            <a:pPr indent="-88900" lvl="0" marL="228600" rtl="0" algn="l">
              <a:lnSpc>
                <a:spcPct val="100000"/>
              </a:lnSpc>
              <a:spcBef>
                <a:spcPts val="1500"/>
              </a:spcBef>
              <a:spcAft>
                <a:spcPts val="0"/>
              </a:spcAft>
              <a:buClr>
                <a:schemeClr val="dk1"/>
              </a:buClr>
              <a:buSzPts val="2200"/>
              <a:buNone/>
            </a:pPr>
            <a:r>
              <a:t/>
            </a:r>
            <a:endParaRPr/>
          </a:p>
          <a:p>
            <a:pPr indent="-88900" lvl="0" marL="228600" rtl="0" algn="l">
              <a:lnSpc>
                <a:spcPct val="100000"/>
              </a:lnSpc>
              <a:spcBef>
                <a:spcPts val="1500"/>
              </a:spcBef>
              <a:spcAft>
                <a:spcPts val="0"/>
              </a:spcAft>
              <a:buClr>
                <a:schemeClr val="dk1"/>
              </a:buClr>
              <a:buSzPts val="2200"/>
              <a:buNone/>
            </a:pPr>
            <a:r>
              <a:t/>
            </a:r>
            <a:endParaRPr/>
          </a:p>
          <a:p>
            <a:pPr indent="-88900" lvl="0" marL="228600" rtl="0" algn="l">
              <a:lnSpc>
                <a:spcPct val="100000"/>
              </a:lnSpc>
              <a:spcBef>
                <a:spcPts val="1500"/>
              </a:spcBef>
              <a:spcAft>
                <a:spcPts val="0"/>
              </a:spcAft>
              <a:buClr>
                <a:schemeClr val="dk1"/>
              </a:buClr>
              <a:buSzPts val="2200"/>
              <a:buNone/>
            </a:pPr>
            <a:r>
              <a:t/>
            </a:r>
            <a:endParaRPr/>
          </a:p>
          <a:p>
            <a:pPr indent="-88900" lvl="0" marL="228600" rtl="0" algn="l">
              <a:lnSpc>
                <a:spcPct val="100000"/>
              </a:lnSpc>
              <a:spcBef>
                <a:spcPts val="1500"/>
              </a:spcBef>
              <a:spcAft>
                <a:spcPts val="0"/>
              </a:spcAft>
              <a:buClr>
                <a:schemeClr val="dk1"/>
              </a:buClr>
              <a:buSzPts val="2200"/>
              <a:buNone/>
            </a:pPr>
            <a:r>
              <a:t/>
            </a:r>
            <a:endParaRPr/>
          </a:p>
          <a:p>
            <a:pPr indent="-228600" lvl="0" marL="228600" rtl="0" algn="l">
              <a:lnSpc>
                <a:spcPct val="100000"/>
              </a:lnSpc>
              <a:spcBef>
                <a:spcPts val="1500"/>
              </a:spcBef>
              <a:spcAft>
                <a:spcPts val="0"/>
              </a:spcAft>
              <a:buClr>
                <a:schemeClr val="dk1"/>
              </a:buClr>
              <a:buSzPts val="2200"/>
              <a:buChar char="▪"/>
            </a:pPr>
            <a:r>
              <a:rPr lang="en-US"/>
              <a:t>These data points on 2D plane can be transformed into higher dimension plane and then can be separated by linear model using kernelization </a:t>
            </a:r>
            <a:endParaRPr/>
          </a:p>
        </p:txBody>
      </p:sp>
      <p:pic>
        <p:nvPicPr>
          <p:cNvPr id="111" name="Google Shape;111;p3"/>
          <p:cNvPicPr preferRelativeResize="0"/>
          <p:nvPr/>
        </p:nvPicPr>
        <p:blipFill rotWithShape="1">
          <a:blip r:embed="rId3">
            <a:alphaModFix/>
          </a:blip>
          <a:srcRect b="0" l="0" r="0" t="0"/>
          <a:stretch/>
        </p:blipFill>
        <p:spPr>
          <a:xfrm>
            <a:off x="2247593" y="2665745"/>
            <a:ext cx="7087214" cy="30863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What is Hilbert space?</a:t>
            </a:r>
            <a:endParaRPr/>
          </a:p>
        </p:txBody>
      </p:sp>
      <p:sp>
        <p:nvSpPr>
          <p:cNvPr id="117" name="Google Shape;117;p4"/>
          <p:cNvSpPr txBox="1"/>
          <p:nvPr>
            <p:ph idx="1" type="body"/>
          </p:nvPr>
        </p:nvSpPr>
        <p:spPr>
          <a:xfrm>
            <a:off x="1280160" y="2190749"/>
            <a:ext cx="9628500" cy="4667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a:t>A </a:t>
            </a:r>
            <a:r>
              <a:rPr b="1" lang="en-US"/>
              <a:t>Hilbert space </a:t>
            </a:r>
            <a:r>
              <a:rPr lang="en-US"/>
              <a:t>is a complete inner product space</a:t>
            </a:r>
            <a:endParaRPr/>
          </a:p>
          <a:p>
            <a:pPr indent="0" lvl="0" marL="0" rtl="0" algn="l">
              <a:lnSpc>
                <a:spcPct val="100000"/>
              </a:lnSpc>
              <a:spcBef>
                <a:spcPts val="1500"/>
              </a:spcBef>
              <a:spcAft>
                <a:spcPts val="0"/>
              </a:spcAft>
              <a:buClr>
                <a:schemeClr val="dk1"/>
              </a:buClr>
              <a:buSzPts val="2200"/>
              <a:buNone/>
            </a:pPr>
            <a:r>
              <a:rPr lang="en-US"/>
              <a:t>  i.e it is a vector space equipped with an inner product and it is also complete </a:t>
            </a:r>
            <a:endParaRPr/>
          </a:p>
          <a:p>
            <a:pPr indent="-228600" lvl="0" marL="228600" rtl="0" algn="l">
              <a:lnSpc>
                <a:spcPct val="100000"/>
              </a:lnSpc>
              <a:spcBef>
                <a:spcPts val="1500"/>
              </a:spcBef>
              <a:spcAft>
                <a:spcPts val="0"/>
              </a:spcAft>
              <a:buClr>
                <a:schemeClr val="dk1"/>
              </a:buClr>
              <a:buSzPts val="2200"/>
              <a:buChar char="▪"/>
            </a:pPr>
            <a:r>
              <a:rPr b="1" lang="en-US"/>
              <a:t>Inner product space </a:t>
            </a:r>
            <a:r>
              <a:rPr lang="en-US"/>
              <a:t>is a vector space </a:t>
            </a:r>
            <a:r>
              <a:rPr i="1" lang="en-US"/>
              <a:t>X </a:t>
            </a:r>
            <a:r>
              <a:rPr lang="en-US"/>
              <a:t>with an inner product defined on </a:t>
            </a:r>
            <a:r>
              <a:rPr i="1" lang="en-US"/>
              <a:t> X</a:t>
            </a:r>
            <a:r>
              <a:rPr lang="en-US"/>
              <a:t> </a:t>
            </a:r>
            <a:endParaRPr/>
          </a:p>
          <a:p>
            <a:pPr indent="-228600" lvl="0" marL="228600" rtl="0" algn="l">
              <a:lnSpc>
                <a:spcPct val="100000"/>
              </a:lnSpc>
              <a:spcBef>
                <a:spcPts val="1500"/>
              </a:spcBef>
              <a:spcAft>
                <a:spcPts val="0"/>
              </a:spcAft>
              <a:buClr>
                <a:schemeClr val="dk1"/>
              </a:buClr>
              <a:buSzPts val="2200"/>
              <a:buChar char="▪"/>
            </a:pPr>
            <a:r>
              <a:rPr b="1" lang="en-US"/>
              <a:t>Inner product </a:t>
            </a:r>
            <a:r>
              <a:rPr lang="en-US"/>
              <a:t>is a mapping of </a:t>
            </a:r>
            <a:r>
              <a:rPr i="1" lang="en-US"/>
              <a:t>X </a:t>
            </a:r>
            <a:r>
              <a:rPr lang="en-US"/>
              <a:t>x </a:t>
            </a:r>
            <a:r>
              <a:rPr i="1" lang="en-US"/>
              <a:t>X </a:t>
            </a:r>
            <a:r>
              <a:rPr lang="en-US"/>
              <a:t>into the scalar field </a:t>
            </a:r>
            <a:r>
              <a:rPr i="1" lang="en-US"/>
              <a:t>K </a:t>
            </a:r>
            <a:r>
              <a:rPr lang="en-US"/>
              <a:t>of </a:t>
            </a:r>
            <a:r>
              <a:rPr i="1" lang="en-US"/>
              <a:t>X, </a:t>
            </a:r>
            <a:r>
              <a:rPr lang="en-US"/>
              <a:t>such that for all vectors x, y and scalar </a:t>
            </a:r>
            <a:r>
              <a:rPr lang="en-US">
                <a:latin typeface="Times New Roman"/>
                <a:ea typeface="Times New Roman"/>
                <a:cs typeface="Times New Roman"/>
                <a:sym typeface="Times New Roman"/>
              </a:rPr>
              <a:t>α</a:t>
            </a:r>
            <a:endParaRPr/>
          </a:p>
          <a:p>
            <a:pPr indent="-88900" lvl="0" marL="228600" rtl="0" algn="l">
              <a:lnSpc>
                <a:spcPct val="100000"/>
              </a:lnSpc>
              <a:spcBef>
                <a:spcPts val="1500"/>
              </a:spcBef>
              <a:spcAft>
                <a:spcPts val="0"/>
              </a:spcAft>
              <a:buClr>
                <a:schemeClr val="dk1"/>
              </a:buClr>
              <a:buSzPts val="2200"/>
              <a:buNone/>
            </a:pPr>
            <a:r>
              <a:t/>
            </a:r>
            <a:endParaRPr b="1"/>
          </a:p>
          <a:p>
            <a:pPr indent="-88900" lvl="0" marL="228600" rtl="0" algn="l">
              <a:lnSpc>
                <a:spcPct val="100000"/>
              </a:lnSpc>
              <a:spcBef>
                <a:spcPts val="1500"/>
              </a:spcBef>
              <a:spcAft>
                <a:spcPts val="0"/>
              </a:spcAft>
              <a:buClr>
                <a:schemeClr val="dk1"/>
              </a:buClr>
              <a:buSzPts val="2200"/>
              <a:buNone/>
            </a:pPr>
            <a:r>
              <a:t/>
            </a:r>
            <a:endParaRPr b="1"/>
          </a:p>
          <a:p>
            <a:pPr indent="-88900" lvl="0" marL="228600" rtl="0" algn="l">
              <a:lnSpc>
                <a:spcPct val="100000"/>
              </a:lnSpc>
              <a:spcBef>
                <a:spcPts val="1500"/>
              </a:spcBef>
              <a:spcAft>
                <a:spcPts val="0"/>
              </a:spcAft>
              <a:buClr>
                <a:schemeClr val="dk1"/>
              </a:buClr>
              <a:buSzPts val="2200"/>
              <a:buNone/>
            </a:pPr>
            <a:r>
              <a:t/>
            </a:r>
            <a:endParaRPr b="1"/>
          </a:p>
          <a:p>
            <a:pPr indent="-228600" lvl="0" marL="228600" rtl="0" algn="l">
              <a:lnSpc>
                <a:spcPct val="100000"/>
              </a:lnSpc>
              <a:spcBef>
                <a:spcPts val="1500"/>
              </a:spcBef>
              <a:spcAft>
                <a:spcPts val="0"/>
              </a:spcAft>
              <a:buClr>
                <a:schemeClr val="dk1"/>
              </a:buClr>
              <a:buSzPts val="2200"/>
              <a:buChar char="▪"/>
            </a:pPr>
            <a:r>
              <a:rPr b="1" lang="en-US"/>
              <a:t>Complete </a:t>
            </a:r>
            <a:r>
              <a:rPr lang="en-US"/>
              <a:t>means every Cauchy sequence of vectors in the space has a limit that is also in the space. </a:t>
            </a:r>
            <a:endParaRPr b="1"/>
          </a:p>
          <a:p>
            <a:pPr indent="-88900" lvl="0" marL="228600" rtl="0" algn="l">
              <a:lnSpc>
                <a:spcPct val="100000"/>
              </a:lnSpc>
              <a:spcBef>
                <a:spcPts val="1500"/>
              </a:spcBef>
              <a:spcAft>
                <a:spcPts val="0"/>
              </a:spcAft>
              <a:buClr>
                <a:schemeClr val="dk1"/>
              </a:buClr>
              <a:buSzPts val="2200"/>
              <a:buNone/>
            </a:pPr>
            <a:r>
              <a:t/>
            </a:r>
            <a:endParaRPr/>
          </a:p>
        </p:txBody>
      </p:sp>
      <p:pic>
        <p:nvPicPr>
          <p:cNvPr id="118" name="Google Shape;118;p4"/>
          <p:cNvPicPr preferRelativeResize="0"/>
          <p:nvPr/>
        </p:nvPicPr>
        <p:blipFill rotWithShape="1">
          <a:blip r:embed="rId3">
            <a:alphaModFix/>
          </a:blip>
          <a:srcRect b="0" l="0" r="0" t="0"/>
          <a:stretch/>
        </p:blipFill>
        <p:spPr>
          <a:xfrm>
            <a:off x="4322672" y="4421280"/>
            <a:ext cx="3543607" cy="12497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Kernel</a:t>
            </a:r>
            <a:r>
              <a:rPr lang="en-US"/>
              <a:t> methods -  the overall picture</a:t>
            </a:r>
            <a:endParaRPr/>
          </a:p>
        </p:txBody>
      </p:sp>
      <p:sp>
        <p:nvSpPr>
          <p:cNvPr id="124" name="Google Shape;124;p5"/>
          <p:cNvSpPr txBox="1"/>
          <p:nvPr>
            <p:ph idx="1" type="body"/>
          </p:nvPr>
        </p:nvSpPr>
        <p:spPr>
          <a:xfrm>
            <a:off x="1160250" y="2233975"/>
            <a:ext cx="6599100" cy="4292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US"/>
              <a:t>Motive:</a:t>
            </a:r>
            <a:endParaRPr/>
          </a:p>
          <a:p>
            <a:pPr indent="-342900" lvl="0" marL="457200" rtl="0" algn="l">
              <a:lnSpc>
                <a:spcPct val="100000"/>
              </a:lnSpc>
              <a:spcBef>
                <a:spcPts val="0"/>
              </a:spcBef>
              <a:spcAft>
                <a:spcPts val="0"/>
              </a:spcAft>
              <a:buSzPts val="1800"/>
              <a:buChar char="➢"/>
            </a:pPr>
            <a:r>
              <a:rPr lang="en-US"/>
              <a:t>Given points in some abstract space X (say R</a:t>
            </a:r>
            <a:r>
              <a:rPr baseline="30000" lang="en-US"/>
              <a:t>n</a:t>
            </a:r>
            <a:r>
              <a:rPr lang="en-US"/>
              <a:t>)</a:t>
            </a:r>
            <a:endParaRPr/>
          </a:p>
          <a:p>
            <a:pPr indent="-342900" lvl="0" marL="457200" rtl="0" algn="l">
              <a:lnSpc>
                <a:spcPct val="100000"/>
              </a:lnSpc>
              <a:spcBef>
                <a:spcPts val="0"/>
              </a:spcBef>
              <a:spcAft>
                <a:spcPts val="0"/>
              </a:spcAft>
              <a:buSzPts val="1800"/>
              <a:buChar char="➢"/>
            </a:pPr>
            <a:r>
              <a:rPr lang="en-US"/>
              <a:t>Would like to (implicitly) embed the points into some space R</a:t>
            </a:r>
            <a:r>
              <a:rPr baseline="30000" lang="en-US"/>
              <a:t>d</a:t>
            </a:r>
            <a:r>
              <a:rPr lang="en-US"/>
              <a:t> via a (non-linear) feature </a:t>
            </a:r>
            <a:r>
              <a:rPr lang="en-US"/>
              <a:t>map </a:t>
            </a:r>
            <a:r>
              <a:rPr lang="en-US" sz="1950">
                <a:solidFill>
                  <a:schemeClr val="dk2"/>
                </a:solidFill>
                <a:highlight>
                  <a:schemeClr val="lt1"/>
                </a:highlight>
                <a:latin typeface="Arial"/>
                <a:ea typeface="Arial"/>
                <a:cs typeface="Arial"/>
                <a:sym typeface="Arial"/>
              </a:rPr>
              <a:t>ϕ</a:t>
            </a:r>
            <a:endParaRPr/>
          </a:p>
          <a:p>
            <a:pPr indent="-342900" lvl="0" marL="457200" rtl="0" algn="l">
              <a:lnSpc>
                <a:spcPct val="100000"/>
              </a:lnSpc>
              <a:spcBef>
                <a:spcPts val="0"/>
              </a:spcBef>
              <a:spcAft>
                <a:spcPts val="0"/>
              </a:spcAft>
              <a:buSzPts val="1800"/>
              <a:buChar char="➢"/>
            </a:pPr>
            <a:r>
              <a:rPr lang="en-US"/>
              <a:t>In that space we use linear methods like SVM</a:t>
            </a:r>
            <a:endParaRPr/>
          </a:p>
          <a:p>
            <a:pPr indent="-342900" lvl="0" marL="457200" rtl="0" algn="l">
              <a:lnSpc>
                <a:spcPct val="100000"/>
              </a:lnSpc>
              <a:spcBef>
                <a:spcPts val="0"/>
              </a:spcBef>
              <a:spcAft>
                <a:spcPts val="0"/>
              </a:spcAft>
              <a:buSzPts val="1800"/>
              <a:buChar char="➢"/>
            </a:pPr>
            <a:r>
              <a:rPr lang="en-US"/>
              <a:t>Ideally , </a:t>
            </a:r>
            <a:r>
              <a:rPr b="1" lang="en-US"/>
              <a:t>we never compute the embedding directly</a:t>
            </a:r>
            <a:r>
              <a:rPr lang="en-US"/>
              <a:t>.</a:t>
            </a:r>
            <a:endParaRPr/>
          </a:p>
          <a:p>
            <a:pPr indent="-342900" lvl="0" marL="457200" rtl="0" algn="l">
              <a:lnSpc>
                <a:spcPct val="100000"/>
              </a:lnSpc>
              <a:spcBef>
                <a:spcPts val="0"/>
              </a:spcBef>
              <a:spcAft>
                <a:spcPts val="0"/>
              </a:spcAft>
              <a:buSzPts val="1800"/>
              <a:buChar char="➢"/>
            </a:pPr>
            <a:r>
              <a:rPr b="1" lang="en-US"/>
              <a:t>Instead we want to use a “kernel function” to compute   k(x,y)=&lt;ϕ(x),ϕ(y)&gt;</a:t>
            </a:r>
            <a:endParaRPr b="1"/>
          </a:p>
          <a:p>
            <a:pPr indent="-342900" lvl="0" marL="457200" rtl="0" algn="l">
              <a:lnSpc>
                <a:spcPct val="100000"/>
              </a:lnSpc>
              <a:spcBef>
                <a:spcPts val="0"/>
              </a:spcBef>
              <a:spcAft>
                <a:spcPts val="0"/>
              </a:spcAft>
              <a:buSzPts val="1800"/>
              <a:buChar char="➢"/>
            </a:pPr>
            <a:r>
              <a:rPr lang="en-US"/>
              <a:t>This approach is called the </a:t>
            </a:r>
            <a:r>
              <a:rPr b="1" lang="en-US"/>
              <a:t>“Kernel trick”</a:t>
            </a:r>
            <a:r>
              <a:rPr lang="en-US"/>
              <a:t> and the     corresponding algorithms are called “Kernel methods”</a:t>
            </a:r>
            <a:endParaRPr sz="1950">
              <a:solidFill>
                <a:srgbClr val="CC0000"/>
              </a:solidFill>
              <a:highlight>
                <a:srgbClr val="E5E6DA"/>
              </a:highlight>
            </a:endParaRPr>
          </a:p>
        </p:txBody>
      </p:sp>
      <p:pic>
        <p:nvPicPr>
          <p:cNvPr id="125" name="Google Shape;125;p5"/>
          <p:cNvPicPr preferRelativeResize="0"/>
          <p:nvPr/>
        </p:nvPicPr>
        <p:blipFill>
          <a:blip r:embed="rId3">
            <a:alphaModFix/>
          </a:blip>
          <a:stretch>
            <a:fillRect/>
          </a:stretch>
        </p:blipFill>
        <p:spPr>
          <a:xfrm>
            <a:off x="7662800" y="2432012"/>
            <a:ext cx="4336975" cy="38960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109d131975_0_14"/>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Kernel</a:t>
            </a:r>
            <a:r>
              <a:rPr lang="en-US"/>
              <a:t> implies embedding</a:t>
            </a:r>
            <a:endParaRPr/>
          </a:p>
        </p:txBody>
      </p:sp>
      <p:sp>
        <p:nvSpPr>
          <p:cNvPr id="132" name="Google Shape;132;g2109d131975_0_14"/>
          <p:cNvSpPr txBox="1"/>
          <p:nvPr>
            <p:ph idx="1" type="body"/>
          </p:nvPr>
        </p:nvSpPr>
        <p:spPr>
          <a:xfrm>
            <a:off x="1195938" y="2156950"/>
            <a:ext cx="9800100" cy="39867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A function </a:t>
            </a:r>
            <a:r>
              <a:rPr lang="en-US" sz="2000">
                <a:solidFill>
                  <a:srgbClr val="3C4743"/>
                </a:solidFill>
                <a:latin typeface="Pacifico"/>
                <a:ea typeface="Pacifico"/>
                <a:cs typeface="Pacifico"/>
                <a:sym typeface="Pacifico"/>
              </a:rPr>
              <a:t>k</a:t>
            </a:r>
            <a:r>
              <a:rPr lang="en-US">
                <a:solidFill>
                  <a:srgbClr val="3C4743"/>
                </a:solidFill>
              </a:rPr>
              <a:t> : </a:t>
            </a:r>
            <a:r>
              <a:rPr lang="en-US" sz="1800">
                <a:solidFill>
                  <a:srgbClr val="3C4743"/>
                </a:solidFill>
                <a:latin typeface="Pacifico"/>
                <a:ea typeface="Pacifico"/>
                <a:cs typeface="Pacifico"/>
                <a:sym typeface="Pacifico"/>
              </a:rPr>
              <a:t>X</a:t>
            </a:r>
            <a:r>
              <a:rPr lang="en-US" sz="1800">
                <a:solidFill>
                  <a:srgbClr val="3C4743"/>
                </a:solidFill>
              </a:rPr>
              <a:t>  X </a:t>
            </a:r>
            <a:r>
              <a:rPr lang="en-US" sz="1800">
                <a:solidFill>
                  <a:srgbClr val="3C4743"/>
                </a:solidFill>
                <a:latin typeface="Pacifico"/>
                <a:ea typeface="Pacifico"/>
                <a:cs typeface="Pacifico"/>
                <a:sym typeface="Pacifico"/>
              </a:rPr>
              <a:t>X </a:t>
            </a:r>
            <a:r>
              <a:rPr lang="en-US">
                <a:solidFill>
                  <a:srgbClr val="3C4743"/>
                </a:solidFill>
              </a:rPr>
              <a:t>—&gt; </a:t>
            </a:r>
            <a:r>
              <a:rPr lang="en-US">
                <a:solidFill>
                  <a:srgbClr val="3C4743"/>
                </a:solidFill>
                <a:latin typeface="Pacifico"/>
                <a:ea typeface="Pacifico"/>
                <a:cs typeface="Pacifico"/>
                <a:sym typeface="Pacifico"/>
              </a:rPr>
              <a:t>R </a:t>
            </a:r>
            <a:r>
              <a:rPr lang="en-US" sz="1800">
                <a:solidFill>
                  <a:srgbClr val="3C4743"/>
                </a:solidFill>
              </a:rPr>
              <a:t>(where </a:t>
            </a:r>
            <a:r>
              <a:rPr lang="en-US" sz="1600">
                <a:solidFill>
                  <a:srgbClr val="3C4743"/>
                </a:solidFill>
                <a:latin typeface="Pacifico"/>
                <a:ea typeface="Pacifico"/>
                <a:cs typeface="Pacifico"/>
                <a:sym typeface="Pacifico"/>
              </a:rPr>
              <a:t>X</a:t>
            </a:r>
            <a:r>
              <a:rPr lang="en-US" sz="1800">
                <a:solidFill>
                  <a:srgbClr val="3C4743"/>
                </a:solidFill>
                <a:latin typeface="Pacifico"/>
                <a:ea typeface="Pacifico"/>
                <a:cs typeface="Pacifico"/>
                <a:sym typeface="Pacifico"/>
              </a:rPr>
              <a:t> </a:t>
            </a:r>
            <a:r>
              <a:rPr lang="en-US" sz="1800">
                <a:solidFill>
                  <a:srgbClr val="3C4743"/>
                </a:solidFill>
              </a:rPr>
              <a:t> is our input space)</a:t>
            </a:r>
            <a:r>
              <a:rPr lang="en-US">
                <a:latin typeface="Times New Roman"/>
                <a:ea typeface="Times New Roman"/>
                <a:cs typeface="Times New Roman"/>
                <a:sym typeface="Times New Roman"/>
              </a:rPr>
              <a:t> </a:t>
            </a:r>
            <a:r>
              <a:rPr lang="en-US">
                <a:latin typeface="Arial"/>
                <a:ea typeface="Arial"/>
                <a:cs typeface="Arial"/>
                <a:sym typeface="Arial"/>
              </a:rPr>
              <a:t>is a kernel if and only if there exists a Hilbert space </a:t>
            </a:r>
            <a:r>
              <a:rPr lang="en-US" sz="1800">
                <a:latin typeface="Pacifico"/>
                <a:ea typeface="Pacifico"/>
                <a:cs typeface="Pacifico"/>
                <a:sym typeface="Pacifico"/>
              </a:rPr>
              <a:t>H</a:t>
            </a:r>
            <a:r>
              <a:rPr lang="en-US">
                <a:latin typeface="Arial"/>
                <a:ea typeface="Arial"/>
                <a:cs typeface="Arial"/>
                <a:sym typeface="Arial"/>
              </a:rPr>
              <a:t> and a map </a:t>
            </a:r>
            <a:r>
              <a:rPr lang="en-US" sz="2150">
                <a:highlight>
                  <a:schemeClr val="lt1"/>
                </a:highlight>
                <a:latin typeface="Arial"/>
                <a:ea typeface="Arial"/>
                <a:cs typeface="Arial"/>
                <a:sym typeface="Arial"/>
              </a:rPr>
              <a:t>ϕ</a:t>
            </a:r>
            <a:r>
              <a:rPr lang="en-US" sz="1950">
                <a:highlight>
                  <a:schemeClr val="lt1"/>
                </a:highlight>
                <a:latin typeface="Arial"/>
                <a:ea typeface="Arial"/>
                <a:cs typeface="Arial"/>
                <a:sym typeface="Arial"/>
              </a:rPr>
              <a:t> : </a:t>
            </a:r>
            <a:r>
              <a:rPr lang="en-US" sz="1800">
                <a:latin typeface="Pacifico"/>
                <a:ea typeface="Pacifico"/>
                <a:cs typeface="Pacifico"/>
                <a:sym typeface="Pacifico"/>
              </a:rPr>
              <a:t>X</a:t>
            </a:r>
            <a:r>
              <a:rPr lang="en-US" sz="1800"/>
              <a:t>  </a:t>
            </a:r>
            <a:r>
              <a:rPr lang="en-US"/>
              <a:t>—&gt; </a:t>
            </a:r>
            <a:r>
              <a:rPr lang="en-US" sz="1800">
                <a:latin typeface="Pacifico"/>
                <a:ea typeface="Pacifico"/>
                <a:cs typeface="Pacifico"/>
                <a:sym typeface="Pacifico"/>
              </a:rPr>
              <a:t>H </a:t>
            </a:r>
            <a:r>
              <a:rPr lang="en-US" sz="1800"/>
              <a:t> </a:t>
            </a:r>
            <a:r>
              <a:rPr lang="en-US"/>
              <a:t>such that </a:t>
            </a:r>
            <a:endParaRPr/>
          </a:p>
          <a:p>
            <a:pPr indent="0" lvl="0" marL="0" rtl="0" algn="l">
              <a:spcBef>
                <a:spcPts val="1500"/>
              </a:spcBef>
              <a:spcAft>
                <a:spcPts val="0"/>
              </a:spcAft>
              <a:buNone/>
            </a:pPr>
            <a:r>
              <a:t/>
            </a:r>
            <a:endParaRPr sz="200"/>
          </a:p>
          <a:p>
            <a:pPr indent="0" lvl="0" marL="0" rtl="0" algn="ctr">
              <a:spcBef>
                <a:spcPts val="1500"/>
              </a:spcBef>
              <a:spcAft>
                <a:spcPts val="0"/>
              </a:spcAft>
              <a:buNone/>
            </a:pPr>
            <a:r>
              <a:rPr lang="en-US" sz="2000">
                <a:latin typeface="Pacifico"/>
                <a:ea typeface="Pacifico"/>
                <a:cs typeface="Pacifico"/>
                <a:sym typeface="Pacifico"/>
              </a:rPr>
              <a:t>k</a:t>
            </a:r>
            <a:r>
              <a:rPr lang="en-US"/>
              <a:t>(x,y)=</a:t>
            </a:r>
            <a:r>
              <a:rPr b="1" lang="en-US">
                <a:latin typeface="Amatic SC"/>
                <a:ea typeface="Amatic SC"/>
                <a:cs typeface="Amatic SC"/>
                <a:sym typeface="Amatic SC"/>
              </a:rPr>
              <a:t>&lt;</a:t>
            </a:r>
            <a:r>
              <a:rPr lang="en-US" sz="2050">
                <a:highlight>
                  <a:schemeClr val="lt1"/>
                </a:highlight>
                <a:latin typeface="Arial"/>
                <a:ea typeface="Arial"/>
                <a:cs typeface="Arial"/>
                <a:sym typeface="Arial"/>
              </a:rPr>
              <a:t>ϕ</a:t>
            </a:r>
            <a:r>
              <a:rPr lang="en-US" sz="1950">
                <a:highlight>
                  <a:schemeClr val="lt1"/>
                </a:highlight>
                <a:latin typeface="Arial"/>
                <a:ea typeface="Arial"/>
                <a:cs typeface="Arial"/>
                <a:sym typeface="Arial"/>
              </a:rPr>
              <a:t>(x),</a:t>
            </a:r>
            <a:r>
              <a:rPr lang="en-US" sz="2050">
                <a:highlight>
                  <a:schemeClr val="lt1"/>
                </a:highlight>
                <a:latin typeface="Arial"/>
                <a:ea typeface="Arial"/>
                <a:cs typeface="Arial"/>
                <a:sym typeface="Arial"/>
              </a:rPr>
              <a:t>ϕ</a:t>
            </a:r>
            <a:r>
              <a:rPr lang="en-US" sz="1950">
                <a:highlight>
                  <a:schemeClr val="lt1"/>
                </a:highlight>
                <a:latin typeface="Arial"/>
                <a:ea typeface="Arial"/>
                <a:cs typeface="Arial"/>
                <a:sym typeface="Arial"/>
              </a:rPr>
              <a:t>(y)</a:t>
            </a:r>
            <a:r>
              <a:rPr b="1" lang="en-US">
                <a:latin typeface="Amatic SC"/>
                <a:ea typeface="Amatic SC"/>
                <a:cs typeface="Amatic SC"/>
                <a:sym typeface="Amatic SC"/>
              </a:rPr>
              <a:t>&gt;</a:t>
            </a:r>
            <a:endParaRPr b="1">
              <a:latin typeface="Amatic SC"/>
              <a:ea typeface="Amatic SC"/>
              <a:cs typeface="Amatic SC"/>
              <a:sym typeface="Amatic SC"/>
            </a:endParaRPr>
          </a:p>
          <a:p>
            <a:pPr indent="0" lvl="0" marL="0" rtl="0" algn="l">
              <a:spcBef>
                <a:spcPts val="1500"/>
              </a:spcBef>
              <a:spcAft>
                <a:spcPts val="0"/>
              </a:spcAft>
              <a:buNone/>
            </a:pPr>
            <a:r>
              <a:t/>
            </a:r>
            <a:endParaRPr sz="1000">
              <a:latin typeface="EB Garamond"/>
              <a:ea typeface="EB Garamond"/>
              <a:cs typeface="EB Garamond"/>
              <a:sym typeface="EB Garamond"/>
            </a:endParaRPr>
          </a:p>
          <a:p>
            <a:pPr indent="0" lvl="0" marL="0" rtl="0" algn="l">
              <a:spcBef>
                <a:spcPts val="1500"/>
              </a:spcBef>
              <a:spcAft>
                <a:spcPts val="0"/>
              </a:spcAft>
              <a:buNone/>
            </a:pPr>
            <a:r>
              <a:rPr lang="en-US"/>
              <a:t>The above statement at first seems obvious because Given </a:t>
            </a:r>
            <a:r>
              <a:rPr lang="en-US" sz="1800">
                <a:latin typeface="Pacifico"/>
                <a:ea typeface="Pacifico"/>
                <a:cs typeface="Pacifico"/>
                <a:sym typeface="Pacifico"/>
              </a:rPr>
              <a:t>X</a:t>
            </a:r>
            <a:r>
              <a:rPr lang="en-US" sz="1800"/>
              <a:t>  </a:t>
            </a:r>
            <a:r>
              <a:rPr lang="en-US"/>
              <a:t>and </a:t>
            </a:r>
            <a:r>
              <a:rPr lang="en-US" sz="2050">
                <a:highlight>
                  <a:schemeClr val="lt1"/>
                </a:highlight>
                <a:latin typeface="Arial"/>
                <a:ea typeface="Arial"/>
                <a:cs typeface="Arial"/>
                <a:sym typeface="Arial"/>
              </a:rPr>
              <a:t>ϕ </a:t>
            </a:r>
            <a:r>
              <a:rPr lang="en-US"/>
              <a:t>we can easily define the kernel function k as </a:t>
            </a:r>
            <a:r>
              <a:rPr lang="en-US" sz="2000">
                <a:latin typeface="Pacifico"/>
                <a:ea typeface="Pacifico"/>
                <a:cs typeface="Pacifico"/>
                <a:sym typeface="Pacifico"/>
              </a:rPr>
              <a:t>k</a:t>
            </a:r>
            <a:r>
              <a:rPr lang="en-US"/>
              <a:t>(x,y)=</a:t>
            </a:r>
            <a:r>
              <a:rPr b="1" lang="en-US">
                <a:latin typeface="Amatic SC"/>
                <a:ea typeface="Amatic SC"/>
                <a:cs typeface="Amatic SC"/>
                <a:sym typeface="Amatic SC"/>
              </a:rPr>
              <a:t>&lt;</a:t>
            </a:r>
            <a:r>
              <a:rPr lang="en-US" sz="2050">
                <a:highlight>
                  <a:schemeClr val="lt1"/>
                </a:highlight>
                <a:latin typeface="Arial"/>
                <a:ea typeface="Arial"/>
                <a:cs typeface="Arial"/>
                <a:sym typeface="Arial"/>
              </a:rPr>
              <a:t>ϕ</a:t>
            </a:r>
            <a:r>
              <a:rPr lang="en-US" sz="1950">
                <a:highlight>
                  <a:schemeClr val="lt1"/>
                </a:highlight>
                <a:latin typeface="Arial"/>
                <a:ea typeface="Arial"/>
                <a:cs typeface="Arial"/>
                <a:sym typeface="Arial"/>
              </a:rPr>
              <a:t>(x),</a:t>
            </a:r>
            <a:r>
              <a:rPr lang="en-US" sz="2050">
                <a:highlight>
                  <a:schemeClr val="lt1"/>
                </a:highlight>
                <a:latin typeface="Arial"/>
                <a:ea typeface="Arial"/>
                <a:cs typeface="Arial"/>
                <a:sym typeface="Arial"/>
              </a:rPr>
              <a:t>ϕ</a:t>
            </a:r>
            <a:r>
              <a:rPr lang="en-US" sz="1950">
                <a:highlight>
                  <a:schemeClr val="lt1"/>
                </a:highlight>
                <a:latin typeface="Arial"/>
                <a:ea typeface="Arial"/>
                <a:cs typeface="Arial"/>
                <a:sym typeface="Arial"/>
              </a:rPr>
              <a:t>(y)</a:t>
            </a:r>
            <a:r>
              <a:rPr b="1" lang="en-US">
                <a:latin typeface="Amatic SC"/>
                <a:ea typeface="Amatic SC"/>
                <a:cs typeface="Amatic SC"/>
                <a:sym typeface="Amatic SC"/>
              </a:rPr>
              <a:t>&gt;,</a:t>
            </a:r>
            <a:r>
              <a:rPr b="1" lang="en-US"/>
              <a:t> </a:t>
            </a:r>
            <a:r>
              <a:rPr lang="en-US"/>
              <a:t>Here k is both symmetric as well as positive definite thus it can be used as a valid kernel. The Essence of the above statement is for a given </a:t>
            </a:r>
            <a:r>
              <a:rPr lang="en-US" sz="1800">
                <a:latin typeface="Pacifico"/>
                <a:ea typeface="Pacifico"/>
                <a:cs typeface="Pacifico"/>
                <a:sym typeface="Pacifico"/>
              </a:rPr>
              <a:t>X</a:t>
            </a:r>
            <a:r>
              <a:rPr lang="en-US" sz="1800"/>
              <a:t>  </a:t>
            </a:r>
            <a:r>
              <a:rPr lang="en-US"/>
              <a:t>and </a:t>
            </a:r>
            <a:r>
              <a:rPr lang="en-US" sz="2000">
                <a:latin typeface="Pacifico"/>
                <a:ea typeface="Pacifico"/>
                <a:cs typeface="Pacifico"/>
                <a:sym typeface="Pacifico"/>
              </a:rPr>
              <a:t>k , </a:t>
            </a:r>
            <a:r>
              <a:rPr lang="en-US"/>
              <a:t>there exist a mapping </a:t>
            </a:r>
            <a:r>
              <a:rPr lang="en-US" sz="2050">
                <a:highlight>
                  <a:schemeClr val="lt1"/>
                </a:highlight>
                <a:latin typeface="Arial"/>
                <a:ea typeface="Arial"/>
                <a:cs typeface="Arial"/>
                <a:sym typeface="Arial"/>
              </a:rPr>
              <a:t>ϕ(x) in </a:t>
            </a:r>
            <a:r>
              <a:rPr lang="en-US">
                <a:latin typeface="Arial"/>
                <a:ea typeface="Arial"/>
                <a:cs typeface="Arial"/>
                <a:sym typeface="Arial"/>
              </a:rPr>
              <a:t>Hilbert space </a:t>
            </a:r>
            <a:r>
              <a:rPr lang="en-US" sz="1800">
                <a:latin typeface="Pacifico"/>
                <a:ea typeface="Pacifico"/>
                <a:cs typeface="Pacifico"/>
                <a:sym typeface="Pacifico"/>
              </a:rPr>
              <a:t>H </a:t>
            </a:r>
            <a:r>
              <a:rPr lang="en-US"/>
              <a:t>for every kernel function 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109d131975_0_28"/>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Reproducing Kernel Hilbert space (RKHS)</a:t>
            </a:r>
            <a:endParaRPr/>
          </a:p>
        </p:txBody>
      </p:sp>
      <p:sp>
        <p:nvSpPr>
          <p:cNvPr id="139" name="Google Shape;139;g2109d131975_0_28"/>
          <p:cNvSpPr txBox="1"/>
          <p:nvPr>
            <p:ph idx="1" type="body"/>
          </p:nvPr>
        </p:nvSpPr>
        <p:spPr>
          <a:xfrm>
            <a:off x="1280150" y="2042150"/>
            <a:ext cx="9823500" cy="44685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proof of &lt;= (by definition)</a:t>
            </a:r>
            <a:endParaRPr/>
          </a:p>
          <a:p>
            <a:pPr indent="0" lvl="0" marL="0" rtl="0" algn="l">
              <a:spcBef>
                <a:spcPts val="1500"/>
              </a:spcBef>
              <a:spcAft>
                <a:spcPts val="0"/>
              </a:spcAft>
              <a:buNone/>
            </a:pPr>
            <a:r>
              <a:rPr lang="en-US"/>
              <a:t>=&gt; We'll create a such type of space </a:t>
            </a:r>
            <a:r>
              <a:rPr b="1" lang="en-US"/>
              <a:t>Let's Start</a:t>
            </a:r>
            <a:endParaRPr b="1"/>
          </a:p>
          <a:p>
            <a:pPr indent="0" lvl="0" marL="0" rtl="0" algn="l">
              <a:spcBef>
                <a:spcPts val="1500"/>
              </a:spcBef>
              <a:spcAft>
                <a:spcPts val="0"/>
              </a:spcAft>
              <a:buNone/>
            </a:pPr>
            <a:r>
              <a:rPr b="1" lang="en-US"/>
              <a:t>Consider </a:t>
            </a:r>
            <a:r>
              <a:rPr lang="en-US"/>
              <a:t>a mapping </a:t>
            </a:r>
            <a:r>
              <a:rPr lang="en-US" sz="2150">
                <a:highlight>
                  <a:schemeClr val="lt1"/>
                </a:highlight>
                <a:latin typeface="Arial"/>
                <a:ea typeface="Arial"/>
                <a:cs typeface="Arial"/>
                <a:sym typeface="Arial"/>
              </a:rPr>
              <a:t>ϕ : </a:t>
            </a:r>
            <a:r>
              <a:rPr lang="en-US"/>
              <a:t> </a:t>
            </a:r>
            <a:r>
              <a:rPr lang="en-US" sz="1800">
                <a:latin typeface="Pacifico"/>
                <a:ea typeface="Pacifico"/>
                <a:cs typeface="Pacifico"/>
                <a:sym typeface="Pacifico"/>
              </a:rPr>
              <a:t>X</a:t>
            </a:r>
            <a:r>
              <a:rPr lang="en-US" sz="1800"/>
              <a:t>  </a:t>
            </a:r>
            <a:r>
              <a:rPr lang="en-US"/>
              <a:t>—&gt; </a:t>
            </a:r>
            <a:r>
              <a:rPr lang="en-US">
                <a:latin typeface="Pacifico"/>
                <a:ea typeface="Pacifico"/>
                <a:cs typeface="Pacifico"/>
                <a:sym typeface="Pacifico"/>
              </a:rPr>
              <a:t>R</a:t>
            </a:r>
            <a:r>
              <a:rPr baseline="30000" lang="en-US">
                <a:latin typeface="Times New Roman"/>
                <a:ea typeface="Times New Roman"/>
                <a:cs typeface="Times New Roman"/>
                <a:sym typeface="Times New Roman"/>
              </a:rPr>
              <a:t>x</a:t>
            </a:r>
            <a:r>
              <a:rPr lang="en-US">
                <a:latin typeface="Times New Roman"/>
                <a:ea typeface="Times New Roman"/>
                <a:cs typeface="Times New Roman"/>
                <a:sym typeface="Times New Roman"/>
              </a:rPr>
              <a:t> (where </a:t>
            </a:r>
            <a:r>
              <a:rPr lang="en-US">
                <a:latin typeface="Pacifico"/>
                <a:ea typeface="Pacifico"/>
                <a:cs typeface="Pacifico"/>
                <a:sym typeface="Pacifico"/>
              </a:rPr>
              <a:t>R</a:t>
            </a:r>
            <a:r>
              <a:rPr baseline="30000" lang="en-US">
                <a:latin typeface="Times New Roman"/>
                <a:ea typeface="Times New Roman"/>
                <a:cs typeface="Times New Roman"/>
                <a:sym typeface="Times New Roman"/>
              </a:rPr>
              <a:t>x</a:t>
            </a:r>
            <a:r>
              <a:rPr lang="en-US">
                <a:latin typeface="Times New Roman"/>
                <a:ea typeface="Times New Roman"/>
                <a:cs typeface="Times New Roman"/>
                <a:sym typeface="Times New Roman"/>
              </a:rPr>
              <a:t> denotes the space of all real valued functions from </a:t>
            </a:r>
            <a:r>
              <a:rPr lang="en-US" sz="1800">
                <a:latin typeface="Pacifico"/>
                <a:ea typeface="Pacifico"/>
                <a:cs typeface="Pacifico"/>
                <a:sym typeface="Pacifico"/>
              </a:rPr>
              <a:t>X</a:t>
            </a:r>
            <a:r>
              <a:rPr lang="en-US" sz="1800"/>
              <a:t>  </a:t>
            </a:r>
            <a:r>
              <a:rPr lang="en-US"/>
              <a:t>—&gt; </a:t>
            </a:r>
            <a:r>
              <a:rPr lang="en-US">
                <a:latin typeface="Pacifico"/>
                <a:ea typeface="Pacifico"/>
                <a:cs typeface="Pacifico"/>
                <a:sym typeface="Pacifico"/>
              </a:rPr>
              <a:t>R</a:t>
            </a:r>
            <a:r>
              <a:rPr lang="en-US"/>
              <a:t>)</a:t>
            </a:r>
            <a:endParaRPr/>
          </a:p>
          <a:p>
            <a:pPr indent="0" lvl="0" marL="0" rtl="0" algn="ctr">
              <a:spcBef>
                <a:spcPts val="1500"/>
              </a:spcBef>
              <a:spcAft>
                <a:spcPts val="0"/>
              </a:spcAft>
              <a:buNone/>
            </a:pPr>
            <a:r>
              <a:rPr lang="en-US"/>
              <a:t>x </a:t>
            </a:r>
            <a:r>
              <a:rPr lang="en-US" sz="1800"/>
              <a:t> </a:t>
            </a:r>
            <a:r>
              <a:rPr lang="en-US"/>
              <a:t>—&gt; </a:t>
            </a:r>
            <a:r>
              <a:rPr lang="en-US" sz="2150">
                <a:highlight>
                  <a:schemeClr val="lt1"/>
                </a:highlight>
                <a:latin typeface="Arial"/>
                <a:ea typeface="Arial"/>
                <a:cs typeface="Arial"/>
                <a:sym typeface="Arial"/>
              </a:rPr>
              <a:t>ϕ(x) := k</a:t>
            </a:r>
            <a:r>
              <a:rPr baseline="-25000" lang="en-US" sz="2150">
                <a:highlight>
                  <a:schemeClr val="lt1"/>
                </a:highlight>
                <a:latin typeface="Arial"/>
                <a:ea typeface="Arial"/>
                <a:cs typeface="Arial"/>
                <a:sym typeface="Arial"/>
              </a:rPr>
              <a:t>x</a:t>
            </a:r>
            <a:r>
              <a:rPr lang="en-US" sz="2150">
                <a:highlight>
                  <a:schemeClr val="lt1"/>
                </a:highlight>
                <a:latin typeface="Arial"/>
                <a:ea typeface="Arial"/>
                <a:cs typeface="Arial"/>
                <a:sym typeface="Arial"/>
              </a:rPr>
              <a:t> := k(x, .)</a:t>
            </a:r>
            <a:endParaRPr/>
          </a:p>
        </p:txBody>
      </p:sp>
      <p:pic>
        <p:nvPicPr>
          <p:cNvPr id="140" name="Google Shape;140;g2109d131975_0_28"/>
          <p:cNvPicPr preferRelativeResize="0"/>
          <p:nvPr/>
        </p:nvPicPr>
        <p:blipFill>
          <a:blip r:embed="rId3">
            <a:alphaModFix/>
          </a:blip>
          <a:stretch>
            <a:fillRect/>
          </a:stretch>
        </p:blipFill>
        <p:spPr>
          <a:xfrm>
            <a:off x="3693375" y="4473775"/>
            <a:ext cx="4410651" cy="217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109d131975_0_35"/>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Reproducing Kernel Hilbert space (RKHS)...</a:t>
            </a:r>
            <a:endParaRPr/>
          </a:p>
        </p:txBody>
      </p:sp>
      <p:sp>
        <p:nvSpPr>
          <p:cNvPr id="147" name="Google Shape;147;g2109d131975_0_35"/>
          <p:cNvSpPr txBox="1"/>
          <p:nvPr>
            <p:ph idx="1" type="body"/>
          </p:nvPr>
        </p:nvSpPr>
        <p:spPr>
          <a:xfrm>
            <a:off x="1280125" y="2194550"/>
            <a:ext cx="10134600" cy="4530600"/>
          </a:xfrm>
          <a:prstGeom prst="rect">
            <a:avLst/>
          </a:prstGeom>
        </p:spPr>
        <p:txBody>
          <a:bodyPr anchorCtr="0" anchor="t" bIns="45700" lIns="91425" spcFirstLastPara="1" rIns="91425" wrap="square" tIns="45700">
            <a:normAutofit/>
          </a:bodyPr>
          <a:lstStyle/>
          <a:p>
            <a:pPr indent="-342900" lvl="0" marL="457200" rtl="0" algn="l">
              <a:spcBef>
                <a:spcPts val="1500"/>
              </a:spcBef>
              <a:spcAft>
                <a:spcPts val="0"/>
              </a:spcAft>
              <a:buSzPts val="1800"/>
              <a:buChar char="▪"/>
            </a:pPr>
            <a:r>
              <a:rPr b="1" lang="en-US"/>
              <a:t>Vector Space</a:t>
            </a:r>
            <a:endParaRPr b="1"/>
          </a:p>
          <a:p>
            <a:pPr indent="0" lvl="0" marL="457200" rtl="0" algn="l">
              <a:spcBef>
                <a:spcPts val="1500"/>
              </a:spcBef>
              <a:spcAft>
                <a:spcPts val="0"/>
              </a:spcAft>
              <a:buNone/>
            </a:pPr>
            <a:r>
              <a:rPr lang="en-US"/>
              <a:t>Consider the spanning set of all image point in higher dimension</a:t>
            </a:r>
            <a:endParaRPr/>
          </a:p>
          <a:p>
            <a:pPr indent="0" lvl="0" marL="457200" rtl="0" algn="l">
              <a:spcBef>
                <a:spcPts val="1500"/>
              </a:spcBef>
              <a:spcAft>
                <a:spcPts val="0"/>
              </a:spcAft>
              <a:buNone/>
            </a:pPr>
            <a:r>
              <a:t/>
            </a:r>
            <a:endParaRPr/>
          </a:p>
          <a:p>
            <a:pPr indent="0" lvl="0" marL="457200" rtl="0" algn="l">
              <a:spcBef>
                <a:spcPts val="1500"/>
              </a:spcBef>
              <a:spcAft>
                <a:spcPts val="0"/>
              </a:spcAft>
              <a:buNone/>
            </a:pPr>
            <a:r>
              <a:t/>
            </a:r>
            <a:endParaRPr/>
          </a:p>
          <a:p>
            <a:pPr indent="0" lvl="0" marL="457200" rtl="0" algn="l">
              <a:spcBef>
                <a:spcPts val="1500"/>
              </a:spcBef>
              <a:spcAft>
                <a:spcPts val="0"/>
              </a:spcAft>
              <a:buNone/>
            </a:pPr>
            <a:r>
              <a:t/>
            </a:r>
            <a:endParaRPr/>
          </a:p>
          <a:p>
            <a:pPr indent="-342900" lvl="0" marL="457200" rtl="0" algn="l">
              <a:spcBef>
                <a:spcPts val="1500"/>
              </a:spcBef>
              <a:spcAft>
                <a:spcPts val="0"/>
              </a:spcAft>
              <a:buSzPts val="1800"/>
              <a:buChar char="▪"/>
            </a:pPr>
            <a:r>
              <a:rPr b="1" lang="en-US"/>
              <a:t>Inner Product</a:t>
            </a:r>
            <a:endParaRPr b="1"/>
          </a:p>
          <a:p>
            <a:pPr indent="0" lvl="0" marL="457200" rtl="0" algn="l">
              <a:spcBef>
                <a:spcPts val="1500"/>
              </a:spcBef>
              <a:spcAft>
                <a:spcPts val="0"/>
              </a:spcAft>
              <a:buNone/>
            </a:pPr>
            <a:r>
              <a:rPr lang="en-US"/>
              <a:t>For spanning function we define :</a:t>
            </a:r>
            <a:endParaRPr/>
          </a:p>
          <a:p>
            <a:pPr indent="0" lvl="0" marL="0" rtl="0" algn="ctr">
              <a:spcBef>
                <a:spcPts val="1500"/>
              </a:spcBef>
              <a:spcAft>
                <a:spcPts val="0"/>
              </a:spcAft>
              <a:buNone/>
            </a:pPr>
            <a:r>
              <a:rPr b="1" lang="en-US">
                <a:latin typeface="Amatic SC"/>
                <a:ea typeface="Amatic SC"/>
                <a:cs typeface="Amatic SC"/>
                <a:sym typeface="Amatic SC"/>
              </a:rPr>
              <a:t>&lt;</a:t>
            </a:r>
            <a:r>
              <a:rPr lang="en-US" sz="2050">
                <a:highlight>
                  <a:schemeClr val="lt1"/>
                </a:highlight>
                <a:latin typeface="Arial"/>
                <a:ea typeface="Arial"/>
                <a:cs typeface="Arial"/>
                <a:sym typeface="Arial"/>
              </a:rPr>
              <a:t>k</a:t>
            </a:r>
            <a:r>
              <a:rPr baseline="-25000" lang="en-US" sz="2050">
                <a:highlight>
                  <a:schemeClr val="lt1"/>
                </a:highlight>
                <a:latin typeface="Arial"/>
                <a:ea typeface="Arial"/>
                <a:cs typeface="Arial"/>
                <a:sym typeface="Arial"/>
              </a:rPr>
              <a:t>x</a:t>
            </a:r>
            <a:r>
              <a:rPr lang="en-US" sz="1950">
                <a:highlight>
                  <a:schemeClr val="lt1"/>
                </a:highlight>
                <a:latin typeface="Arial"/>
                <a:ea typeface="Arial"/>
                <a:cs typeface="Arial"/>
                <a:sym typeface="Arial"/>
              </a:rPr>
              <a:t>,</a:t>
            </a:r>
            <a:r>
              <a:rPr lang="en-US" sz="2050">
                <a:highlight>
                  <a:schemeClr val="lt1"/>
                </a:highlight>
                <a:latin typeface="Arial"/>
                <a:ea typeface="Arial"/>
                <a:cs typeface="Arial"/>
                <a:sym typeface="Arial"/>
              </a:rPr>
              <a:t>k</a:t>
            </a:r>
            <a:r>
              <a:rPr baseline="-25000" lang="en-US" sz="2050">
                <a:highlight>
                  <a:schemeClr val="lt1"/>
                </a:highlight>
                <a:latin typeface="Arial"/>
                <a:ea typeface="Arial"/>
                <a:cs typeface="Arial"/>
                <a:sym typeface="Arial"/>
              </a:rPr>
              <a:t>y</a:t>
            </a:r>
            <a:r>
              <a:rPr b="1" lang="en-US">
                <a:latin typeface="Amatic SC"/>
                <a:ea typeface="Amatic SC"/>
                <a:cs typeface="Amatic SC"/>
                <a:sym typeface="Amatic SC"/>
              </a:rPr>
              <a:t>&gt; = &lt;</a:t>
            </a:r>
            <a:r>
              <a:rPr lang="en-US" sz="2050">
                <a:highlight>
                  <a:schemeClr val="lt1"/>
                </a:highlight>
                <a:latin typeface="Arial"/>
                <a:ea typeface="Arial"/>
                <a:cs typeface="Arial"/>
                <a:sym typeface="Arial"/>
              </a:rPr>
              <a:t>k(x, .), k(y, .)</a:t>
            </a:r>
            <a:r>
              <a:rPr b="1" lang="en-US">
                <a:latin typeface="Amatic SC"/>
                <a:ea typeface="Amatic SC"/>
                <a:cs typeface="Amatic SC"/>
                <a:sym typeface="Amatic SC"/>
              </a:rPr>
              <a:t>&gt; := </a:t>
            </a:r>
            <a:r>
              <a:rPr lang="en-US">
                <a:latin typeface="Arial"/>
                <a:ea typeface="Arial"/>
                <a:cs typeface="Arial"/>
                <a:sym typeface="Arial"/>
              </a:rPr>
              <a:t>k(x, y)</a:t>
            </a:r>
            <a:endParaRPr/>
          </a:p>
        </p:txBody>
      </p:sp>
      <p:pic>
        <p:nvPicPr>
          <p:cNvPr id="148" name="Google Shape;148;g2109d131975_0_35"/>
          <p:cNvPicPr preferRelativeResize="0"/>
          <p:nvPr/>
        </p:nvPicPr>
        <p:blipFill>
          <a:blip r:embed="rId3">
            <a:alphaModFix/>
          </a:blip>
          <a:stretch>
            <a:fillRect/>
          </a:stretch>
        </p:blipFill>
        <p:spPr>
          <a:xfrm>
            <a:off x="3032725" y="3325275"/>
            <a:ext cx="6629400" cy="13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109d131975_0_42"/>
          <p:cNvSpPr txBox="1"/>
          <p:nvPr>
            <p:ph type="title"/>
          </p:nvPr>
        </p:nvSpPr>
        <p:spPr>
          <a:xfrm>
            <a:off x="1280160" y="466343"/>
            <a:ext cx="9628500" cy="13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Reproducing Kernel Hilbert space (RKHS)......</a:t>
            </a:r>
            <a:endParaRPr/>
          </a:p>
        </p:txBody>
      </p:sp>
      <p:sp>
        <p:nvSpPr>
          <p:cNvPr id="155" name="Google Shape;155;g2109d131975_0_42"/>
          <p:cNvSpPr txBox="1"/>
          <p:nvPr>
            <p:ph idx="1" type="body"/>
          </p:nvPr>
        </p:nvSpPr>
        <p:spPr>
          <a:xfrm>
            <a:off x="1280125" y="2032925"/>
            <a:ext cx="10159500" cy="4742100"/>
          </a:xfrm>
          <a:prstGeom prst="rect">
            <a:avLst/>
          </a:prstGeom>
        </p:spPr>
        <p:txBody>
          <a:bodyPr anchorCtr="0" anchor="t" bIns="45700" lIns="91425" spcFirstLastPara="1" rIns="91425" wrap="square" tIns="45700">
            <a:normAutofit/>
          </a:bodyPr>
          <a:lstStyle/>
          <a:p>
            <a:pPr indent="0" lvl="0" marL="0" rtl="0" algn="l">
              <a:spcBef>
                <a:spcPts val="1500"/>
              </a:spcBef>
              <a:spcAft>
                <a:spcPts val="0"/>
              </a:spcAft>
              <a:buNone/>
            </a:pPr>
            <a:r>
              <a:rPr lang="en-US"/>
              <a:t>In general for any </a:t>
            </a:r>
            <a:r>
              <a:rPr i="1" lang="en-US"/>
              <a:t>g </a:t>
            </a:r>
            <a:r>
              <a:rPr lang="en-US"/>
              <a:t>and </a:t>
            </a:r>
            <a:r>
              <a:rPr i="1" lang="en-US"/>
              <a:t>f </a:t>
            </a:r>
            <a:r>
              <a:rPr lang="en-US"/>
              <a:t>in vector space is </a:t>
            </a:r>
            <a:r>
              <a:rPr lang="en-US"/>
              <a:t>basically</a:t>
            </a:r>
            <a:r>
              <a:rPr lang="en-US"/>
              <a:t> linear combination of image points</a:t>
            </a:r>
            <a:endParaRPr/>
          </a:p>
          <a:p>
            <a:pPr indent="0" lvl="0" marL="0" rtl="0" algn="l">
              <a:spcBef>
                <a:spcPts val="1500"/>
              </a:spcBef>
              <a:spcAft>
                <a:spcPts val="0"/>
              </a:spcAft>
              <a:buNone/>
            </a:pPr>
            <a:r>
              <a:t/>
            </a:r>
            <a:endParaRPr/>
          </a:p>
          <a:p>
            <a:pPr indent="0" lvl="0" marL="0" rtl="0" algn="l">
              <a:spcBef>
                <a:spcPts val="1500"/>
              </a:spcBef>
              <a:spcAft>
                <a:spcPts val="0"/>
              </a:spcAft>
              <a:buNone/>
            </a:pPr>
            <a:r>
              <a:t/>
            </a:r>
            <a:endParaRPr/>
          </a:p>
          <a:p>
            <a:pPr indent="0" lvl="0" marL="0" rtl="0" algn="l">
              <a:spcBef>
                <a:spcPts val="1500"/>
              </a:spcBef>
              <a:spcAft>
                <a:spcPts val="0"/>
              </a:spcAft>
              <a:buNone/>
            </a:pPr>
            <a:r>
              <a:t/>
            </a:r>
            <a:endParaRPr/>
          </a:p>
          <a:p>
            <a:pPr indent="-342900" lvl="0" marL="457200" rtl="0" algn="l">
              <a:spcBef>
                <a:spcPts val="1500"/>
              </a:spcBef>
              <a:spcAft>
                <a:spcPts val="0"/>
              </a:spcAft>
              <a:buSzPts val="1800"/>
              <a:buChar char="▪"/>
            </a:pPr>
            <a:r>
              <a:rPr lang="en-US"/>
              <a:t>For Hilbert space we also need the </a:t>
            </a:r>
            <a:r>
              <a:rPr b="1" lang="en-US"/>
              <a:t>completeness </a:t>
            </a:r>
            <a:endParaRPr b="1"/>
          </a:p>
          <a:p>
            <a:pPr indent="0" lvl="0" marL="457200" rtl="0" algn="l">
              <a:spcBef>
                <a:spcPts val="1500"/>
              </a:spcBef>
              <a:spcAft>
                <a:spcPts val="0"/>
              </a:spcAft>
              <a:buNone/>
            </a:pPr>
            <a:r>
              <a:rPr lang="en-US"/>
              <a:t>Just add all limit points of the Cauchy sequence in</a:t>
            </a:r>
            <a:r>
              <a:rPr b="1" lang="en-US"/>
              <a:t> </a:t>
            </a:r>
            <a:r>
              <a:rPr lang="en-US" sz="1900">
                <a:latin typeface="Pacifico"/>
                <a:ea typeface="Pacifico"/>
                <a:cs typeface="Pacifico"/>
                <a:sym typeface="Pacifico"/>
              </a:rPr>
              <a:t>R</a:t>
            </a:r>
            <a:r>
              <a:rPr baseline="30000" lang="en-US">
                <a:latin typeface="Times New Roman"/>
                <a:ea typeface="Times New Roman"/>
                <a:cs typeface="Times New Roman"/>
                <a:sym typeface="Times New Roman"/>
              </a:rPr>
              <a:t>x</a:t>
            </a:r>
            <a:endParaRPr baseline="30000"/>
          </a:p>
          <a:p>
            <a:pPr indent="0" lvl="0" marL="457200" rtl="0" algn="l">
              <a:spcBef>
                <a:spcPts val="1500"/>
              </a:spcBef>
              <a:spcAft>
                <a:spcPts val="0"/>
              </a:spcAft>
              <a:buNone/>
            </a:pPr>
            <a:r>
              <a:rPr b="1" lang="en-US"/>
              <a:t>Hence We have created a Hilbert space which has the property </a:t>
            </a:r>
            <a:endParaRPr b="1"/>
          </a:p>
          <a:p>
            <a:pPr indent="0" lvl="0" marL="0" rtl="0" algn="ctr">
              <a:spcBef>
                <a:spcPts val="1500"/>
              </a:spcBef>
              <a:spcAft>
                <a:spcPts val="0"/>
              </a:spcAft>
              <a:buNone/>
            </a:pPr>
            <a:r>
              <a:rPr b="1" lang="en-US"/>
              <a:t>&lt;</a:t>
            </a:r>
            <a:r>
              <a:rPr b="1" lang="en-US" sz="2050">
                <a:highlight>
                  <a:schemeClr val="lt1"/>
                </a:highlight>
              </a:rPr>
              <a:t>k</a:t>
            </a:r>
            <a:r>
              <a:rPr b="1" baseline="-25000" lang="en-US" sz="2050">
                <a:highlight>
                  <a:schemeClr val="lt1"/>
                </a:highlight>
              </a:rPr>
              <a:t>x</a:t>
            </a:r>
            <a:r>
              <a:rPr b="1" lang="en-US" sz="1950">
                <a:highlight>
                  <a:schemeClr val="lt1"/>
                </a:highlight>
              </a:rPr>
              <a:t>,</a:t>
            </a:r>
            <a:r>
              <a:rPr b="1" lang="en-US" sz="2050">
                <a:highlight>
                  <a:schemeClr val="lt1"/>
                </a:highlight>
              </a:rPr>
              <a:t>k</a:t>
            </a:r>
            <a:r>
              <a:rPr b="1" baseline="-25000" lang="en-US" sz="2050">
                <a:highlight>
                  <a:schemeClr val="lt1"/>
                </a:highlight>
              </a:rPr>
              <a:t>y</a:t>
            </a:r>
            <a:r>
              <a:rPr b="1" lang="en-US"/>
              <a:t>&gt; = &lt;</a:t>
            </a:r>
            <a:r>
              <a:rPr lang="en-US" sz="2150">
                <a:highlight>
                  <a:schemeClr val="lt1"/>
                </a:highlight>
                <a:latin typeface="Arial"/>
                <a:ea typeface="Arial"/>
                <a:cs typeface="Arial"/>
                <a:sym typeface="Arial"/>
              </a:rPr>
              <a:t>ϕ(x)</a:t>
            </a:r>
            <a:r>
              <a:rPr lang="en-US" sz="1950">
                <a:highlight>
                  <a:schemeClr val="lt1"/>
                </a:highlight>
              </a:rPr>
              <a:t>,</a:t>
            </a:r>
            <a:r>
              <a:rPr lang="en-US" sz="2150">
                <a:highlight>
                  <a:schemeClr val="lt1"/>
                </a:highlight>
                <a:latin typeface="Arial"/>
                <a:ea typeface="Arial"/>
                <a:cs typeface="Arial"/>
                <a:sym typeface="Arial"/>
              </a:rPr>
              <a:t>ϕ(y)</a:t>
            </a:r>
            <a:r>
              <a:rPr b="1" lang="en-US"/>
              <a:t>&gt;      (By Construction)</a:t>
            </a:r>
            <a:endParaRPr b="1"/>
          </a:p>
          <a:p>
            <a:pPr indent="-342900" lvl="0" marL="457200" rtl="0" algn="l">
              <a:spcBef>
                <a:spcPts val="1500"/>
              </a:spcBef>
              <a:spcAft>
                <a:spcPts val="0"/>
              </a:spcAft>
              <a:buSzPts val="1800"/>
              <a:buChar char="▪"/>
            </a:pPr>
            <a:r>
              <a:rPr lang="en-US"/>
              <a:t>This constructed space is called </a:t>
            </a:r>
            <a:r>
              <a:rPr b="1" lang="en-US"/>
              <a:t>"Reproducing Kernel Hilbert Space"</a:t>
            </a:r>
            <a:endParaRPr b="1"/>
          </a:p>
        </p:txBody>
      </p:sp>
      <p:pic>
        <p:nvPicPr>
          <p:cNvPr id="156" name="Google Shape;156;g2109d131975_0_42"/>
          <p:cNvPicPr preferRelativeResize="0"/>
          <p:nvPr/>
        </p:nvPicPr>
        <p:blipFill>
          <a:blip r:embed="rId3">
            <a:alphaModFix/>
          </a:blip>
          <a:stretch>
            <a:fillRect/>
          </a:stretch>
        </p:blipFill>
        <p:spPr>
          <a:xfrm>
            <a:off x="2932100" y="2662225"/>
            <a:ext cx="6324600" cy="153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2023-02-22T15:32:48Z</dcterms:created>
  <dc:creator>nishant kumar</dc:creator>
</cp:coreProperties>
</file>