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0"/>
  </p:notesMasterIdLst>
  <p:sldIdLst>
    <p:sldId id="281" r:id="rId6"/>
    <p:sldId id="257" r:id="rId7"/>
    <p:sldId id="297" r:id="rId8"/>
    <p:sldId id="301" r:id="rId9"/>
    <p:sldId id="298" r:id="rId10"/>
    <p:sldId id="296" r:id="rId11"/>
    <p:sldId id="303" r:id="rId12"/>
    <p:sldId id="300" r:id="rId13"/>
    <p:sldId id="289" r:id="rId14"/>
    <p:sldId id="292" r:id="rId15"/>
    <p:sldId id="291" r:id="rId16"/>
    <p:sldId id="302" r:id="rId17"/>
    <p:sldId id="294" r:id="rId18"/>
    <p:sldId id="282" r:id="rId19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1" autoAdjust="0"/>
  </p:normalViewPr>
  <p:slideViewPr>
    <p:cSldViewPr>
      <p:cViewPr>
        <p:scale>
          <a:sx n="125" d="100"/>
          <a:sy n="125" d="100"/>
        </p:scale>
        <p:origin x="72" y="-274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 Copyright © 2017 </a:t>
            </a:r>
            <a:r>
              <a:rPr lang="en-US" dirty="0" err="1"/>
              <a:t>Cybage</a:t>
            </a:r>
            <a:r>
              <a:rPr lang="en-US" dirty="0"/>
              <a:t> Software Pvt. Ltd. All Rights Reserved. </a:t>
            </a:r>
            <a:r>
              <a:rPr lang="en-US" dirty="0" err="1"/>
              <a:t>Cybage</a:t>
            </a:r>
            <a:r>
              <a:rPr lang="en-US" dirty="0"/>
              <a:t> Confidential.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63910" y="3041814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-63910" y="3292079"/>
            <a:ext cx="4788310" cy="167124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E9677-C2A3-631B-6794-4F3546E8AF3A}"/>
              </a:ext>
            </a:extLst>
          </p:cNvPr>
          <p:cNvSpPr/>
          <p:nvPr/>
        </p:nvSpPr>
        <p:spPr>
          <a:xfrm>
            <a:off x="1242016" y="1893030"/>
            <a:ext cx="4049122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1" dirty="0">
                <a:solidFill>
                  <a:srgbClr val="ECECF1"/>
                </a:solidFill>
                <a:effectLst/>
                <a:latin typeface="Söhne"/>
              </a:rPr>
              <a:t>In simple terms, SonarQube, it is a platform ,used for continuous inspection of code quality , means it will help developers to understand Quality of code 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89450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8719"/>
            <a:ext cx="8549640" cy="1124027"/>
          </a:xfrm>
        </p:spPr>
        <p:txBody>
          <a:bodyPr/>
          <a:lstStyle/>
          <a:p>
            <a:pPr algn="ctr"/>
            <a:r>
              <a:rPr lang="en-US" dirty="0" err="1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0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Editions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81298"/>
              </p:ext>
            </p:extLst>
          </p:nvPr>
        </p:nvGraphicFramePr>
        <p:xfrm>
          <a:off x="762000" y="1168559"/>
          <a:ext cx="7620000" cy="319723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Community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Developer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Enterprise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Open Source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Typical for 1 Million + Lines of code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Typical for 10 Million + Lines of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Typical for 50 Million + Lines of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3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9 Languages – Java, </a:t>
                      </a:r>
                      <a:r>
                        <a:rPr lang="en-US" sz="1100" b="0" dirty="0" err="1">
                          <a:effectLst/>
                        </a:rPr>
                        <a:t>Javascript</a:t>
                      </a:r>
                      <a:r>
                        <a:rPr lang="en-US" sz="1100" b="0" dirty="0">
                          <a:effectLst/>
                        </a:rPr>
                        <a:t>, C#, Typescript, Flex, Python, PHP, Web , XML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 Languages - Java,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>, C#, Typescript, Flex, Python, PHP, Web , XML,C/C++,Objective-C, T-SQL,ABAP,PL/</a:t>
                      </a:r>
                      <a:r>
                        <a:rPr lang="en-US" sz="1100" dirty="0" err="1">
                          <a:effectLst/>
                        </a:rPr>
                        <a:t>SQL,Swift,VB.Net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 Languages - Java,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>, C#, Typescript, Flex, Python, PHP, Web , XML,C/C++,Objective-C, T-SQL,ABAP,PL/</a:t>
                      </a:r>
                      <a:r>
                        <a:rPr lang="en-US" sz="1100" dirty="0" err="1">
                          <a:effectLst/>
                        </a:rPr>
                        <a:t>SQL,Swift,VB.Net,COBOL</a:t>
                      </a:r>
                      <a:r>
                        <a:rPr lang="en-US" sz="1100" dirty="0">
                          <a:effectLst/>
                        </a:rPr>
                        <a:t>, PL/1,RPG,VB6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 Languages - Java,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>, C#, Typescript, Flex, Python, PHP, Web , XML,C/C++,Objective-C, T-SQL,ABAP,PL/</a:t>
                      </a:r>
                      <a:r>
                        <a:rPr lang="en-US" sz="1100" dirty="0" err="1">
                          <a:effectLst/>
                        </a:rPr>
                        <a:t>SQL,Swift,VB.Net,COBOL</a:t>
                      </a:r>
                      <a:r>
                        <a:rPr lang="en-US" sz="1100" dirty="0">
                          <a:effectLst/>
                        </a:rPr>
                        <a:t>, PL/1,RPG,VB6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SonarLint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SonarLint</a:t>
                      </a:r>
                      <a:r>
                        <a:rPr lang="en-US" sz="1100" dirty="0">
                          <a:effectLst/>
                        </a:rPr>
                        <a:t> Notifications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SonarLint Notifications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SonarLint Notifications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4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Portfolio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Portfolio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Executive Reporting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Executive Reporting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4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High Availability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3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1382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SonarLint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67493"/>
            <a:ext cx="6172200" cy="462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43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question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2919"/>
            <a:ext cx="2590800" cy="233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19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7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5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2800" y="1120907"/>
            <a:ext cx="924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Why code analysis? </a:t>
            </a:r>
            <a:r>
              <a:rPr lang="en-US" sz="1200" i="1" u="sng" dirty="0"/>
              <a:t>Why we requires , purpose of usage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SonarQube  </a:t>
            </a:r>
            <a:r>
              <a:rPr lang="en-US" sz="1200" i="1" u="sng" dirty="0"/>
              <a:t>we</a:t>
            </a:r>
            <a:r>
              <a:rPr lang="en-US" sz="1200" u="sng" dirty="0"/>
              <a:t> </a:t>
            </a:r>
            <a:r>
              <a:rPr lang="en-US" sz="1200" i="1" u="sng" dirty="0"/>
              <a:t>will see in detail,  what is SQ concept all </a:t>
            </a:r>
            <a:r>
              <a:rPr lang="en-US" sz="1200" i="1" u="sng" dirty="0" err="1"/>
              <a:t>abt</a:t>
            </a:r>
            <a:r>
              <a:rPr lang="en-US" sz="1200" i="1" u="sng" dirty="0"/>
              <a:t> , and how it helps developer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SonarQube Architecture </a:t>
            </a:r>
            <a:r>
              <a:rPr lang="en-US" sz="1200" i="1" u="sng" dirty="0"/>
              <a:t>we will also see its architecture in detail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SonarQube Features </a:t>
            </a:r>
            <a:r>
              <a:rPr lang="en-US" sz="1200" i="1" u="sng" dirty="0"/>
              <a:t>we will overview see its different features in detail</a:t>
            </a:r>
            <a:endParaRPr lang="en-US" sz="1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Available plugins </a:t>
            </a:r>
            <a:r>
              <a:rPr lang="en-US" sz="1200" i="1" u="sng" dirty="0"/>
              <a:t>what are the available plugins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Demonstration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SonarQube Editions comparison </a:t>
            </a:r>
            <a:r>
              <a:rPr lang="en-US" sz="1200" i="1" u="sng" dirty="0"/>
              <a:t>we will also see its different editions and there comparison  </a:t>
            </a:r>
            <a:endParaRPr lang="en-US" sz="1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SonarLint</a:t>
            </a:r>
            <a:r>
              <a:rPr lang="en-US" dirty="0"/>
              <a:t> </a:t>
            </a:r>
            <a:r>
              <a:rPr lang="en-US" sz="1200" i="1" u="sng" dirty="0"/>
              <a:t>IMP Concept of </a:t>
            </a:r>
            <a:r>
              <a:rPr lang="en-US" sz="1200" i="1" u="sng" dirty="0" err="1"/>
              <a:t>sonarlint</a:t>
            </a:r>
            <a:r>
              <a:rPr lang="en-US" sz="1200" i="1" u="sng" dirty="0"/>
              <a:t> , overview</a:t>
            </a: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9383123" cy="838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Code Analysis?  </a:t>
            </a:r>
            <a:r>
              <a:rPr lang="en-US" sz="11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code analysis </a:t>
            </a:r>
            <a:r>
              <a:rPr lang="en-US" sz="11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developer D1 developed code  _ he  wonders whether code developed is as per  standard coding practices or not  then for checking same he involves senior developers  it was time consuming mechanism </a:t>
            </a:r>
            <a:r>
              <a:rPr lang="en-US" sz="11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to overcome  CA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81919"/>
            <a:ext cx="9677400" cy="346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cs typeface="Segoe UI" panose="020B0502040204020203" pitchFamily="34" charset="0"/>
              </a:rPr>
              <a:t>Code</a:t>
            </a:r>
            <a:r>
              <a:rPr lang="en-US" sz="1800" dirty="0">
                <a:cs typeface="Segoe UI" panose="020B0502040204020203" pitchFamily="34" charset="0"/>
              </a:rPr>
              <a:t> debugging without executing the program </a:t>
            </a:r>
            <a:r>
              <a:rPr lang="en-US" sz="1100" i="1" u="sng" dirty="0">
                <a:cs typeface="Segoe UI" panose="020B0502040204020203" pitchFamily="34" charset="0"/>
              </a:rPr>
              <a:t>covered in TFVC  that how debugging can be carried out without  executing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cs typeface="Segoe UI" panose="020B0502040204020203" pitchFamily="34" charset="0"/>
              </a:rPr>
              <a:t>Provides an understanding of </a:t>
            </a:r>
            <a:r>
              <a:rPr lang="en-US" sz="1800" b="1" dirty="0">
                <a:cs typeface="Segoe UI" panose="020B0502040204020203" pitchFamily="34" charset="0"/>
              </a:rPr>
              <a:t>code </a:t>
            </a:r>
            <a:r>
              <a:rPr lang="en-US" sz="1800" dirty="0">
                <a:cs typeface="Segoe UI" panose="020B0502040204020203" pitchFamily="34" charset="0"/>
              </a:rPr>
              <a:t>structure </a:t>
            </a:r>
            <a:r>
              <a:rPr lang="en-US" sz="1200" i="1" u="sng" dirty="0">
                <a:cs typeface="Segoe UI" panose="020B0502040204020203" pitchFamily="34" charset="0"/>
              </a:rPr>
              <a:t>so in upcoming  sessions , we will see on the dashboard  of SQ , that how the structure of code can properly be analyze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cs typeface="Segoe UI" panose="020B0502040204020203" pitchFamily="34" charset="0"/>
              </a:rPr>
              <a:t>Checks for coding standards in program  </a:t>
            </a:r>
            <a:r>
              <a:rPr lang="en-US" sz="1000" i="1" u="sng" dirty="0">
                <a:cs typeface="Segoe UI" panose="020B0502040204020203" pitchFamily="34" charset="0"/>
              </a:rPr>
              <a:t>as we have discusses above problem , using some Microsoft  rules  coding standards are defined </a:t>
            </a:r>
            <a:r>
              <a:rPr lang="en-US" sz="1000" i="1" u="sng" dirty="0">
                <a:cs typeface="Segoe UI" panose="020B0502040204020203" pitchFamily="34" charset="0"/>
                <a:sym typeface="Wingdings" panose="05000000000000000000" pitchFamily="2" charset="2"/>
              </a:rPr>
              <a:t> and that are applied to code </a:t>
            </a:r>
            <a:endParaRPr lang="en-US" sz="1000" i="1" u="sng" dirty="0">
              <a:cs typeface="Segoe UI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cs typeface="Segoe UI" panose="020B0502040204020203" pitchFamily="34" charset="0"/>
              </a:rPr>
              <a:t>Code</a:t>
            </a:r>
            <a:r>
              <a:rPr lang="en-US" sz="1800" dirty="0">
                <a:cs typeface="Segoe UI" panose="020B0502040204020203" pitchFamily="34" charset="0"/>
              </a:rPr>
              <a:t> as per industry standards </a:t>
            </a:r>
            <a:r>
              <a:rPr lang="en-US" sz="1200" i="1" u="sng" dirty="0">
                <a:cs typeface="Segoe UI" panose="020B0502040204020203" pitchFamily="34" charset="0"/>
              </a:rPr>
              <a:t>just seen , </a:t>
            </a:r>
            <a:r>
              <a:rPr lang="en-US" sz="1200" i="1" u="sng" dirty="0" err="1">
                <a:cs typeface="Segoe UI" panose="020B0502040204020203" pitchFamily="34" charset="0"/>
              </a:rPr>
              <a:t>eg</a:t>
            </a:r>
            <a:r>
              <a:rPr lang="en-US" sz="1200" i="1" u="sng" dirty="0">
                <a:cs typeface="Segoe UI" panose="020B0502040204020203" pitchFamily="34" charset="0"/>
              </a:rPr>
              <a:t>  camel casing , unnecessary comments , hard coded variables  and </a:t>
            </a:r>
            <a:r>
              <a:rPr lang="en-US" sz="1200" i="1" u="sng" dirty="0" err="1">
                <a:cs typeface="Segoe UI" panose="020B0502040204020203" pitchFamily="34" charset="0"/>
              </a:rPr>
              <a:t>etc</a:t>
            </a:r>
            <a:endParaRPr lang="en-US" sz="1200" i="1" u="sng" dirty="0">
              <a:cs typeface="Segoe UI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cs typeface="Segoe UI" panose="020B0502040204020203" pitchFamily="34" charset="0"/>
              </a:rPr>
              <a:t>SCA tools</a:t>
            </a:r>
            <a:r>
              <a:rPr lang="en-US" sz="1800" dirty="0">
                <a:cs typeface="Segoe UI" panose="020B0502040204020203" pitchFamily="34" charset="0"/>
              </a:rPr>
              <a:t> - SonarQube, Code Climate, </a:t>
            </a:r>
            <a:r>
              <a:rPr lang="en-US" sz="1800" dirty="0" err="1">
                <a:cs typeface="Segoe UI" panose="020B0502040204020203" pitchFamily="34" charset="0"/>
              </a:rPr>
              <a:t>Checkmarx</a:t>
            </a:r>
            <a:r>
              <a:rPr lang="en-US" sz="1800" dirty="0">
                <a:cs typeface="Segoe UI" panose="020B0502040204020203" pitchFamily="34" charset="0"/>
              </a:rPr>
              <a:t>, </a:t>
            </a:r>
            <a:r>
              <a:rPr lang="en-US" sz="1800" dirty="0" err="1">
                <a:cs typeface="Segoe UI" panose="020B0502040204020203" pitchFamily="34" charset="0"/>
              </a:rPr>
              <a:t>SourceMeter</a:t>
            </a:r>
            <a:r>
              <a:rPr lang="en-US" sz="1800" dirty="0">
                <a:cs typeface="Segoe UI" panose="020B0502040204020203" pitchFamily="34" charset="0"/>
              </a:rPr>
              <a:t>  </a:t>
            </a:r>
            <a:r>
              <a:rPr lang="en-US" sz="1200" i="1" u="sng" dirty="0">
                <a:cs typeface="Segoe UI" panose="020B0502040204020203" pitchFamily="34" charset="0"/>
              </a:rPr>
              <a:t>we have different tool  for </a:t>
            </a:r>
            <a:r>
              <a:rPr lang="en-US" sz="1200" i="1" u="sng" dirty="0" err="1">
                <a:cs typeface="Segoe UI" panose="020B0502040204020203" pitchFamily="34" charset="0"/>
              </a:rPr>
              <a:t>sca</a:t>
            </a:r>
            <a:r>
              <a:rPr lang="en-US" sz="1200" i="1" u="sng" dirty="0">
                <a:cs typeface="Segoe UI" panose="020B0502040204020203" pitchFamily="34" charset="0"/>
              </a:rPr>
              <a:t> , SQ free ,other paid</a:t>
            </a:r>
          </a:p>
        </p:txBody>
      </p:sp>
    </p:spTree>
    <p:extLst>
      <p:ext uri="{BB962C8B-B14F-4D97-AF65-F5344CB8AC3E}">
        <p14:creationId xmlns:p14="http://schemas.microsoft.com/office/powerpoint/2010/main" val="320881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48873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Code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5278" y="1381919"/>
            <a:ext cx="8849722" cy="3350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Collection of algorithms and techniques used to analyze source code in order to automatically  find potential errors or poor coding practices. </a:t>
            </a:r>
            <a:r>
              <a:rPr lang="en-US" sz="1200" i="1" u="sng" dirty="0"/>
              <a:t>Its self descriptive </a:t>
            </a:r>
            <a:r>
              <a:rPr lang="en-US" sz="1200" i="1" u="sng" dirty="0" err="1"/>
              <a:t>defn</a:t>
            </a:r>
            <a:r>
              <a:rPr lang="en-US" sz="1200" i="1" u="sng" dirty="0"/>
              <a:t> ,  using  different set of programs  , we will firstly scan our project code , and depending on that results of scanning , automatically  all the potential error ,defects , bugs and poor coding practices will be analyzed  and will be displayed 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Tasks solved: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1.) Detecting errors in programs </a:t>
            </a:r>
            <a:r>
              <a:rPr lang="en-US" sz="1200" i="1" u="sng" dirty="0"/>
              <a:t>self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2.) Recommendations on code formatting  </a:t>
            </a:r>
            <a:r>
              <a:rPr lang="en-US" sz="1100" i="1" u="sng" dirty="0"/>
              <a:t>it will recommend you different things as per languages  what will be better  for code 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	3.) Metrics computation        	</a:t>
            </a:r>
          </a:p>
        </p:txBody>
      </p:sp>
    </p:spTree>
    <p:extLst>
      <p:ext uri="{BB962C8B-B14F-4D97-AF65-F5344CB8AC3E}">
        <p14:creationId xmlns:p14="http://schemas.microsoft.com/office/powerpoint/2010/main" val="277424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1610519"/>
            <a:ext cx="9982200" cy="2962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for continuous inspection of code quality </a:t>
            </a:r>
            <a:r>
              <a:rPr lang="en-US" sz="1100" i="1" u="sng" dirty="0"/>
              <a:t>we have just seen in first slide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Combines static and dynamic analysis tools </a:t>
            </a:r>
            <a:r>
              <a:rPr lang="en-US" sz="1200" i="1" u="sng" dirty="0"/>
              <a:t>self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the source code from different perspective and drill down the code layer by layer, module by module level to class level. </a:t>
            </a:r>
            <a:r>
              <a:rPr lang="en-US" sz="1100" i="1" u="sng" dirty="0"/>
              <a:t>First  modules will be scanned  </a:t>
            </a:r>
            <a:r>
              <a:rPr lang="en-US" sz="1100" i="1" u="sng" dirty="0">
                <a:sym typeface="Wingdings" panose="05000000000000000000" pitchFamily="2" charset="2"/>
              </a:rPr>
              <a:t> </a:t>
            </a:r>
            <a:r>
              <a:rPr lang="en-US" sz="1100" i="1" u="sng" dirty="0"/>
              <a:t>classes  </a:t>
            </a:r>
            <a:r>
              <a:rPr lang="en-US" sz="1100" i="1" u="sng" dirty="0">
                <a:sym typeface="Wingdings" panose="05000000000000000000" pitchFamily="2" charset="2"/>
              </a:rPr>
              <a:t> function lines of code  finally variables  this is the drilling  </a:t>
            </a:r>
            <a:endParaRPr lang="en-US" sz="1100" i="1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Latest version is SonarQube 9.9</a:t>
            </a:r>
          </a:p>
          <a:p>
            <a:r>
              <a:rPr lang="en-US" dirty="0"/>
              <a:t>      But always recommended to use Long term support version(currently 8.9) </a:t>
            </a:r>
            <a:r>
              <a:rPr lang="en-US" sz="1200" i="1" u="sng" dirty="0"/>
              <a:t>why long term support ?  </a:t>
            </a:r>
          </a:p>
        </p:txBody>
      </p:sp>
    </p:spTree>
    <p:extLst>
      <p:ext uri="{BB962C8B-B14F-4D97-AF65-F5344CB8AC3E}">
        <p14:creationId xmlns:p14="http://schemas.microsoft.com/office/powerpoint/2010/main" val="211074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 Architecture</a:t>
            </a:r>
          </a:p>
        </p:txBody>
      </p:sp>
      <p:pic>
        <p:nvPicPr>
          <p:cNvPr id="6" name="Picture 5" descr="C:\Users\anujas\Downloads\image2017-10-31 13-8-5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0519"/>
            <a:ext cx="8610600" cy="27632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47B7CB-9E8F-5E2F-FAD0-79209DEBD5E7}"/>
              </a:ext>
            </a:extLst>
          </p:cNvPr>
          <p:cNvSpPr/>
          <p:nvPr/>
        </p:nvSpPr>
        <p:spPr>
          <a:xfrm>
            <a:off x="76200" y="1839119"/>
            <a:ext cx="1943420" cy="439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Developer will write code in its respective language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BD42F4-5322-979E-04EB-C51A16473987}"/>
              </a:ext>
            </a:extLst>
          </p:cNvPr>
          <p:cNvSpPr/>
          <p:nvPr/>
        </p:nvSpPr>
        <p:spPr>
          <a:xfrm>
            <a:off x="3733800" y="1065781"/>
            <a:ext cx="4495800" cy="439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2ndly. There is a Server , it will be on anyone's machine  from team , and it is a combination of 3 things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87351-DF44-E22B-3F42-7CEFE8434C89}"/>
              </a:ext>
            </a:extLst>
          </p:cNvPr>
          <p:cNvSpPr/>
          <p:nvPr/>
        </p:nvSpPr>
        <p:spPr>
          <a:xfrm>
            <a:off x="8305800" y="2207822"/>
            <a:ext cx="533400" cy="142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3rdly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E9CA1-C1EF-B28A-75EA-D6165FD579E9}"/>
              </a:ext>
            </a:extLst>
          </p:cNvPr>
          <p:cNvSpPr/>
          <p:nvPr/>
        </p:nvSpPr>
        <p:spPr>
          <a:xfrm>
            <a:off x="1981200" y="3591719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4thly:  there will be different scanners  depending on languages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783B4D-BA39-4B35-58BF-B4C7FA5E1B58}"/>
              </a:ext>
            </a:extLst>
          </p:cNvPr>
          <p:cNvSpPr/>
          <p:nvPr/>
        </p:nvSpPr>
        <p:spPr>
          <a:xfrm>
            <a:off x="533400" y="4478590"/>
            <a:ext cx="96012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SQ architecture can be configured  on one  machine or in distributed environment ,  on same machine means IMAGE  , and on distributed machine means  we can configure the SQ server  and  DB on some common machine  , and  rest of the team using  there  code  and sonar scanner on there  machine   , can sent there analysis on common machine   </a:t>
            </a:r>
          </a:p>
        </p:txBody>
      </p:sp>
    </p:spTree>
    <p:extLst>
      <p:ext uri="{BB962C8B-B14F-4D97-AF65-F5344CB8AC3E}">
        <p14:creationId xmlns:p14="http://schemas.microsoft.com/office/powerpoint/2010/main" val="401097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7E8A-8E21-DB56-AEB7-87C71AF8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67520"/>
            <a:ext cx="9326880" cy="4587986"/>
          </a:xfrm>
        </p:spPr>
        <p:txBody>
          <a:bodyPr/>
          <a:lstStyle/>
          <a:p>
            <a:r>
              <a:rPr lang="en-US" sz="1100" dirty="0"/>
              <a:t>Now before moving on feature we will take  a look at pre requisites for moving </a:t>
            </a:r>
          </a:p>
          <a:p>
            <a:r>
              <a:rPr lang="en-US" sz="1100" b="1" u="sng" dirty="0"/>
              <a:t>1stly Install open </a:t>
            </a:r>
            <a:r>
              <a:rPr lang="en-US" sz="1100" b="1" u="sng" dirty="0" err="1"/>
              <a:t>JDk</a:t>
            </a:r>
            <a:r>
              <a:rPr lang="en-US" sz="1100" b="1" u="sng" dirty="0"/>
              <a:t> </a:t>
            </a:r>
            <a:r>
              <a:rPr lang="en-US" sz="1100" dirty="0"/>
              <a:t>-  </a:t>
            </a:r>
            <a:r>
              <a:rPr lang="en-US" sz="1100" b="1" dirty="0"/>
              <a:t>kept at </a:t>
            </a:r>
            <a:r>
              <a:rPr lang="en-US" sz="1100" dirty="0"/>
              <a:t>Open JDK  (</a:t>
            </a:r>
            <a:r>
              <a:rPr lang="en-US" sz="1100" dirty="0" err="1"/>
              <a:t>ct</a:t>
            </a:r>
            <a:r>
              <a:rPr lang="en-US" sz="1100" dirty="0"/>
              <a:t>-share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 err="1">
                <a:sym typeface="Wingdings" panose="05000000000000000000" pitchFamily="2" charset="2"/>
              </a:rPr>
              <a:t>UtiliesForAll</a:t>
            </a:r>
            <a:r>
              <a:rPr lang="en-US" sz="1100" dirty="0">
                <a:sym typeface="Wingdings" panose="05000000000000000000" pitchFamily="2" charset="2"/>
              </a:rPr>
              <a:t> Java   Open JSK 11.0 )    </a:t>
            </a:r>
          </a:p>
          <a:p>
            <a:pPr marL="0" indent="0">
              <a:buNone/>
            </a:pPr>
            <a:r>
              <a:rPr lang="en-US" sz="1100" dirty="0">
                <a:sym typeface="Wingdings" panose="05000000000000000000" pitchFamily="2" charset="2"/>
              </a:rPr>
              <a:t>             Download it  </a:t>
            </a:r>
          </a:p>
          <a:p>
            <a:pPr marL="0" indent="0">
              <a:buNone/>
            </a:pPr>
            <a:r>
              <a:rPr lang="en-US" sz="1100" dirty="0">
                <a:sym typeface="Wingdings" panose="05000000000000000000" pitchFamily="2" charset="2"/>
              </a:rPr>
              <a:t>              extract it  </a:t>
            </a:r>
          </a:p>
          <a:p>
            <a:pPr marL="0" indent="0">
              <a:buNone/>
            </a:pPr>
            <a:r>
              <a:rPr lang="en-US" sz="1100" dirty="0">
                <a:sym typeface="Wingdings" panose="05000000000000000000" pitchFamily="2" charset="2"/>
              </a:rPr>
              <a:t>             set env variable </a:t>
            </a:r>
            <a:endParaRPr lang="en-US" sz="1100" dirty="0"/>
          </a:p>
          <a:p>
            <a:r>
              <a:rPr lang="en-US" sz="1100" dirty="0"/>
              <a:t>SonarQube download</a:t>
            </a:r>
          </a:p>
          <a:p>
            <a:r>
              <a:rPr lang="en-US" sz="1100" dirty="0"/>
              <a:t>SonarQube docx </a:t>
            </a:r>
          </a:p>
          <a:p>
            <a:r>
              <a:rPr lang="en-US" sz="1100" dirty="0"/>
              <a:t>Already Downloaded </a:t>
            </a:r>
            <a:r>
              <a:rPr lang="en-US" sz="1100" dirty="0">
                <a:sym typeface="Wingdings" panose="05000000000000000000" pitchFamily="2" charset="2"/>
              </a:rPr>
              <a:t> create a proper folder structure  extract it   we can start server Now</a:t>
            </a:r>
          </a:p>
          <a:p>
            <a:pPr marL="0" indent="0" algn="ctr">
              <a:buNone/>
            </a:pPr>
            <a:r>
              <a:rPr lang="en-US" sz="1100" dirty="0">
                <a:sym typeface="Wingdings" panose="05000000000000000000" pitchFamily="2" charset="2"/>
              </a:rPr>
              <a:t>                              </a:t>
            </a:r>
            <a:r>
              <a:rPr lang="en-US" sz="1100" b="1" u="sng" dirty="0">
                <a:sym typeface="Wingdings" panose="05000000000000000000" pitchFamily="2" charset="2"/>
              </a:rPr>
              <a:t>NOW BEFORE STARTING THE SERVER  LETS SEE THE REQUIRTEMENT OF SERVER </a:t>
            </a:r>
          </a:p>
          <a:p>
            <a:r>
              <a:rPr lang="en-US" sz="1100" dirty="0"/>
              <a:t>Firstly we will have to create new SQL DB   (</a:t>
            </a:r>
            <a:r>
              <a:rPr lang="en-US" sz="1100" i="1" u="sng" dirty="0">
                <a:highlight>
                  <a:srgbClr val="FFFF00"/>
                </a:highlight>
              </a:rPr>
              <a:t>show in image</a:t>
            </a:r>
            <a:r>
              <a:rPr lang="en-US" sz="1100" dirty="0"/>
              <a:t>)</a:t>
            </a:r>
            <a:r>
              <a:rPr lang="en-US" sz="1100" dirty="0">
                <a:sym typeface="Wingdings" panose="05000000000000000000" pitchFamily="2" charset="2"/>
              </a:rPr>
              <a:t>  so open MS SQL Server  right click database New Database  DB name ,  options   collation  SQL_Latin1_General_CP1_CS_AS (Value required to start the SQ)</a:t>
            </a:r>
          </a:p>
          <a:p>
            <a:r>
              <a:rPr lang="en-US" sz="1100" dirty="0">
                <a:sym typeface="Wingdings" panose="05000000000000000000" pitchFamily="2" charset="2"/>
              </a:rPr>
              <a:t>Now we have created DB  ,  So the  question  is  that where  we  have  to  configure   this DB  Information  ?   open (conf </a:t>
            </a:r>
            <a:r>
              <a:rPr lang="en-US" sz="1100" dirty="0" err="1">
                <a:sym typeface="Wingdings" panose="05000000000000000000" pitchFamily="2" charset="2"/>
              </a:rPr>
              <a:t>Sonar.properties</a:t>
            </a:r>
            <a:r>
              <a:rPr lang="en-US" sz="1100" dirty="0">
                <a:sym typeface="Wingdings" panose="05000000000000000000" pitchFamily="2" charset="2"/>
              </a:rPr>
              <a:t> files)</a:t>
            </a:r>
          </a:p>
          <a:p>
            <a:pPr marL="0" indent="0">
              <a:buNone/>
            </a:pPr>
            <a:r>
              <a:rPr lang="en-US" sz="1100" b="1" dirty="0">
                <a:sym typeface="Wingdings" panose="05000000000000000000" pitchFamily="2" charset="2"/>
              </a:rPr>
              <a:t>	 	26  user name </a:t>
            </a:r>
          </a:p>
          <a:p>
            <a:pPr marL="0" indent="0">
              <a:buNone/>
            </a:pPr>
            <a:r>
              <a:rPr lang="en-US" sz="1100" b="1" dirty="0">
                <a:sym typeface="Wingdings" panose="05000000000000000000" pitchFamily="2" charset="2"/>
              </a:rPr>
              <a:t>		27  Password </a:t>
            </a:r>
          </a:p>
          <a:p>
            <a:pPr marL="0" indent="0">
              <a:buNone/>
            </a:pPr>
            <a:r>
              <a:rPr lang="en-US" sz="1100" b="1" dirty="0">
                <a:sym typeface="Wingdings" panose="05000000000000000000" pitchFamily="2" charset="2"/>
              </a:rPr>
              <a:t>		58 Database name</a:t>
            </a:r>
          </a:p>
          <a:p>
            <a:pPr marL="0" indent="0">
              <a:buNone/>
            </a:pPr>
            <a:r>
              <a:rPr lang="en-US" sz="1100" b="1" dirty="0">
                <a:sym typeface="Wingdings" panose="05000000000000000000" pitchFamily="2" charset="2"/>
              </a:rPr>
              <a:t>		111 Port :</a:t>
            </a:r>
            <a:r>
              <a:rPr lang="en-US" sz="1100" u="sng" dirty="0">
                <a:sym typeface="Wingdings" panose="05000000000000000000" pitchFamily="2" charset="2"/>
              </a:rPr>
              <a:t> Port means what , it the  location  where  our  Server  is  going  to  launch , or we can also define it as it is the location where  our  OS system will  listen  different  request   DEMO</a:t>
            </a:r>
          </a:p>
          <a:p>
            <a:pPr marL="0" indent="0">
              <a:buNone/>
            </a:pPr>
            <a:endParaRPr lang="en-US" sz="1100" u="sng" dirty="0">
              <a:sym typeface="Wingdings" panose="05000000000000000000" pitchFamily="2" charset="2"/>
            </a:endParaRPr>
          </a:p>
          <a:p>
            <a:r>
              <a:rPr lang="en-US" sz="1100" dirty="0">
                <a:sym typeface="Wingdings" panose="05000000000000000000" pitchFamily="2" charset="2"/>
              </a:rPr>
              <a:t>  Now to run the server          as a  go </a:t>
            </a:r>
          </a:p>
          <a:p>
            <a:pPr marL="0" indent="0">
              <a:buNone/>
            </a:pPr>
            <a:r>
              <a:rPr lang="en-US" sz="1100" dirty="0">
                <a:sym typeface="Wingdings" panose="05000000000000000000" pitchFamily="2" charset="2"/>
              </a:rPr>
              <a:t>                                                                as a service – means until and </a:t>
            </a:r>
            <a:r>
              <a:rPr lang="en-US" sz="1100">
                <a:sym typeface="Wingdings" panose="05000000000000000000" pitchFamily="2" charset="2"/>
              </a:rPr>
              <a:t>unless SQ server  </a:t>
            </a:r>
            <a:r>
              <a:rPr lang="en-US" sz="1100" dirty="0">
                <a:sym typeface="Wingdings" panose="05000000000000000000" pitchFamily="2" charset="2"/>
              </a:rPr>
              <a:t>is not stop explicitly it will keep running on the specified port</a:t>
            </a:r>
          </a:p>
          <a:p>
            <a:pPr marL="0" indent="0">
              <a:buNone/>
            </a:pPr>
            <a:endParaRPr lang="en-US" sz="11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  on resource monitor  Network  port occupied will be visible       </a:t>
            </a:r>
            <a:r>
              <a:rPr lang="en-US" sz="1100" u="sng" dirty="0">
                <a:highlight>
                  <a:srgbClr val="FFFF00"/>
                </a:highlight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endParaRPr lang="en-US" sz="1100" u="sng" dirty="0">
              <a:sym typeface="Wingdings" panose="05000000000000000000" pitchFamily="2" charset="2"/>
            </a:endParaRPr>
          </a:p>
          <a:p>
            <a:endParaRPr lang="en-US" sz="11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93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Features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35988"/>
            <a:ext cx="9067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Comments (comments and duplication 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Coding rules (standards)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Potential Bugs and Vulnerabilities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Unit tests (Unit test coverage &amp; test case result)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Complexity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 Language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Plugins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05719"/>
            <a:ext cx="3131019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94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A2345F-2886-4094-855C-84BF9AB37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ED8CA7-E82D-4841-909F-DFD457B85A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1BE659-B717-48DC-B7CD-5B8EBF1EFA81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1171</Words>
  <Application>Microsoft Office PowerPoint</Application>
  <PresentationFormat>Custom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Segoe UI</vt:lpstr>
      <vt:lpstr>Segoe UI Light</vt:lpstr>
      <vt:lpstr>Söhne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Premkumar Todkar</dc:creator>
  <cp:lastModifiedBy>Ruturaj Sunil Kharde</cp:lastModifiedBy>
  <cp:revision>249</cp:revision>
  <dcterms:created xsi:type="dcterms:W3CDTF">2018-01-05T05:23:08Z</dcterms:created>
  <dcterms:modified xsi:type="dcterms:W3CDTF">2023-11-26T17:54:16Z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