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5"/>
  </p:notesMasterIdLst>
  <p:sldIdLst>
    <p:sldId id="278" r:id="rId6"/>
    <p:sldId id="257" r:id="rId7"/>
    <p:sldId id="314" r:id="rId8"/>
    <p:sldId id="285" r:id="rId9"/>
    <p:sldId id="284" r:id="rId10"/>
    <p:sldId id="311" r:id="rId11"/>
    <p:sldId id="294" r:id="rId12"/>
    <p:sldId id="327" r:id="rId13"/>
    <p:sldId id="331" r:id="rId14"/>
    <p:sldId id="333" r:id="rId15"/>
    <p:sldId id="332" r:id="rId16"/>
    <p:sldId id="318" r:id="rId17"/>
    <p:sldId id="320" r:id="rId18"/>
    <p:sldId id="322" r:id="rId19"/>
    <p:sldId id="324" r:id="rId20"/>
    <p:sldId id="326" r:id="rId21"/>
    <p:sldId id="328" r:id="rId22"/>
    <p:sldId id="330" r:id="rId23"/>
    <p:sldId id="279" r:id="rId24"/>
  </p:sldIdLst>
  <p:sldSz cx="10058400" cy="5659438"/>
  <p:notesSz cx="9144000" cy="6858000"/>
  <p:defaultTextStyle>
    <a:defPPr>
      <a:defRPr lang="en-US"/>
    </a:defPPr>
    <a:lvl1pPr marL="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278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5566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8349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1131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3914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6697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19480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2263" algn="l" defTabSz="100556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6">
          <p15:clr>
            <a:srgbClr val="A4A3A4"/>
          </p15:clr>
        </p15:guide>
        <p15:guide id="2" pos="6019">
          <p15:clr>
            <a:srgbClr val="A4A3A4"/>
          </p15:clr>
        </p15:guide>
        <p15:guide id="3" pos="43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ruta Narkhede" initials="AN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8F1"/>
    <a:srgbClr val="2B3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99288" autoAdjust="0"/>
  </p:normalViewPr>
  <p:slideViewPr>
    <p:cSldViewPr snapToGrid="0">
      <p:cViewPr varScale="1">
        <p:scale>
          <a:sx n="97" d="100"/>
          <a:sy n="97" d="100"/>
        </p:scale>
        <p:origin x="108" y="846"/>
      </p:cViewPr>
      <p:guideLst>
        <p:guide orient="horz" pos="486"/>
        <p:guide pos="6019"/>
        <p:guide pos="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47075-42FC-4992-BFD6-71B1872E4AB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C82F4-2A69-4126-B139-781D9110DB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76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C82F4-2A69-4126-B139-781D9110DB5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2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4" t="1053" r="2460"/>
          <a:stretch/>
        </p:blipFill>
        <p:spPr>
          <a:xfrm>
            <a:off x="0" y="1"/>
            <a:ext cx="10058400" cy="5677761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1"/>
            <a:ext cx="10058400" cy="5677761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080" y="316740"/>
            <a:ext cx="1667578" cy="418830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0" y="1489463"/>
            <a:ext cx="5532120" cy="1256489"/>
          </a:xfrm>
          <a:prstGeom prst="rect">
            <a:avLst/>
          </a:prstGeom>
          <a:solidFill>
            <a:srgbClr val="2B3B4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1656995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le 1"/>
          <p:cNvSpPr>
            <a:spLocks noGrp="1"/>
          </p:cNvSpPr>
          <p:nvPr>
            <p:ph type="ctrTitle"/>
          </p:nvPr>
        </p:nvSpPr>
        <p:spPr>
          <a:xfrm>
            <a:off x="586740" y="1751232"/>
            <a:ext cx="4526280" cy="827189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/>
          <a:p>
            <a:pPr algn="r"/>
            <a: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</a:t>
            </a:r>
            <a:br>
              <a:rPr lang="en-US"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20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Cybage</a:t>
            </a:r>
            <a:endParaRPr lang="en-US" sz="220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Footer Placeholder 3"/>
          <p:cNvSpPr txBox="1">
            <a:spLocks noGrp="1"/>
          </p:cNvSpPr>
          <p:nvPr userDrawn="1"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2018 Cybage Software Pvt. Ltd. All Rights Reserved. Cybage Confidential.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5" name="Group 24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2" name="Group 11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9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15" name="Rectangle 14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1037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7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0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196508"/>
            <a:ext cx="226314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6508"/>
            <a:ext cx="6621780" cy="4184316"/>
          </a:xfrm>
          <a:prstGeom prst="rect">
            <a:avLst/>
          </a:prstGeom>
        </p:spPr>
        <p:txBody>
          <a:bodyPr vert="eaVert"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01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20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1757363"/>
            <a:ext cx="8550275" cy="12144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3206750"/>
            <a:ext cx="7042150" cy="144621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0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3636963"/>
            <a:ext cx="8548687" cy="11239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2398713"/>
            <a:ext cx="8548687" cy="123825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3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0800"/>
            <a:ext cx="4449762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320800"/>
            <a:ext cx="4449763" cy="3735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59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266825"/>
            <a:ext cx="4443412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1795463"/>
            <a:ext cx="4443412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266825"/>
            <a:ext cx="4445000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1795463"/>
            <a:ext cx="4445000" cy="32607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60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6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2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20538"/>
            <a:ext cx="9052560" cy="3734967"/>
          </a:xfrm>
          <a:prstGeom prst="rect">
            <a:avLst/>
          </a:prstGeom>
        </p:spPr>
        <p:txBody>
          <a:bodyPr lIns="100557" tIns="50278" rIns="100557" bIns="50278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5245460"/>
            <a:ext cx="4686935" cy="348535"/>
          </a:xfrm>
          <a:prstGeom prst="rect">
            <a:avLst/>
          </a:prstGeom>
        </p:spPr>
        <p:txBody>
          <a:bodyPr anchor="t"/>
          <a:lstStyle/>
          <a:p>
            <a:r>
              <a:rPr lang="en-US" dirty="0"/>
              <a:t> Copyright © 2017 Cybage Software Pvt. Ltd. All Rights Reserved. Cybage Confidential.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80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225425"/>
            <a:ext cx="3308350" cy="9588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225425"/>
            <a:ext cx="5622925" cy="4830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184275"/>
            <a:ext cx="3308350" cy="38719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26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3962400"/>
            <a:ext cx="6035675" cy="4667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506413"/>
            <a:ext cx="6035675" cy="33956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4429125"/>
            <a:ext cx="60356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77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22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975" y="227013"/>
            <a:ext cx="2262188" cy="4829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7013"/>
            <a:ext cx="6637337" cy="4829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3636714"/>
            <a:ext cx="8549640" cy="1124027"/>
          </a:xfrm>
          <a:prstGeom prst="rect">
            <a:avLst/>
          </a:prstGeom>
        </p:spPr>
        <p:txBody>
          <a:bodyPr lIns="100557" tIns="50278" rIns="100557" bIns="50278"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2398712"/>
            <a:ext cx="8549640" cy="123800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278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55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08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1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3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166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194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222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8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144989"/>
            <a:ext cx="4442460" cy="3235836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9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66824"/>
            <a:ext cx="4444207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794775"/>
            <a:ext cx="4444207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30" y="1266824"/>
            <a:ext cx="4445953" cy="527951"/>
          </a:xfrm>
          <a:prstGeom prst="rect">
            <a:avLst/>
          </a:prstGeom>
        </p:spPr>
        <p:txBody>
          <a:bodyPr lIns="100557" tIns="50278" rIns="100557" bIns="50278" anchor="b"/>
          <a:lstStyle>
            <a:lvl1pPr marL="0" indent="0">
              <a:buNone/>
              <a:defRPr sz="2600" b="1"/>
            </a:lvl1pPr>
            <a:lvl2pPr marL="502783" indent="0">
              <a:buNone/>
              <a:defRPr sz="2200" b="1"/>
            </a:lvl2pPr>
            <a:lvl3pPr marL="1005566" indent="0">
              <a:buNone/>
              <a:defRPr sz="2000" b="1"/>
            </a:lvl3pPr>
            <a:lvl4pPr marL="1508349" indent="0">
              <a:buNone/>
              <a:defRPr sz="1800" b="1"/>
            </a:lvl4pPr>
            <a:lvl5pPr marL="2011131" indent="0">
              <a:buNone/>
              <a:defRPr sz="1800" b="1"/>
            </a:lvl5pPr>
            <a:lvl6pPr marL="2513914" indent="0">
              <a:buNone/>
              <a:defRPr sz="1800" b="1"/>
            </a:lvl6pPr>
            <a:lvl7pPr marL="3016697" indent="0">
              <a:buNone/>
              <a:defRPr sz="1800" b="1"/>
            </a:lvl7pPr>
            <a:lvl8pPr marL="3519480" indent="0">
              <a:buNone/>
              <a:defRPr sz="1800" b="1"/>
            </a:lvl8pPr>
            <a:lvl9pPr marL="4022263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30" y="1794775"/>
            <a:ext cx="4445953" cy="3260728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14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26641"/>
            <a:ext cx="9052560" cy="943240"/>
          </a:xfrm>
          <a:prstGeom prst="rect">
            <a:avLst/>
          </a:prstGeom>
        </p:spPr>
        <p:txBody>
          <a:bodyPr lIns="100557" tIns="50278" rIns="100557" bIns="5027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8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3" y="225330"/>
            <a:ext cx="3309144" cy="958961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225330"/>
            <a:ext cx="5622925" cy="4830174"/>
          </a:xfrm>
          <a:prstGeom prst="rect">
            <a:avLst/>
          </a:prstGeom>
        </p:spPr>
        <p:txBody>
          <a:bodyPr lIns="100557" tIns="50278" rIns="100557" bIns="50278"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3" y="1184291"/>
            <a:ext cx="3309144" cy="387121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3961608"/>
            <a:ext cx="6035040" cy="467690"/>
          </a:xfrm>
          <a:prstGeom prst="rect">
            <a:avLst/>
          </a:prstGeom>
        </p:spPr>
        <p:txBody>
          <a:bodyPr lIns="100557" tIns="50278" rIns="100557" bIns="50278"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505681"/>
            <a:ext cx="6035040" cy="3395663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3500"/>
            </a:lvl1pPr>
            <a:lvl2pPr marL="502783" indent="0">
              <a:buNone/>
              <a:defRPr sz="3100"/>
            </a:lvl2pPr>
            <a:lvl3pPr marL="1005566" indent="0">
              <a:buNone/>
              <a:defRPr sz="2600"/>
            </a:lvl3pPr>
            <a:lvl4pPr marL="1508349" indent="0">
              <a:buNone/>
              <a:defRPr sz="2200"/>
            </a:lvl4pPr>
            <a:lvl5pPr marL="2011131" indent="0">
              <a:buNone/>
              <a:defRPr sz="2200"/>
            </a:lvl5pPr>
            <a:lvl6pPr marL="2513914" indent="0">
              <a:buNone/>
              <a:defRPr sz="2200"/>
            </a:lvl6pPr>
            <a:lvl7pPr marL="3016697" indent="0">
              <a:buNone/>
              <a:defRPr sz="2200"/>
            </a:lvl7pPr>
            <a:lvl8pPr marL="3519480" indent="0">
              <a:buNone/>
              <a:defRPr sz="2200"/>
            </a:lvl8pPr>
            <a:lvl9pPr marL="4022263" indent="0">
              <a:buNone/>
              <a:defRPr sz="22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4429298"/>
            <a:ext cx="6035040" cy="664197"/>
          </a:xfrm>
          <a:prstGeom prst="rect">
            <a:avLst/>
          </a:prstGeom>
        </p:spPr>
        <p:txBody>
          <a:bodyPr lIns="100557" tIns="50278" rIns="100557" bIns="50278"/>
          <a:lstStyle>
            <a:lvl1pPr marL="0" indent="0">
              <a:buNone/>
              <a:defRPr sz="1500"/>
            </a:lvl1pPr>
            <a:lvl2pPr marL="502783" indent="0">
              <a:buNone/>
              <a:defRPr sz="1300"/>
            </a:lvl2pPr>
            <a:lvl3pPr marL="1005566" indent="0">
              <a:buNone/>
              <a:defRPr sz="1100"/>
            </a:lvl3pPr>
            <a:lvl4pPr marL="1508349" indent="0">
              <a:buNone/>
              <a:defRPr sz="1000"/>
            </a:lvl4pPr>
            <a:lvl5pPr marL="2011131" indent="0">
              <a:buNone/>
              <a:defRPr sz="1000"/>
            </a:lvl5pPr>
            <a:lvl6pPr marL="2513914" indent="0">
              <a:buNone/>
              <a:defRPr sz="1000"/>
            </a:lvl6pPr>
            <a:lvl7pPr marL="3016697" indent="0">
              <a:buNone/>
              <a:defRPr sz="1000"/>
            </a:lvl7pPr>
            <a:lvl8pPr marL="3519480" indent="0">
              <a:buNone/>
              <a:defRPr sz="1000"/>
            </a:lvl8pPr>
            <a:lvl9pPr marL="40222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02920" y="5245461"/>
            <a:ext cx="2346960" cy="301313"/>
          </a:xfrm>
          <a:prstGeom prst="rect">
            <a:avLst/>
          </a:prstGeom>
        </p:spPr>
        <p:txBody>
          <a:bodyPr lIns="100557" tIns="50278" rIns="100557" bIns="50278"/>
          <a:lstStyle/>
          <a:p>
            <a:fld id="{72CC6C99-819B-4E2C-B66B-9C4B0D9D41D3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9905" y="4582319"/>
            <a:ext cx="4686935" cy="3013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84272"/>
            <a:ext cx="10058400" cy="5175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 vert="horz" lIns="100557" tIns="50278" rIns="100557" bIns="5027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CC5E-6F00-4F61-BE38-5B0AEB14CA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0058400" cy="4842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55" y="155751"/>
            <a:ext cx="1175226" cy="172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</a:t>
            </a:r>
            <a:r>
              <a:rPr lang="en-US" sz="7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ctr" defTabSz="1005566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087" indent="-377087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022" indent="-314239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6957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59740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2523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5306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088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0871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3654" indent="-251391" algn="l" defTabSz="10055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78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566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349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131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14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6697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19480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2263" algn="l" defTabSz="100556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227013"/>
            <a:ext cx="9051925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320800"/>
            <a:ext cx="9051925" cy="3735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115B-6CD9-43BC-8D55-E1FCD10AF00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938" y="5245100"/>
            <a:ext cx="31845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838" y="5245100"/>
            <a:ext cx="2346325" cy="301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5DBF-4726-4616-AE38-8E2538BE9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devops/pipelines/get-started/what-is-azure-pipelines?view=azure-devo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6" name="Slide Number Placeholder 5"/>
          <p:cNvSpPr txBox="1">
            <a:spLocks/>
          </p:cNvSpPr>
          <p:nvPr/>
        </p:nvSpPr>
        <p:spPr>
          <a:xfrm>
            <a:off x="9555162" y="5245461"/>
            <a:ext cx="419417" cy="3013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78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566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08349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131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14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16697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19480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22263" algn="l" defTabSz="100556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15ACC5E-6F00-4F61-BE38-5B0AEB14CA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379720" y="3160888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523761" cy="204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5814899" y="3409823"/>
            <a:ext cx="4091101" cy="767965"/>
          </a:xfrm>
          <a:prstGeom prst="rect">
            <a:avLst/>
          </a:prstGeom>
        </p:spPr>
        <p:txBody>
          <a:bodyPr lIns="100557" tIns="50278" rIns="100557" bIns="50278" anchor="t"/>
          <a:lstStyle>
            <a:lvl1pPr marL="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 baseline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0278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05566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349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11131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914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016697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519480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022263" indent="0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AZURE </a:t>
            </a:r>
            <a:r>
              <a:rPr lang="en-US" sz="2400" dirty="0"/>
              <a:t>CI-CD Pipelines</a:t>
            </a:r>
          </a:p>
          <a:p>
            <a:r>
              <a:rPr lang="en-US" sz="1600" dirty="0"/>
              <a:t>Presented By: </a:t>
            </a:r>
            <a:r>
              <a:rPr lang="en-US" sz="1600" dirty="0" smtClean="0"/>
              <a:t>Ruturaj Kharde</a:t>
            </a:r>
            <a:endParaRPr lang="en-US" sz="1800" dirty="0"/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-57143" y="-941006"/>
            <a:ext cx="9321631" cy="3617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/>
              <a:t>Firstly we will discuss</a:t>
            </a:r>
            <a:r>
              <a:rPr lang="en-US" sz="1200" dirty="0" smtClean="0">
                <a:sym typeface="Wingdings" panose="05000000000000000000" pitchFamily="2" charset="2"/>
              </a:rPr>
              <a:t> Azure platform where ,all the ALM activities can be performed effectively (maintaining project in reo ,creating the automatic builds system using CI ,creating auto deployment mechanism  using CD and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r>
              <a:rPr lang="en-US" sz="1200" dirty="0" smtClean="0">
                <a:sym typeface="Wingdings" panose="05000000000000000000" pitchFamily="2" charset="2"/>
              </a:rPr>
              <a:t> ALM can be done)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/>
              <a:t>For such ALM activities </a:t>
            </a:r>
            <a:r>
              <a:rPr lang="en-US" sz="1200" dirty="0" smtClean="0">
                <a:sym typeface="Wingdings" panose="05000000000000000000" pitchFamily="2" charset="2"/>
              </a:rPr>
              <a:t> Azure provides  on premise version and cloud version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On cloud means  every single thing is been maintained at Microsoft side  such as taking care of project on repository done by Microsoft ,All the pipelines such as CICD maintained by microsoft, and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endParaRPr lang="en-US" sz="1200" dirty="0" smtClean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similarly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On </a:t>
            </a:r>
            <a:r>
              <a:rPr lang="en-US" sz="1200" dirty="0" err="1" smtClean="0">
                <a:sym typeface="Wingdings" panose="05000000000000000000" pitchFamily="2" charset="2"/>
              </a:rPr>
              <a:t>prem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 err="1" smtClean="0">
                <a:sym typeface="Wingdings" panose="05000000000000000000" pitchFamily="2" charset="2"/>
              </a:rPr>
              <a:t>version</a:t>
            </a:r>
            <a:r>
              <a:rPr lang="en-US" sz="1200" dirty="0" err="1">
                <a:sym typeface="Wingdings" panose="05000000000000000000" pitchFamily="2" charset="2"/>
              </a:rPr>
              <a:t>means</a:t>
            </a:r>
            <a:r>
              <a:rPr lang="en-US" sz="1200" dirty="0">
                <a:sym typeface="Wingdings" panose="05000000000000000000" pitchFamily="2" charset="2"/>
              </a:rPr>
              <a:t>  every single thing is been maintained </a:t>
            </a:r>
            <a:r>
              <a:rPr lang="en-US" sz="1200" dirty="0" smtClean="0">
                <a:sym typeface="Wingdings" panose="05000000000000000000" pitchFamily="2" charset="2"/>
              </a:rPr>
              <a:t>by that respective organization </a:t>
            </a:r>
            <a:r>
              <a:rPr lang="en-US" sz="1200" dirty="0">
                <a:sym typeface="Wingdings" panose="05000000000000000000" pitchFamily="2" charset="2"/>
              </a:rPr>
              <a:t>such as taking care of project on repository done by organization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,All the pipelines such as CICD maintained by organization</a:t>
            </a:r>
            <a:r>
              <a:rPr lang="en-US" sz="1200" dirty="0" smtClean="0">
                <a:sym typeface="Wingdings" panose="05000000000000000000" pitchFamily="2" charset="2"/>
              </a:rPr>
              <a:t>, takin backup ,and </a:t>
            </a:r>
            <a:r>
              <a:rPr lang="en-US" sz="1200" dirty="0" err="1" smtClean="0">
                <a:sym typeface="Wingdings" panose="05000000000000000000" pitchFamily="2" charset="2"/>
              </a:rPr>
              <a:t>etc</a:t>
            </a:r>
            <a:endParaRPr lang="en-US" sz="1200" dirty="0" smtClean="0">
              <a:sym typeface="Wingdings" panose="05000000000000000000" pitchFamily="2" charset="2"/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CICDmeans  con </a:t>
            </a:r>
            <a:r>
              <a:rPr lang="en-US" sz="1200" dirty="0" err="1" smtClean="0">
                <a:sym typeface="Wingdings" panose="05000000000000000000" pitchFamily="2" charset="2"/>
              </a:rPr>
              <a:t>inte</a:t>
            </a:r>
            <a:r>
              <a:rPr lang="en-US" sz="1200" dirty="0" smtClean="0">
                <a:sym typeface="Wingdings" panose="05000000000000000000" pitchFamily="2" charset="2"/>
              </a:rPr>
              <a:t> and </a:t>
            </a:r>
            <a:r>
              <a:rPr lang="en-US" sz="1200" dirty="0" err="1" smtClean="0">
                <a:sym typeface="Wingdings" panose="05000000000000000000" pitchFamily="2" charset="2"/>
              </a:rPr>
              <a:t>cont</a:t>
            </a:r>
            <a:r>
              <a:rPr lang="en-US" sz="1200" dirty="0" smtClean="0">
                <a:sym typeface="Wingdings" panose="05000000000000000000" pitchFamily="2" charset="2"/>
              </a:rPr>
              <a:t> delivery  It is concept where developer team and operation team will work together  what developer team will do ? they will plan a team, plan a sprint ,develop a code and push code on server side   then operation team will paly its role What operation team will do  they will set the build pipeline for that pushed code , they will set the deployment pipeline , scheduled the pipeline    “</a:t>
            </a:r>
            <a:r>
              <a:rPr lang="en-US" sz="1200" u="sng" dirty="0" err="1" smtClean="0">
                <a:sym typeface="Wingdings" panose="05000000000000000000" pitchFamily="2" charset="2"/>
              </a:rPr>
              <a:t>Continous</a:t>
            </a:r>
            <a:r>
              <a:rPr lang="en-US" sz="1200" u="sng" dirty="0" smtClean="0">
                <a:sym typeface="Wingdings" panose="05000000000000000000" pitchFamily="2" charset="2"/>
              </a:rPr>
              <a:t> process</a:t>
            </a:r>
            <a:r>
              <a:rPr lang="en-US" sz="1200" dirty="0" smtClean="0">
                <a:sym typeface="Wingdings" panose="05000000000000000000" pitchFamily="2" charset="2"/>
              </a:rPr>
              <a:t>”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623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3794"/>
            <a:ext cx="10058400" cy="4691711"/>
          </a:xfrm>
        </p:spPr>
        <p:txBody>
          <a:bodyPr/>
          <a:lstStyle/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Variables</a:t>
            </a:r>
            <a:r>
              <a:rPr lang="en-US" sz="1200" dirty="0" smtClean="0">
                <a:sym typeface="Wingdings" panose="05000000000000000000" pitchFamily="2" charset="2"/>
              </a:rPr>
              <a:t> : now suppose we are using any sensitive credential  such as and password that should not be exposed that can be input here locked 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 now currently it is using pre defined variables </a:t>
            </a:r>
            <a:r>
              <a:rPr lang="en-US" sz="1200" dirty="0">
                <a:sym typeface="Wingdings" panose="05000000000000000000" pitchFamily="2" charset="2"/>
              </a:rPr>
              <a:t> predefined </a:t>
            </a:r>
            <a:r>
              <a:rPr lang="en-US" sz="1200" dirty="0" smtClean="0">
                <a:sym typeface="Wingdings" panose="05000000000000000000" pitchFamily="2" charset="2"/>
              </a:rPr>
              <a:t> means this variables are not going to change in entire life cycle of pipeline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Triggers</a:t>
            </a:r>
            <a:r>
              <a:rPr lang="en-US" sz="1200" dirty="0" smtClean="0">
                <a:sym typeface="Wingdings" panose="05000000000000000000" pitchFamily="2" charset="2"/>
              </a:rPr>
              <a:t> we have seen manual triggers  now we will see scheduled triggers  “</a:t>
            </a:r>
            <a:r>
              <a:rPr lang="en-US" sz="1200" u="sng" dirty="0" smtClean="0">
                <a:sym typeface="Wingdings" panose="05000000000000000000" pitchFamily="2" charset="2"/>
              </a:rPr>
              <a:t>automatically triggering of pipeline on a specified day n specified time </a:t>
            </a:r>
            <a:r>
              <a:rPr lang="en-US" sz="1200" dirty="0" smtClean="0">
                <a:sym typeface="Wingdings" panose="05000000000000000000" pitchFamily="2" charset="2"/>
              </a:rPr>
              <a:t>” known as 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200" dirty="0" smtClean="0">
                <a:sym typeface="Wingdings" panose="05000000000000000000" pitchFamily="2" charset="2"/>
              </a:rPr>
              <a:t>When scheduled triggers are used    1. Suppose server having high traffic in day time   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                                  or 2. to follow a team discipline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Options</a:t>
            </a:r>
            <a:r>
              <a:rPr lang="en-US" sz="1200" dirty="0" smtClean="0">
                <a:sym typeface="Wingdings" panose="05000000000000000000" pitchFamily="2" charset="2"/>
              </a:rPr>
              <a:t> here 2 important parameters are present  </a:t>
            </a:r>
            <a:r>
              <a:rPr lang="en-US" sz="1200" u="sng" dirty="0" smtClean="0">
                <a:sym typeface="Wingdings" panose="05000000000000000000" pitchFamily="2" charset="2"/>
              </a:rPr>
              <a:t>1.Build format number </a:t>
            </a:r>
            <a:r>
              <a:rPr lang="en-US" sz="1200" dirty="0" smtClean="0">
                <a:sym typeface="Wingdings" panose="05000000000000000000" pitchFamily="2" charset="2"/>
              </a:rPr>
              <a:t>: we have seen this number in build pipeline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			                          </a:t>
            </a:r>
            <a:r>
              <a:rPr lang="en-US" sz="1200" u="sng" dirty="0" smtClean="0">
                <a:sym typeface="Wingdings" panose="05000000000000000000" pitchFamily="2" charset="2"/>
              </a:rPr>
              <a:t>2. </a:t>
            </a:r>
            <a:r>
              <a:rPr lang="en-US" sz="1200" u="sng" dirty="0">
                <a:sym typeface="Wingdings" panose="05000000000000000000" pitchFamily="2" charset="2"/>
              </a:rPr>
              <a:t>create WI on failure </a:t>
            </a:r>
            <a:r>
              <a:rPr lang="en-US" sz="1200" u="sng" dirty="0" smtClean="0">
                <a:sym typeface="Wingdings" panose="05000000000000000000" pitchFamily="2" charset="2"/>
              </a:rPr>
              <a:t>: </a:t>
            </a:r>
            <a:r>
              <a:rPr lang="en-US" sz="1200" dirty="0" smtClean="0">
                <a:sym typeface="Wingdings" panose="05000000000000000000" pitchFamily="2" charset="2"/>
              </a:rPr>
              <a:t>To carry out traceability </a:t>
            </a:r>
            <a:r>
              <a:rPr lang="en-US" sz="1200" u="sng" dirty="0" smtClean="0">
                <a:sym typeface="Wingdings" panose="05000000000000000000" pitchFamily="2" charset="2"/>
              </a:rPr>
              <a:t>”create WI on failure”</a:t>
            </a:r>
          </a:p>
          <a:p>
            <a:pPr marL="502783" lvl="1" indent="0">
              <a:buNone/>
            </a:pPr>
            <a:endParaRPr lang="en-US" sz="1200" u="sng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History</a:t>
            </a:r>
            <a:r>
              <a:rPr lang="en-US" sz="1200" dirty="0" smtClean="0">
                <a:sym typeface="Wingdings" panose="05000000000000000000" pitchFamily="2" charset="2"/>
              </a:rPr>
              <a:t>  It stores the modification that are done over pipeline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-------------------------------------------------------------Build </a:t>
            </a:r>
            <a:r>
              <a:rPr lang="en-US" sz="1200" b="1" dirty="0">
                <a:solidFill>
                  <a:srgbClr val="00B050"/>
                </a:solidFill>
                <a:sym typeface="Wingdings" panose="05000000000000000000" pitchFamily="2" charset="2"/>
              </a:rPr>
              <a:t>the pipeline-</a:t>
            </a:r>
            <a:r>
              <a:rPr lang="en-US" sz="1200" dirty="0" smtClean="0">
                <a:sym typeface="Wingdings" panose="05000000000000000000" pitchFamily="2" charset="2"/>
              </a:rPr>
              <a:t>--------------------------------------------------------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>
                <a:sym typeface="Wingdings" panose="05000000000000000000" pitchFamily="2" charset="2"/>
              </a:rPr>
              <a:t>Black windows is showing log of each task according   to task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endParaRPr lang="en-US" sz="1200" b="1" dirty="0"/>
          </a:p>
          <a:p>
            <a:r>
              <a:rPr lang="en-US" sz="1200" dirty="0"/>
              <a:t>One by one all task will be executed </a:t>
            </a:r>
            <a:r>
              <a:rPr lang="en-US" sz="1200" dirty="0">
                <a:sym typeface="Wingdings" panose="05000000000000000000" pitchFamily="2" charset="2"/>
              </a:rPr>
              <a:t> if tasks are showing green check means successful execution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/>
              <a:t>Explain Build ID number  =combination of  Date + number of execution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</a:p>
          <a:p>
            <a:r>
              <a:rPr lang="en-US" sz="1200" dirty="0">
                <a:solidFill>
                  <a:srgbClr val="FF0000"/>
                </a:solidFill>
              </a:rPr>
              <a:t>Summary section will show</a:t>
            </a:r>
            <a:r>
              <a:rPr lang="en-US" sz="1200" dirty="0">
                <a:sym typeface="Wingdings" panose="05000000000000000000" pitchFamily="2" charset="2"/>
              </a:rPr>
              <a:t> status of our pipeline</a:t>
            </a:r>
            <a:r>
              <a:rPr lang="en-US" sz="1200" b="1" dirty="0">
                <a:sym typeface="Wingdings" panose="05000000000000000000" pitchFamily="2" charset="2"/>
              </a:rPr>
              <a:t> DEMO</a:t>
            </a:r>
            <a:r>
              <a:rPr lang="en-US" sz="1200" dirty="0">
                <a:sym typeface="Wingdings" panose="05000000000000000000" pitchFamily="2" charset="2"/>
              </a:rPr>
              <a:t> ,duration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  <a:r>
              <a:rPr lang="en-US" sz="1200" dirty="0">
                <a:sym typeface="Wingdings" panose="05000000000000000000" pitchFamily="2" charset="2"/>
              </a:rPr>
              <a:t>, to which repo this pipeline is attached</a:t>
            </a:r>
            <a:r>
              <a:rPr lang="en-US" sz="1200" b="1" dirty="0">
                <a:sym typeface="Wingdings" panose="05000000000000000000" pitchFamily="2" charset="2"/>
              </a:rPr>
              <a:t> DEMO</a:t>
            </a:r>
            <a:r>
              <a:rPr lang="en-US" sz="1200" dirty="0">
                <a:sym typeface="Wingdings" panose="05000000000000000000" pitchFamily="2" charset="2"/>
              </a:rPr>
              <a:t>, along with when this pipeline was stared DEMO, How many % test cases are been passed </a:t>
            </a:r>
            <a:r>
              <a:rPr lang="en-US" sz="1200" b="1" dirty="0">
                <a:sym typeface="Wingdings" panose="05000000000000000000" pitchFamily="2" charset="2"/>
              </a:rPr>
              <a:t>DEMO , </a:t>
            </a:r>
            <a:r>
              <a:rPr lang="en-US" sz="1200" dirty="0">
                <a:sym typeface="Wingdings" panose="05000000000000000000" pitchFamily="2" charset="2"/>
              </a:rPr>
              <a:t>location of our drop artifact </a:t>
            </a:r>
            <a:r>
              <a:rPr lang="en-US" sz="1200" b="1" dirty="0">
                <a:sym typeface="Wingdings" panose="05000000000000000000" pitchFamily="2" charset="2"/>
              </a:rPr>
              <a:t>DEMO</a:t>
            </a:r>
          </a:p>
          <a:p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Tests  </a:t>
            </a:r>
            <a:r>
              <a:rPr lang="en-US" sz="1200" dirty="0">
                <a:sym typeface="Wingdings" panose="05000000000000000000" pitchFamily="2" charset="2"/>
              </a:rPr>
              <a:t>this section holds the detail data of test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05989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6977"/>
            <a:ext cx="9270345" cy="353462"/>
          </a:xfrm>
        </p:spPr>
        <p:txBody>
          <a:bodyPr/>
          <a:lstStyle/>
          <a:p>
            <a:r>
              <a:rPr lang="en-US" sz="2000" dirty="0" smtClean="0">
                <a:solidFill>
                  <a:srgbClr val="00B050"/>
                </a:solidFill>
              </a:rPr>
              <a:t>-------------------------------------- </a:t>
            </a:r>
            <a:r>
              <a:rPr lang="en-US" sz="2000" b="1" dirty="0" smtClean="0">
                <a:solidFill>
                  <a:srgbClr val="00B050"/>
                </a:solidFill>
              </a:rPr>
              <a:t>Sonarqube-</a:t>
            </a:r>
            <a:r>
              <a:rPr lang="en-US" sz="2000" dirty="0" smtClean="0">
                <a:solidFill>
                  <a:srgbClr val="00B050"/>
                </a:solidFill>
              </a:rPr>
              <a:t>----------------------------------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560439"/>
            <a:ext cx="9358835" cy="4495066"/>
          </a:xfrm>
        </p:spPr>
        <p:txBody>
          <a:bodyPr/>
          <a:lstStyle/>
          <a:p>
            <a:r>
              <a:rPr lang="en-US" sz="1200" dirty="0" smtClean="0"/>
              <a:t>Now we will see how to add SQ task in pipeline</a:t>
            </a:r>
          </a:p>
          <a:p>
            <a:pPr marL="0" indent="0">
              <a:buNone/>
            </a:pPr>
            <a:r>
              <a:rPr lang="en-US" sz="1200" dirty="0" smtClean="0"/>
              <a:t>                                                            </a:t>
            </a:r>
            <a:r>
              <a:rPr lang="en-US" sz="1200" dirty="0" smtClean="0">
                <a:sym typeface="Wingdings" panose="05000000000000000000" pitchFamily="2" charset="2"/>
              </a:rPr>
              <a:t> +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                                  Market place</a:t>
            </a:r>
          </a:p>
          <a:p>
            <a:pPr marL="0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	</a:t>
            </a:r>
            <a:r>
              <a:rPr lang="en-US" sz="1200" dirty="0" smtClean="0">
                <a:sym typeface="Wingdings" panose="05000000000000000000" pitchFamily="2" charset="2"/>
              </a:rPr>
              <a:t>	 Add 3 task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How to create connection with SQ ?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Position of task 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Explain Prepare analysis on SQ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Explain Run code analysis</a:t>
            </a:r>
          </a:p>
          <a:p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Explain Publish QG</a:t>
            </a: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endParaRPr lang="en-US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8048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Management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Automate the deployment on multiple environments. ( Cloud , On-Premises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Complete-Automation | Partial-Automation. ( Deployment Approvals, Release Gates 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Faster delivery with lower risk. ( Testing 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A release definition defines the environments for deplo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0" y="2295525"/>
            <a:ext cx="7800839" cy="244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1235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Azure Release Pipeline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34400" cy="3581400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Automate Deployments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Integration with Testing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Get control of your deployments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End-to-end Traceability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6240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675278" y="696119"/>
            <a:ext cx="7173138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</a:t>
            </a:r>
            <a:endParaRPr lang="en-US" sz="18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566745" y="3493114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 Speed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484264" y="4344035"/>
            <a:ext cx="783810" cy="258696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Design</a:t>
            </a:r>
          </a:p>
          <a:p>
            <a:pPr marL="0" indent="0" algn="ctr">
              <a:buNone/>
            </a:pPr>
            <a:endParaRPr lang="en-US" sz="1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2712" y="1477904"/>
            <a:ext cx="96964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Efficiency</a:t>
            </a:r>
            <a:r>
              <a:rPr lang="en-US" sz="1600" dirty="0"/>
              <a:t>  &amp; </a:t>
            </a:r>
            <a:r>
              <a:rPr lang="en-US" sz="1600" b="1" dirty="0"/>
              <a:t>Productivity</a:t>
            </a:r>
            <a:r>
              <a:rPr lang="en-US" sz="1600" dirty="0"/>
              <a:t> – Reducing the </a:t>
            </a:r>
            <a:r>
              <a:rPr lang="en-US" sz="1600"/>
              <a:t>time to </a:t>
            </a:r>
            <a:r>
              <a:rPr lang="en-US" sz="1600" dirty="0"/>
              <a:t>find, fix, and deliver reliable, quality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Reducing risk </a:t>
            </a:r>
            <a:r>
              <a:rPr lang="en-US" sz="1600" dirty="0"/>
              <a:t>– The ability to identify the what, when, where, and how for a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Configuration management </a:t>
            </a:r>
            <a:r>
              <a:rPr lang="en-US" sz="1600" dirty="0"/>
              <a:t>– Environment Setting, Application Requirements &amp; Dependencies exist in the production, test, and development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6720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Is Azure Release Pipelines for you?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develop applications and need to deploy them regularly to any platform (Requirement of Regular Deployment)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to track the progress of releases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control of the deployments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/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You need audit history for all releases and their deployments.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75B0"/>
              </a:buClr>
              <a:buNone/>
            </a:pPr>
            <a:r>
              <a:rPr lang="en-US" sz="1800" dirty="0"/>
              <a:t>Azure Release Pipelines Workflow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D:\Project Documents\ALM\RM\Release Management Demo\understand-rm-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56" y="1086644"/>
            <a:ext cx="6819088" cy="423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86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1466" y="3897643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(Release Pipeline)</a:t>
            </a:r>
            <a:endParaRPr lang="en-US" sz="2000" b="1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1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800" b="1" dirty="0"/>
              <a:t>Reference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699859" y="1305719"/>
            <a:ext cx="8501291" cy="358140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hlinkClick r:id="rId2"/>
              </a:rPr>
              <a:t>https://docs.microsoft.com/en-us/azure/devops/pipelines/get-started/what-is-azure-pipelines?view=azure-devops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86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696119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Lorem Ipsum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7" b="24579"/>
          <a:stretch/>
        </p:blipFill>
        <p:spPr>
          <a:xfrm>
            <a:off x="0" y="467519"/>
            <a:ext cx="10058400" cy="51919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67519"/>
            <a:ext cx="10058400" cy="5191919"/>
          </a:xfrm>
          <a:prstGeom prst="rect">
            <a:avLst/>
          </a:prstGeom>
          <a:solidFill>
            <a:srgbClr val="000A1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5532120" y="3077349"/>
            <a:ext cx="4526280" cy="125648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557" tIns="50278" rIns="100557" bIns="50278" spcCol="0" rtlCol="0" anchor="ctr"/>
          <a:lstStyle/>
          <a:p>
            <a:pPr algn="ctr"/>
            <a:endParaRPr lang="en-US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138" y="3244881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Cybage Software Pvt. Ltd. All Rights Reserved. Cybage Confidential.</a:t>
            </a:r>
          </a:p>
        </p:txBody>
      </p:sp>
      <p:sp>
        <p:nvSpPr>
          <p:cNvPr id="16" name="Title 8"/>
          <p:cNvSpPr txBox="1">
            <a:spLocks/>
          </p:cNvSpPr>
          <p:nvPr/>
        </p:nvSpPr>
        <p:spPr>
          <a:xfrm>
            <a:off x="5814888" y="3286919"/>
            <a:ext cx="2209800" cy="990600"/>
          </a:xfrm>
          <a:prstGeom prst="rect">
            <a:avLst/>
          </a:prstGeom>
        </p:spPr>
        <p:txBody>
          <a:bodyPr lIns="100557" tIns="50278" rIns="100557" bIns="50278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You!</a:t>
            </a:r>
          </a:p>
          <a:p>
            <a:pPr algn="l"/>
            <a:endParaRPr lang="en-US" sz="22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534400" y="5191919"/>
            <a:ext cx="914400" cy="158898"/>
            <a:chOff x="8534400" y="5191919"/>
            <a:chExt cx="914400" cy="158898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2869" y="5195982"/>
              <a:ext cx="193846" cy="136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9" name="Group 18"/>
            <p:cNvGrpSpPr/>
            <p:nvPr userDrawn="1"/>
          </p:nvGrpSpPr>
          <p:grpSpPr>
            <a:xfrm>
              <a:off x="8933771" y="5191919"/>
              <a:ext cx="152335" cy="136446"/>
              <a:chOff x="8938916" y="5111750"/>
              <a:chExt cx="150813" cy="147638"/>
            </a:xfrm>
          </p:grpSpPr>
          <p:sp>
            <p:nvSpPr>
              <p:cNvPr id="27" name="Rectangle 26"/>
              <p:cNvSpPr/>
              <p:nvPr userDrawn="1"/>
            </p:nvSpPr>
            <p:spPr>
              <a:xfrm>
                <a:off x="8939149" y="5129240"/>
                <a:ext cx="150579" cy="119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Freeform 9"/>
              <p:cNvSpPr>
                <a:spLocks noEditPoints="1"/>
              </p:cNvSpPr>
              <p:nvPr userDrawn="1"/>
            </p:nvSpPr>
            <p:spPr bwMode="auto">
              <a:xfrm>
                <a:off x="8938916" y="5111750"/>
                <a:ext cx="150813" cy="147638"/>
              </a:xfrm>
              <a:custGeom>
                <a:avLst/>
                <a:gdLst>
                  <a:gd name="T0" fmla="*/ 49 w 54"/>
                  <a:gd name="T1" fmla="*/ 0 h 53"/>
                  <a:gd name="T2" fmla="*/ 5 w 54"/>
                  <a:gd name="T3" fmla="*/ 0 h 53"/>
                  <a:gd name="T4" fmla="*/ 0 w 54"/>
                  <a:gd name="T5" fmla="*/ 5 h 53"/>
                  <a:gd name="T6" fmla="*/ 0 w 54"/>
                  <a:gd name="T7" fmla="*/ 48 h 53"/>
                  <a:gd name="T8" fmla="*/ 5 w 54"/>
                  <a:gd name="T9" fmla="*/ 53 h 53"/>
                  <a:gd name="T10" fmla="*/ 49 w 54"/>
                  <a:gd name="T11" fmla="*/ 53 h 53"/>
                  <a:gd name="T12" fmla="*/ 54 w 54"/>
                  <a:gd name="T13" fmla="*/ 48 h 53"/>
                  <a:gd name="T14" fmla="*/ 54 w 54"/>
                  <a:gd name="T15" fmla="*/ 5 h 53"/>
                  <a:gd name="T16" fmla="*/ 49 w 54"/>
                  <a:gd name="T17" fmla="*/ 0 h 53"/>
                  <a:gd name="T18" fmla="*/ 17 w 54"/>
                  <a:gd name="T19" fmla="*/ 46 h 53"/>
                  <a:gd name="T20" fmla="*/ 15 w 54"/>
                  <a:gd name="T21" fmla="*/ 47 h 53"/>
                  <a:gd name="T22" fmla="*/ 10 w 54"/>
                  <a:gd name="T23" fmla="*/ 47 h 53"/>
                  <a:gd name="T24" fmla="*/ 8 w 54"/>
                  <a:gd name="T25" fmla="*/ 46 h 53"/>
                  <a:gd name="T26" fmla="*/ 8 w 54"/>
                  <a:gd name="T27" fmla="*/ 21 h 53"/>
                  <a:gd name="T28" fmla="*/ 10 w 54"/>
                  <a:gd name="T29" fmla="*/ 20 h 53"/>
                  <a:gd name="T30" fmla="*/ 15 w 54"/>
                  <a:gd name="T31" fmla="*/ 20 h 53"/>
                  <a:gd name="T32" fmla="*/ 17 w 54"/>
                  <a:gd name="T33" fmla="*/ 21 h 53"/>
                  <a:gd name="T34" fmla="*/ 17 w 54"/>
                  <a:gd name="T35" fmla="*/ 46 h 53"/>
                  <a:gd name="T36" fmla="*/ 13 w 54"/>
                  <a:gd name="T37" fmla="*/ 17 h 53"/>
                  <a:gd name="T38" fmla="*/ 7 w 54"/>
                  <a:gd name="T39" fmla="*/ 12 h 53"/>
                  <a:gd name="T40" fmla="*/ 13 w 54"/>
                  <a:gd name="T41" fmla="*/ 6 h 53"/>
                  <a:gd name="T42" fmla="*/ 18 w 54"/>
                  <a:gd name="T43" fmla="*/ 12 h 53"/>
                  <a:gd name="T44" fmla="*/ 13 w 54"/>
                  <a:gd name="T45" fmla="*/ 17 h 53"/>
                  <a:gd name="T46" fmla="*/ 48 w 54"/>
                  <a:gd name="T47" fmla="*/ 46 h 53"/>
                  <a:gd name="T48" fmla="*/ 47 w 54"/>
                  <a:gd name="T49" fmla="*/ 47 h 53"/>
                  <a:gd name="T50" fmla="*/ 40 w 54"/>
                  <a:gd name="T51" fmla="*/ 47 h 53"/>
                  <a:gd name="T52" fmla="*/ 39 w 54"/>
                  <a:gd name="T53" fmla="*/ 46 h 53"/>
                  <a:gd name="T54" fmla="*/ 39 w 54"/>
                  <a:gd name="T55" fmla="*/ 34 h 53"/>
                  <a:gd name="T56" fmla="*/ 35 w 54"/>
                  <a:gd name="T57" fmla="*/ 27 h 53"/>
                  <a:gd name="T58" fmla="*/ 30 w 54"/>
                  <a:gd name="T59" fmla="*/ 33 h 53"/>
                  <a:gd name="T60" fmla="*/ 30 w 54"/>
                  <a:gd name="T61" fmla="*/ 46 h 53"/>
                  <a:gd name="T62" fmla="*/ 28 w 54"/>
                  <a:gd name="T63" fmla="*/ 47 h 53"/>
                  <a:gd name="T64" fmla="*/ 22 w 54"/>
                  <a:gd name="T65" fmla="*/ 47 h 53"/>
                  <a:gd name="T66" fmla="*/ 21 w 54"/>
                  <a:gd name="T67" fmla="*/ 46 h 53"/>
                  <a:gd name="T68" fmla="*/ 21 w 54"/>
                  <a:gd name="T69" fmla="*/ 21 h 53"/>
                  <a:gd name="T70" fmla="*/ 22 w 54"/>
                  <a:gd name="T71" fmla="*/ 20 h 53"/>
                  <a:gd name="T72" fmla="*/ 28 w 54"/>
                  <a:gd name="T73" fmla="*/ 20 h 53"/>
                  <a:gd name="T74" fmla="*/ 30 w 54"/>
                  <a:gd name="T75" fmla="*/ 21 h 53"/>
                  <a:gd name="T76" fmla="*/ 30 w 54"/>
                  <a:gd name="T77" fmla="*/ 23 h 53"/>
                  <a:gd name="T78" fmla="*/ 38 w 54"/>
                  <a:gd name="T79" fmla="*/ 19 h 53"/>
                  <a:gd name="T80" fmla="*/ 48 w 54"/>
                  <a:gd name="T81" fmla="*/ 34 h 53"/>
                  <a:gd name="T82" fmla="*/ 48 w 54"/>
                  <a:gd name="T83" fmla="*/ 46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4" h="53">
                    <a:moveTo>
                      <a:pt x="49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1"/>
                      <a:pt x="3" y="53"/>
                      <a:pt x="5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52" y="53"/>
                      <a:pt x="54" y="51"/>
                      <a:pt x="54" y="48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49" y="0"/>
                    </a:cubicBezTo>
                    <a:close/>
                    <a:moveTo>
                      <a:pt x="17" y="46"/>
                    </a:moveTo>
                    <a:cubicBezTo>
                      <a:pt x="17" y="47"/>
                      <a:pt x="16" y="47"/>
                      <a:pt x="15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9" y="47"/>
                      <a:pt x="8" y="47"/>
                      <a:pt x="8" y="46"/>
                    </a:cubicBezTo>
                    <a:cubicBezTo>
                      <a:pt x="8" y="21"/>
                      <a:pt x="8" y="21"/>
                      <a:pt x="8" y="21"/>
                    </a:cubicBezTo>
                    <a:cubicBezTo>
                      <a:pt x="8" y="20"/>
                      <a:pt x="9" y="20"/>
                      <a:pt x="10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7" y="20"/>
                      <a:pt x="17" y="21"/>
                    </a:cubicBezTo>
                    <a:lnTo>
                      <a:pt x="17" y="46"/>
                    </a:lnTo>
                    <a:close/>
                    <a:moveTo>
                      <a:pt x="13" y="17"/>
                    </a:moveTo>
                    <a:cubicBezTo>
                      <a:pt x="9" y="17"/>
                      <a:pt x="7" y="15"/>
                      <a:pt x="7" y="12"/>
                    </a:cubicBezTo>
                    <a:cubicBezTo>
                      <a:pt x="7" y="8"/>
                      <a:pt x="9" y="6"/>
                      <a:pt x="13" y="6"/>
                    </a:cubicBezTo>
                    <a:cubicBezTo>
                      <a:pt x="16" y="6"/>
                      <a:pt x="18" y="8"/>
                      <a:pt x="18" y="12"/>
                    </a:cubicBezTo>
                    <a:cubicBezTo>
                      <a:pt x="18" y="15"/>
                      <a:pt x="16" y="17"/>
                      <a:pt x="13" y="17"/>
                    </a:cubicBezTo>
                    <a:close/>
                    <a:moveTo>
                      <a:pt x="48" y="46"/>
                    </a:moveTo>
                    <a:cubicBezTo>
                      <a:pt x="48" y="47"/>
                      <a:pt x="47" y="47"/>
                      <a:pt x="47" y="47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6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39" y="33"/>
                      <a:pt x="40" y="27"/>
                      <a:pt x="35" y="27"/>
                    </a:cubicBezTo>
                    <a:cubicBezTo>
                      <a:pt x="31" y="27"/>
                      <a:pt x="30" y="31"/>
                      <a:pt x="30" y="33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29" y="47"/>
                      <a:pt x="28" y="47"/>
                    </a:cubicBezTo>
                    <a:cubicBezTo>
                      <a:pt x="22" y="47"/>
                      <a:pt x="22" y="47"/>
                      <a:pt x="22" y="47"/>
                    </a:cubicBezTo>
                    <a:cubicBezTo>
                      <a:pt x="21" y="47"/>
                      <a:pt x="21" y="47"/>
                      <a:pt x="21" y="46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0"/>
                      <a:pt x="21" y="20"/>
                      <a:pt x="22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9" y="20"/>
                      <a:pt x="30" y="20"/>
                      <a:pt x="30" y="21"/>
                    </a:cubicBezTo>
                    <a:cubicBezTo>
                      <a:pt x="30" y="23"/>
                      <a:pt x="30" y="23"/>
                      <a:pt x="30" y="23"/>
                    </a:cubicBezTo>
                    <a:cubicBezTo>
                      <a:pt x="31" y="21"/>
                      <a:pt x="33" y="19"/>
                      <a:pt x="38" y="19"/>
                    </a:cubicBezTo>
                    <a:cubicBezTo>
                      <a:pt x="48" y="19"/>
                      <a:pt x="48" y="29"/>
                      <a:pt x="48" y="34"/>
                    </a:cubicBezTo>
                    <a:cubicBezTo>
                      <a:pt x="48" y="46"/>
                      <a:pt x="48" y="46"/>
                      <a:pt x="48" y="46"/>
                    </a:cubicBezTo>
                    <a:close/>
                  </a:path>
                </a:pathLst>
              </a:custGeom>
              <a:solidFill>
                <a:srgbClr val="0678B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" name="Group 19"/>
            <p:cNvGrpSpPr/>
            <p:nvPr userDrawn="1"/>
          </p:nvGrpSpPr>
          <p:grpSpPr>
            <a:xfrm>
              <a:off x="9110550" y="5191919"/>
              <a:ext cx="153938" cy="142315"/>
              <a:chOff x="9090025" y="5111750"/>
              <a:chExt cx="152400" cy="153988"/>
            </a:xfrm>
          </p:grpSpPr>
          <p:sp>
            <p:nvSpPr>
              <p:cNvPr id="25" name="Rectangle 10"/>
              <p:cNvSpPr>
                <a:spLocks noChangeArrowheads="1"/>
              </p:cNvSpPr>
              <p:nvPr userDrawn="1"/>
            </p:nvSpPr>
            <p:spPr bwMode="auto">
              <a:xfrm>
                <a:off x="9090025" y="5111750"/>
                <a:ext cx="152400" cy="153988"/>
              </a:xfrm>
              <a:prstGeom prst="rect">
                <a:avLst/>
              </a:prstGeom>
              <a:solidFill>
                <a:srgbClr val="5DA8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1"/>
              <p:cNvSpPr>
                <a:spLocks/>
              </p:cNvSpPr>
              <p:nvPr userDrawn="1"/>
            </p:nvSpPr>
            <p:spPr bwMode="auto">
              <a:xfrm>
                <a:off x="9105900" y="5145088"/>
                <a:ext cx="117475" cy="90488"/>
              </a:xfrm>
              <a:custGeom>
                <a:avLst/>
                <a:gdLst>
                  <a:gd name="T0" fmla="*/ 1 w 42"/>
                  <a:gd name="T1" fmla="*/ 29 h 32"/>
                  <a:gd name="T2" fmla="*/ 14 w 42"/>
                  <a:gd name="T3" fmla="*/ 32 h 32"/>
                  <a:gd name="T4" fmla="*/ 38 w 42"/>
                  <a:gd name="T5" fmla="*/ 9 h 32"/>
                  <a:gd name="T6" fmla="*/ 38 w 42"/>
                  <a:gd name="T7" fmla="*/ 8 h 32"/>
                  <a:gd name="T8" fmla="*/ 42 w 42"/>
                  <a:gd name="T9" fmla="*/ 4 h 32"/>
                  <a:gd name="T10" fmla="*/ 37 w 42"/>
                  <a:gd name="T11" fmla="*/ 5 h 32"/>
                  <a:gd name="T12" fmla="*/ 37 w 42"/>
                  <a:gd name="T13" fmla="*/ 5 h 32"/>
                  <a:gd name="T14" fmla="*/ 37 w 42"/>
                  <a:gd name="T15" fmla="*/ 5 h 32"/>
                  <a:gd name="T16" fmla="*/ 41 w 42"/>
                  <a:gd name="T17" fmla="*/ 0 h 32"/>
                  <a:gd name="T18" fmla="*/ 37 w 42"/>
                  <a:gd name="T19" fmla="*/ 2 h 32"/>
                  <a:gd name="T20" fmla="*/ 35 w 42"/>
                  <a:gd name="T21" fmla="*/ 2 h 32"/>
                  <a:gd name="T22" fmla="*/ 29 w 42"/>
                  <a:gd name="T23" fmla="*/ 0 h 32"/>
                  <a:gd name="T24" fmla="*/ 21 w 42"/>
                  <a:gd name="T25" fmla="*/ 8 h 32"/>
                  <a:gd name="T26" fmla="*/ 21 w 42"/>
                  <a:gd name="T27" fmla="*/ 10 h 32"/>
                  <a:gd name="T28" fmla="*/ 4 w 42"/>
                  <a:gd name="T29" fmla="*/ 1 h 32"/>
                  <a:gd name="T30" fmla="*/ 7 w 42"/>
                  <a:gd name="T31" fmla="*/ 12 h 32"/>
                  <a:gd name="T32" fmla="*/ 3 w 42"/>
                  <a:gd name="T33" fmla="*/ 11 h 32"/>
                  <a:gd name="T34" fmla="*/ 9 w 42"/>
                  <a:gd name="T35" fmla="*/ 19 h 32"/>
                  <a:gd name="T36" fmla="*/ 6 w 42"/>
                  <a:gd name="T37" fmla="*/ 19 h 32"/>
                  <a:gd name="T38" fmla="*/ 13 w 42"/>
                  <a:gd name="T39" fmla="*/ 25 h 32"/>
                  <a:gd name="T40" fmla="*/ 1 w 42"/>
                  <a:gd name="T41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2" h="32">
                    <a:moveTo>
                      <a:pt x="1" y="29"/>
                    </a:moveTo>
                    <a:cubicBezTo>
                      <a:pt x="5" y="31"/>
                      <a:pt x="9" y="32"/>
                      <a:pt x="14" y="32"/>
                    </a:cubicBezTo>
                    <a:cubicBezTo>
                      <a:pt x="27" y="32"/>
                      <a:pt x="38" y="22"/>
                      <a:pt x="38" y="9"/>
                    </a:cubicBezTo>
                    <a:cubicBezTo>
                      <a:pt x="38" y="8"/>
                      <a:pt x="38" y="8"/>
                      <a:pt x="38" y="8"/>
                    </a:cubicBezTo>
                    <a:cubicBezTo>
                      <a:pt x="38" y="7"/>
                      <a:pt x="41" y="5"/>
                      <a:pt x="42" y="4"/>
                    </a:cubicBezTo>
                    <a:cubicBezTo>
                      <a:pt x="42" y="4"/>
                      <a:pt x="39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37" y="5"/>
                      <a:pt x="37" y="5"/>
                    </a:cubicBezTo>
                    <a:cubicBezTo>
                      <a:pt x="37" y="5"/>
                      <a:pt x="40" y="3"/>
                      <a:pt x="41" y="0"/>
                    </a:cubicBezTo>
                    <a:cubicBezTo>
                      <a:pt x="41" y="0"/>
                      <a:pt x="39" y="1"/>
                      <a:pt x="37" y="2"/>
                    </a:cubicBezTo>
                    <a:cubicBezTo>
                      <a:pt x="36" y="2"/>
                      <a:pt x="36" y="2"/>
                      <a:pt x="35" y="2"/>
                    </a:cubicBezTo>
                    <a:cubicBezTo>
                      <a:pt x="34" y="1"/>
                      <a:pt x="32" y="0"/>
                      <a:pt x="29" y="0"/>
                    </a:cubicBezTo>
                    <a:cubicBezTo>
                      <a:pt x="25" y="0"/>
                      <a:pt x="21" y="3"/>
                      <a:pt x="21" y="8"/>
                    </a:cubicBezTo>
                    <a:cubicBezTo>
                      <a:pt x="21" y="9"/>
                      <a:pt x="21" y="9"/>
                      <a:pt x="21" y="10"/>
                    </a:cubicBezTo>
                    <a:cubicBezTo>
                      <a:pt x="21" y="10"/>
                      <a:pt x="11" y="9"/>
                      <a:pt x="4" y="1"/>
                    </a:cubicBezTo>
                    <a:cubicBezTo>
                      <a:pt x="4" y="1"/>
                      <a:pt x="0" y="7"/>
                      <a:pt x="7" y="12"/>
                    </a:cubicBezTo>
                    <a:cubicBezTo>
                      <a:pt x="7" y="12"/>
                      <a:pt x="5" y="12"/>
                      <a:pt x="3" y="11"/>
                    </a:cubicBezTo>
                    <a:cubicBezTo>
                      <a:pt x="3" y="11"/>
                      <a:pt x="2" y="18"/>
                      <a:pt x="9" y="19"/>
                    </a:cubicBezTo>
                    <a:cubicBezTo>
                      <a:pt x="9" y="19"/>
                      <a:pt x="8" y="20"/>
                      <a:pt x="6" y="19"/>
                    </a:cubicBezTo>
                    <a:cubicBezTo>
                      <a:pt x="6" y="19"/>
                      <a:pt x="7" y="25"/>
                      <a:pt x="13" y="25"/>
                    </a:cubicBezTo>
                    <a:cubicBezTo>
                      <a:pt x="13" y="25"/>
                      <a:pt x="8" y="30"/>
                      <a:pt x="1" y="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/>
            <p:cNvGrpSpPr/>
            <p:nvPr userDrawn="1"/>
          </p:nvGrpSpPr>
          <p:grpSpPr>
            <a:xfrm>
              <a:off x="9293258" y="5191919"/>
              <a:ext cx="155542" cy="142315"/>
              <a:chOff x="9294812" y="5111750"/>
              <a:chExt cx="153988" cy="153988"/>
            </a:xfrm>
          </p:grpSpPr>
          <p:sp>
            <p:nvSpPr>
              <p:cNvPr id="23" name="Rectangle 22"/>
              <p:cNvSpPr/>
              <p:nvPr userDrawn="1"/>
            </p:nvSpPr>
            <p:spPr>
              <a:xfrm>
                <a:off x="9320150" y="5129240"/>
                <a:ext cx="128650" cy="1357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Freeform 12"/>
              <p:cNvSpPr>
                <a:spLocks/>
              </p:cNvSpPr>
              <p:nvPr userDrawn="1"/>
            </p:nvSpPr>
            <p:spPr bwMode="auto">
              <a:xfrm>
                <a:off x="9294812" y="5111750"/>
                <a:ext cx="153988" cy="153988"/>
              </a:xfrm>
              <a:custGeom>
                <a:avLst/>
                <a:gdLst>
                  <a:gd name="T0" fmla="*/ 0 w 55"/>
                  <a:gd name="T1" fmla="*/ 0 h 55"/>
                  <a:gd name="T2" fmla="*/ 0 w 55"/>
                  <a:gd name="T3" fmla="*/ 55 h 55"/>
                  <a:gd name="T4" fmla="*/ 29 w 55"/>
                  <a:gd name="T5" fmla="*/ 55 h 55"/>
                  <a:gd name="T6" fmla="*/ 29 w 55"/>
                  <a:gd name="T7" fmla="*/ 34 h 55"/>
                  <a:gd name="T8" fmla="*/ 22 w 55"/>
                  <a:gd name="T9" fmla="*/ 34 h 55"/>
                  <a:gd name="T10" fmla="*/ 22 w 55"/>
                  <a:gd name="T11" fmla="*/ 25 h 55"/>
                  <a:gd name="T12" fmla="*/ 29 w 55"/>
                  <a:gd name="T13" fmla="*/ 25 h 55"/>
                  <a:gd name="T14" fmla="*/ 29 w 55"/>
                  <a:gd name="T15" fmla="*/ 18 h 55"/>
                  <a:gd name="T16" fmla="*/ 39 w 55"/>
                  <a:gd name="T17" fmla="*/ 8 h 55"/>
                  <a:gd name="T18" fmla="*/ 46 w 55"/>
                  <a:gd name="T19" fmla="*/ 8 h 55"/>
                  <a:gd name="T20" fmla="*/ 46 w 55"/>
                  <a:gd name="T21" fmla="*/ 16 h 55"/>
                  <a:gd name="T22" fmla="*/ 41 w 55"/>
                  <a:gd name="T23" fmla="*/ 16 h 55"/>
                  <a:gd name="T24" fmla="*/ 38 w 55"/>
                  <a:gd name="T25" fmla="*/ 19 h 55"/>
                  <a:gd name="T26" fmla="*/ 38 w 55"/>
                  <a:gd name="T27" fmla="*/ 25 h 55"/>
                  <a:gd name="T28" fmla="*/ 46 w 55"/>
                  <a:gd name="T29" fmla="*/ 25 h 55"/>
                  <a:gd name="T30" fmla="*/ 45 w 55"/>
                  <a:gd name="T31" fmla="*/ 34 h 55"/>
                  <a:gd name="T32" fmla="*/ 38 w 55"/>
                  <a:gd name="T33" fmla="*/ 34 h 55"/>
                  <a:gd name="T34" fmla="*/ 38 w 55"/>
                  <a:gd name="T35" fmla="*/ 55 h 55"/>
                  <a:gd name="T36" fmla="*/ 55 w 55"/>
                  <a:gd name="T37" fmla="*/ 55 h 55"/>
                  <a:gd name="T38" fmla="*/ 55 w 55"/>
                  <a:gd name="T39" fmla="*/ 0 h 55"/>
                  <a:gd name="T40" fmla="*/ 0 w 55"/>
                  <a:gd name="T4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" h="55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9" y="13"/>
                      <a:pt x="33" y="8"/>
                      <a:pt x="39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1" y="16"/>
                      <a:pt x="41" y="16"/>
                      <a:pt x="41" y="16"/>
                    </a:cubicBezTo>
                    <a:cubicBezTo>
                      <a:pt x="39" y="16"/>
                      <a:pt x="38" y="17"/>
                      <a:pt x="38" y="19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5" y="34"/>
                      <a:pt x="45" y="34"/>
                      <a:pt x="45" y="34"/>
                    </a:cubicBez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56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pic>
          <p:nvPicPr>
            <p:cNvPr id="22" name="Picture 13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4400" y="5191919"/>
              <a:ext cx="156192" cy="1588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0063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5277" y="696119"/>
            <a:ext cx="3504201" cy="439869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699859" y="1305719"/>
            <a:ext cx="9692838" cy="3581400"/>
          </a:xfrm>
          <a:prstGeom prst="rect">
            <a:avLst/>
          </a:prstGeom>
        </p:spPr>
        <p:txBody>
          <a:bodyPr lIns="100557" tIns="50278" rIns="100557" bIns="50278" anchor="t">
            <a:normAutofit fontScale="92500" lnSpcReduction="200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Introduction </a:t>
            </a:r>
            <a:r>
              <a:rPr lang="en-US" sz="1300" i="1" u="sng" dirty="0" smtClean="0"/>
              <a:t>we will see the CICD concept into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Agents </a:t>
            </a:r>
            <a:r>
              <a:rPr lang="en-US" sz="1300" u="sng" dirty="0" smtClean="0"/>
              <a:t>we will also the concept of agents </a:t>
            </a:r>
            <a:r>
              <a:rPr lang="en-US" sz="1300" u="sng" dirty="0" smtClean="0">
                <a:sym typeface="Wingdings" panose="05000000000000000000" pitchFamily="2" charset="2"/>
              </a:rPr>
              <a:t>means how agents are use full for running CICD  self hosted and micro  </a:t>
            </a:r>
            <a:endParaRPr lang="en-US" sz="1300" u="sng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</a:t>
            </a:r>
            <a:r>
              <a:rPr lang="en-US" sz="1600" dirty="0" smtClean="0"/>
              <a:t>Pipelines </a:t>
            </a:r>
            <a:r>
              <a:rPr lang="en-US" sz="1300" i="1" u="sng" dirty="0" smtClean="0"/>
              <a:t>then we will see Build pipeline concept , which also know an CI </a:t>
            </a:r>
            <a:r>
              <a:rPr lang="en-US" sz="1300" i="1" u="sng" dirty="0" smtClean="0">
                <a:sym typeface="Wingdings" panose="05000000000000000000" pitchFamily="2" charset="2"/>
              </a:rPr>
              <a:t>use to build project</a:t>
            </a:r>
            <a:r>
              <a:rPr lang="en-US" sz="1300" i="1" u="sng" dirty="0" smtClean="0"/>
              <a:t> 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Build </a:t>
            </a:r>
            <a:r>
              <a:rPr lang="en-US" sz="1600" dirty="0" smtClean="0"/>
              <a:t>Triggers </a:t>
            </a:r>
            <a:r>
              <a:rPr lang="en-US" sz="1300" i="1" u="sng" dirty="0" smtClean="0"/>
              <a:t>a pipeline can be scheduled to execute at specific day or at specific time</a:t>
            </a:r>
            <a:r>
              <a:rPr lang="en-US" sz="1300" i="1" u="sng" dirty="0" smtClean="0">
                <a:sym typeface="Wingdings" panose="05000000000000000000" pitchFamily="2" charset="2"/>
              </a:rPr>
              <a:t>using trigger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SonarQube and Unit Test Case </a:t>
            </a:r>
            <a:r>
              <a:rPr lang="en-US" sz="1600" dirty="0" smtClean="0"/>
              <a:t>Integration </a:t>
            </a:r>
            <a:r>
              <a:rPr lang="en-US" sz="1300" i="1" u="sng" dirty="0" smtClean="0"/>
              <a:t>we will also see how we can integrate SQ with our machine using extension tabs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Artifacts </a:t>
            </a:r>
            <a:r>
              <a:rPr lang="en-US" sz="1300" i="1" u="sng" dirty="0" smtClean="0"/>
              <a:t>CI pipeline as a result will output an Artifacts</a:t>
            </a:r>
            <a:r>
              <a:rPr lang="en-US" sz="1300" i="1" u="sng" dirty="0" smtClean="0">
                <a:sym typeface="Wingdings" panose="05000000000000000000" pitchFamily="2" charset="2"/>
              </a:rPr>
              <a:t> and that artifact will be helpful in Release pipeline  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</a:t>
            </a:r>
            <a:r>
              <a:rPr lang="en-US" sz="1600" dirty="0" smtClean="0"/>
              <a:t>Pipelines </a:t>
            </a:r>
            <a:r>
              <a:rPr lang="en-US" sz="1300" i="1" u="sng" dirty="0" smtClean="0"/>
              <a:t>as like CI 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Deployment </a:t>
            </a:r>
            <a:r>
              <a:rPr lang="en-US" sz="1600" dirty="0" smtClean="0"/>
              <a:t>Environments </a:t>
            </a: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r>
              <a:rPr lang="en-US" sz="1600" dirty="0"/>
              <a:t> Release Pipelines </a:t>
            </a:r>
            <a:r>
              <a:rPr lang="en-US" sz="1600" dirty="0" smtClean="0"/>
              <a:t>Workflow </a:t>
            </a:r>
            <a:r>
              <a:rPr lang="en-US" sz="1300" i="1" u="sng" dirty="0" smtClean="0"/>
              <a:t>In this we will see</a:t>
            </a:r>
            <a:r>
              <a:rPr lang="en-US" sz="1300" i="1" u="sng" dirty="0" smtClean="0">
                <a:sym typeface="Wingdings" panose="05000000000000000000" pitchFamily="2" charset="2"/>
              </a:rPr>
              <a:t> how release pipeline flow works</a:t>
            </a:r>
            <a:endParaRPr lang="en-US" sz="1300" i="1" u="sng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</a:pPr>
            <a:endParaRPr lang="en-US" sz="1600" dirty="0"/>
          </a:p>
          <a:p>
            <a:pPr algn="l">
              <a:spcBef>
                <a:spcPts val="0"/>
              </a:spcBef>
              <a:buClr>
                <a:srgbClr val="0075B0"/>
              </a:buClr>
              <a:buFont typeface="Arial" pitchFamily="34" charset="0"/>
              <a:buChar char="•"/>
            </a:pPr>
            <a:endParaRPr lang="en-US" sz="1600" dirty="0"/>
          </a:p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1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9117651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Azure 2022 </a:t>
            </a: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and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azure 2022 build and release ? 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68916" y="1276222"/>
            <a:ext cx="9889484" cy="3846384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A 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server </a:t>
            </a:r>
            <a:r>
              <a:rPr lang="en-US" sz="1400" dirty="0">
                <a:latin typeface="+mn-lt"/>
                <a:ea typeface="+mn-ea"/>
                <a:cs typeface="+mn-cs"/>
              </a:rPr>
              <a:t>that you can use to automatically build and test your code project and make it available to other users.</a:t>
            </a:r>
          </a:p>
          <a:p>
            <a:pPr algn="l">
              <a:lnSpc>
                <a:spcPct val="160000"/>
              </a:lnSpc>
            </a:pPr>
            <a:r>
              <a:rPr lang="en-US" sz="1400" i="1" u="sng" dirty="0" smtClean="0">
                <a:latin typeface="+mn-lt"/>
                <a:ea typeface="+mn-ea"/>
                <a:cs typeface="+mn-cs"/>
              </a:rPr>
              <a:t>So it simply means that </a:t>
            </a:r>
            <a:r>
              <a:rPr lang="en-US" sz="14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this azure 2022 server build our project automatically  will test our project code  and in form of build and test result as artifacts  the project code will be available to other users via artifact</a:t>
            </a:r>
            <a:endParaRPr lang="en-US" sz="1400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Languages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Supports many languages such as Python, Java, JS, PHP, Ruby, C#, C++ and Go.</a:t>
            </a:r>
          </a:p>
          <a:p>
            <a:pPr algn="l">
              <a:lnSpc>
                <a:spcPct val="160000"/>
              </a:lnSpc>
            </a:pPr>
            <a:endParaRPr lang="en-US" sz="1400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Why Build &amp; Release</a:t>
            </a:r>
            <a:endParaRPr lang="en-US" sz="1400" b="1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latin typeface="+mn-lt"/>
                <a:ea typeface="+mn-ea"/>
                <a:cs typeface="+mn-cs"/>
              </a:rPr>
              <a:t>	A safe way for automating the build process of a project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.</a:t>
            </a:r>
          </a:p>
          <a:p>
            <a:pPr algn="l">
              <a:lnSpc>
                <a:spcPct val="160000"/>
              </a:lnSpc>
            </a:pPr>
            <a:r>
              <a:rPr lang="en-US" sz="1400" dirty="0" smtClean="0">
                <a:latin typeface="+mn-lt"/>
                <a:ea typeface="+mn-ea"/>
                <a:cs typeface="+mn-cs"/>
              </a:rPr>
              <a:t>Yes </a:t>
            </a:r>
            <a:r>
              <a:rPr lang="en-US" sz="14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let suppose any employee mistakenly introduced an error at build time or release time  or </a:t>
            </a:r>
            <a:r>
              <a:rPr lang="en-US" sz="1400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bcz</a:t>
            </a:r>
            <a:r>
              <a:rPr lang="en-US" sz="14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human behavior ,employee may forget to execute the build or release pipeline in time  or </a:t>
            </a:r>
            <a:r>
              <a:rPr lang="en-US" sz="1400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bcz</a:t>
            </a:r>
            <a:r>
              <a:rPr lang="en-US" sz="1400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of any human mistake ,process can affect  so this human error are reduced using automation  increase efficiency , productivity</a:t>
            </a:r>
            <a:endParaRPr lang="en-US" sz="1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52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5013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7" y="696119"/>
            <a:ext cx="9383123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it preferred over a local </a:t>
            </a: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 ,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it 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preferred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genuine question ?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0" y="1153318"/>
            <a:ext cx="9953625" cy="4506119"/>
          </a:xfrm>
          <a:prstGeom prst="rect">
            <a:avLst/>
          </a:prstGeom>
        </p:spPr>
        <p:txBody>
          <a:bodyPr lIns="100557" tIns="50278" rIns="100557" bIns="50278" anchor="t">
            <a:normAutofit fontScale="92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</a:t>
            </a: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process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locally no mechanism to automate build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which will involve humans error increase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. So proffered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Automated unit test cases execution can be </a:t>
            </a: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integrated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If we use local build to execute unit test case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 separate frame work may be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 separate tool may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reqor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 separate execution patterns may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other then normal build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so proffered for unit testing 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Static code analysis can be integrated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Locally for SCA such as we SQ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we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will required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installation steps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prequisities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steps  command </a:t>
            </a:r>
            <a:r>
              <a:rPr lang="en-US" sz="1200" i="1" u="sng" dirty="0" err="1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config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steps </a:t>
            </a: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But on Azure we can do  simply SCA with service connection once connected and we can use  it all the time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Work item creation on build </a:t>
            </a:r>
            <a:r>
              <a:rPr lang="en-US" sz="1400" b="1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failure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as we have seen in TFVC and git , traceability can be easily achieved by this feature</a:t>
            </a:r>
            <a:endParaRPr lang="en-US" sz="1200" i="1" u="sng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i="1" u="sng" dirty="0" smtClean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WI will be created </a:t>
            </a:r>
            <a:r>
              <a:rPr lang="en-US" sz="1200" i="1" u="sng" dirty="0" smtClean="0">
                <a:solidFill>
                  <a:srgbClr val="2B3B4B"/>
                </a:solidFill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if Ci fails and that WI will be result of that pipeline failure  and that WI may or may not store the reason of failure)</a:t>
            </a:r>
            <a:endParaRPr lang="en-US" sz="1200" i="1" u="sng" dirty="0" smtClean="0">
              <a:solidFill>
                <a:srgbClr val="2B3B4B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---EXPLAIN FLOW: give example---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        		 </a:t>
            </a:r>
            <a:r>
              <a:rPr lang="en-US" sz="1400" dirty="0" smtClean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(With Pipeline)</a:t>
            </a:r>
            <a:endParaRPr lang="en-US" sz="1400" dirty="0">
              <a:solidFill>
                <a:srgbClr val="2B3B4B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729" y="1305720"/>
            <a:ext cx="4427895" cy="267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58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652" y="0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812930" y="37306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Continued..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98323" y="394162"/>
            <a:ext cx="9753600" cy="4993916"/>
          </a:xfrm>
          <a:prstGeom prst="rect">
            <a:avLst/>
          </a:prstGeom>
        </p:spPr>
        <p:txBody>
          <a:bodyPr lIns="100557" tIns="50278" rIns="100557" bIns="50278" anchor="t">
            <a:no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Continuous Integration  </a:t>
            </a:r>
            <a:r>
              <a:rPr lang="en-US" sz="1200" i="1" u="sng" dirty="0" smtClean="0"/>
              <a:t>Means Lets suppose </a:t>
            </a:r>
            <a:r>
              <a:rPr lang="en-US" sz="1200" i="1" u="sng" dirty="0" smtClean="0">
                <a:sym typeface="Wingdings" panose="05000000000000000000" pitchFamily="2" charset="2"/>
              </a:rPr>
              <a:t> artifact version v1 is been released till that it might be possible that version v2 is under build process  or  v3 version is in development process continuity is maintained </a:t>
            </a:r>
            <a:endParaRPr lang="en-US" sz="1200" i="1" u="sng" dirty="0"/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Build </a:t>
            </a:r>
            <a:r>
              <a:rPr lang="en-US" sz="1400" b="1" dirty="0" smtClean="0">
                <a:latin typeface="+mn-lt"/>
                <a:ea typeface="+mn-ea"/>
                <a:cs typeface="+mn-cs"/>
              </a:rPr>
              <a:t>Agents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Means with the help of different machines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using the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capabilities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of those machine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our project will be build in CI pipeline  and those machine will be known as Build Agents (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they will build our project on be half of US)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it is like an </a:t>
            </a:r>
            <a:r>
              <a:rPr lang="en-US" sz="1200" b="1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intermediator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between you and service provider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Multi-platform ( MAC, windows, Linux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</a:t>
            </a:r>
            <a:r>
              <a:rPr lang="en-US" sz="1400" b="1" i="1" u="sng" dirty="0" smtClean="0">
                <a:latin typeface="+mn-lt"/>
                <a:ea typeface="+mn-ea"/>
                <a:cs typeface="+mn-cs"/>
              </a:rPr>
              <a:t>azure server 2022</a:t>
            </a:r>
            <a:endParaRPr lang="en-US" sz="1400" b="1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ea typeface="+mn-ea"/>
                <a:cs typeface="+mn-cs"/>
              </a:rPr>
              <a:t>Deploy Code From Anywhere (On prem, TFS, Bitbucket, </a:t>
            </a:r>
            <a:r>
              <a:rPr lang="en-US" sz="1400" b="1" dirty="0" err="1" smtClean="0">
                <a:latin typeface="+mn-lt"/>
                <a:ea typeface="+mn-ea"/>
                <a:cs typeface="+mn-cs"/>
              </a:rPr>
              <a:t>Github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means what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wherever my code is present-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let suppose on </a:t>
            </a:r>
            <a:r>
              <a:rPr lang="en-US" sz="1200" i="1" u="sng" dirty="0" err="1" smtClean="0">
                <a:latin typeface="+mn-lt"/>
                <a:ea typeface="+mn-ea"/>
                <a:cs typeface="+mn-cs"/>
              </a:rPr>
              <a:t>gitlab,big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bucket , git hub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azure server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is having feature that irrespective to code location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it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 can deploy the code from anywhere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+mn-ea"/>
                <a:cs typeface="+mn-cs"/>
              </a:rPr>
              <a:t>Diagnostics (Logs</a:t>
            </a:r>
            <a:r>
              <a:rPr lang="en-US" sz="1400" dirty="0" smtClean="0">
                <a:latin typeface="+mn-lt"/>
                <a:ea typeface="+mn-ea"/>
                <a:cs typeface="+mn-cs"/>
              </a:rPr>
              <a:t>) </a:t>
            </a:r>
            <a:r>
              <a:rPr lang="en-US" sz="1200" i="1" u="sng" dirty="0" smtClean="0">
                <a:latin typeface="+mn-lt"/>
                <a:ea typeface="+mn-ea"/>
                <a:cs typeface="+mn-cs"/>
              </a:rPr>
              <a:t>now azure server has a feature Diagnostics 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means let suppose my CI </a:t>
            </a:r>
            <a:r>
              <a:rPr lang="en-US" sz="1200" i="1" u="sng" dirty="0" err="1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faile</a:t>
            </a:r>
            <a:r>
              <a:rPr lang="en-US" sz="1200" i="1" u="sng" dirty="0" smtClean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  then using diagnostics  I can trace down the error  or dig down the error and can find the possible reason of errors</a:t>
            </a:r>
            <a:endParaRPr lang="en-US" sz="1200" i="1" u="sng" dirty="0">
              <a:latin typeface="+mn-lt"/>
              <a:ea typeface="+mn-ea"/>
              <a:cs typeface="+mn-cs"/>
            </a:endParaRPr>
          </a:p>
          <a:p>
            <a:pPr algn="l">
              <a:lnSpc>
                <a:spcPct val="160000"/>
              </a:lnSpc>
            </a:pPr>
            <a:r>
              <a:rPr lang="en-US" sz="1400" dirty="0">
                <a:solidFill>
                  <a:srgbClr val="2B3B4B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1140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19" y="867966"/>
            <a:ext cx="4653732" cy="373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185895" y="482275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19"/>
          <p:cNvSpPr>
            <a:spLocks noEditPoints="1"/>
          </p:cNvSpPr>
          <p:nvPr/>
        </p:nvSpPr>
        <p:spPr bwMode="auto">
          <a:xfrm>
            <a:off x="7817688" y="3103432"/>
            <a:ext cx="282292" cy="282394"/>
          </a:xfrm>
          <a:custGeom>
            <a:avLst/>
            <a:gdLst>
              <a:gd name="T0" fmla="*/ 1843 w 2048"/>
              <a:gd name="T1" fmla="*/ 1536 h 2048"/>
              <a:gd name="T2" fmla="*/ 1294 w 2048"/>
              <a:gd name="T3" fmla="*/ 1024 h 2048"/>
              <a:gd name="T4" fmla="*/ 1365 w 2048"/>
              <a:gd name="T5" fmla="*/ 990 h 2048"/>
              <a:gd name="T6" fmla="*/ 1536 w 2048"/>
              <a:gd name="T7" fmla="*/ 759 h 2048"/>
              <a:gd name="T8" fmla="*/ 1536 w 2048"/>
              <a:gd name="T9" fmla="*/ 504 h 2048"/>
              <a:gd name="T10" fmla="*/ 512 w 2048"/>
              <a:gd name="T11" fmla="*/ 504 h 2048"/>
              <a:gd name="T12" fmla="*/ 597 w 2048"/>
              <a:gd name="T13" fmla="*/ 785 h 2048"/>
              <a:gd name="T14" fmla="*/ 754 w 2048"/>
              <a:gd name="T15" fmla="*/ 1024 h 2048"/>
              <a:gd name="T16" fmla="*/ 205 w 2048"/>
              <a:gd name="T17" fmla="*/ 1536 h 2048"/>
              <a:gd name="T18" fmla="*/ 0 w 2048"/>
              <a:gd name="T19" fmla="*/ 1980 h 2048"/>
              <a:gd name="T20" fmla="*/ 239 w 2048"/>
              <a:gd name="T21" fmla="*/ 2048 h 2048"/>
              <a:gd name="T22" fmla="*/ 1638 w 2048"/>
              <a:gd name="T23" fmla="*/ 2048 h 2048"/>
              <a:gd name="T24" fmla="*/ 2048 w 2048"/>
              <a:gd name="T25" fmla="*/ 2048 h 2048"/>
              <a:gd name="T26" fmla="*/ 1843 w 2048"/>
              <a:gd name="T27" fmla="*/ 1980 h 2048"/>
              <a:gd name="T28" fmla="*/ 1379 w 2048"/>
              <a:gd name="T29" fmla="*/ 920 h 2048"/>
              <a:gd name="T30" fmla="*/ 1451 w 2048"/>
              <a:gd name="T31" fmla="*/ 785 h 2048"/>
              <a:gd name="T32" fmla="*/ 1468 w 2048"/>
              <a:gd name="T33" fmla="*/ 819 h 2048"/>
              <a:gd name="T34" fmla="*/ 1451 w 2048"/>
              <a:gd name="T35" fmla="*/ 717 h 2048"/>
              <a:gd name="T36" fmla="*/ 1434 w 2048"/>
              <a:gd name="T37" fmla="*/ 546 h 2048"/>
              <a:gd name="T38" fmla="*/ 1536 w 2048"/>
              <a:gd name="T39" fmla="*/ 631 h 2048"/>
              <a:gd name="T40" fmla="*/ 597 w 2048"/>
              <a:gd name="T41" fmla="*/ 717 h 2048"/>
              <a:gd name="T42" fmla="*/ 597 w 2048"/>
              <a:gd name="T43" fmla="*/ 546 h 2048"/>
              <a:gd name="T44" fmla="*/ 614 w 2048"/>
              <a:gd name="T45" fmla="*/ 717 h 2048"/>
              <a:gd name="T46" fmla="*/ 582 w 2048"/>
              <a:gd name="T47" fmla="*/ 479 h 2048"/>
              <a:gd name="T48" fmla="*/ 1466 w 2048"/>
              <a:gd name="T49" fmla="*/ 479 h 2048"/>
              <a:gd name="T50" fmla="*/ 1427 w 2048"/>
              <a:gd name="T51" fmla="*/ 478 h 2048"/>
              <a:gd name="T52" fmla="*/ 621 w 2048"/>
              <a:gd name="T53" fmla="*/ 478 h 2048"/>
              <a:gd name="T54" fmla="*/ 1365 w 2048"/>
              <a:gd name="T55" fmla="*/ 545 h 2048"/>
              <a:gd name="T56" fmla="*/ 922 w 2048"/>
              <a:gd name="T57" fmla="*/ 307 h 2048"/>
              <a:gd name="T58" fmla="*/ 685 w 2048"/>
              <a:gd name="T59" fmla="*/ 510 h 2048"/>
              <a:gd name="T60" fmla="*/ 1365 w 2048"/>
              <a:gd name="T61" fmla="*/ 545 h 2048"/>
              <a:gd name="T62" fmla="*/ 683 w 2048"/>
              <a:gd name="T63" fmla="*/ 578 h 2048"/>
              <a:gd name="T64" fmla="*/ 1365 w 2048"/>
              <a:gd name="T65" fmla="*/ 614 h 2048"/>
              <a:gd name="T66" fmla="*/ 1296 w 2048"/>
              <a:gd name="T67" fmla="*/ 922 h 2048"/>
              <a:gd name="T68" fmla="*/ 1024 w 2048"/>
              <a:gd name="T69" fmla="*/ 990 h 2048"/>
              <a:gd name="T70" fmla="*/ 1165 w 2048"/>
              <a:gd name="T71" fmla="*/ 1027 h 2048"/>
              <a:gd name="T72" fmla="*/ 683 w 2048"/>
              <a:gd name="T73" fmla="*/ 717 h 2048"/>
              <a:gd name="T74" fmla="*/ 1024 w 2048"/>
              <a:gd name="T75" fmla="*/ 1126 h 2048"/>
              <a:gd name="T76" fmla="*/ 1024 w 2048"/>
              <a:gd name="T77" fmla="*/ 1323 h 2048"/>
              <a:gd name="T78" fmla="*/ 969 w 2048"/>
              <a:gd name="T79" fmla="*/ 1365 h 2048"/>
              <a:gd name="T80" fmla="*/ 772 w 2048"/>
              <a:gd name="T81" fmla="*/ 1092 h 2048"/>
              <a:gd name="T82" fmla="*/ 969 w 2048"/>
              <a:gd name="T83" fmla="*/ 1365 h 2048"/>
              <a:gd name="T84" fmla="*/ 1276 w 2048"/>
              <a:gd name="T85" fmla="*/ 1092 h 2048"/>
              <a:gd name="T86" fmla="*/ 1079 w 2048"/>
              <a:gd name="T87" fmla="*/ 1365 h 2048"/>
              <a:gd name="T88" fmla="*/ 375 w 2048"/>
              <a:gd name="T89" fmla="*/ 1536 h 2048"/>
              <a:gd name="T90" fmla="*/ 273 w 2048"/>
              <a:gd name="T91" fmla="*/ 1980 h 2048"/>
              <a:gd name="T92" fmla="*/ 696 w 2048"/>
              <a:gd name="T93" fmla="*/ 1093 h 2048"/>
              <a:gd name="T94" fmla="*/ 546 w 2048"/>
              <a:gd name="T95" fmla="*/ 1365 h 2048"/>
              <a:gd name="T96" fmla="*/ 1604 w 2048"/>
              <a:gd name="T97" fmla="*/ 1980 h 2048"/>
              <a:gd name="T98" fmla="*/ 444 w 2048"/>
              <a:gd name="T99" fmla="*/ 1536 h 2048"/>
              <a:gd name="T100" fmla="*/ 887 w 2048"/>
              <a:gd name="T101" fmla="*/ 1434 h 2048"/>
              <a:gd name="T102" fmla="*/ 1161 w 2048"/>
              <a:gd name="T103" fmla="*/ 1434 h 2048"/>
              <a:gd name="T104" fmla="*/ 1604 w 2048"/>
              <a:gd name="T105" fmla="*/ 1536 h 2048"/>
              <a:gd name="T106" fmla="*/ 1775 w 2048"/>
              <a:gd name="T107" fmla="*/ 1980 h 2048"/>
              <a:gd name="T108" fmla="*/ 1673 w 2048"/>
              <a:gd name="T109" fmla="*/ 1536 h 2048"/>
              <a:gd name="T110" fmla="*/ 1216 w 2048"/>
              <a:gd name="T111" fmla="*/ 1365 h 2048"/>
              <a:gd name="T112" fmla="*/ 1775 w 2048"/>
              <a:gd name="T113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48" h="2048">
                <a:moveTo>
                  <a:pt x="1843" y="1980"/>
                </a:moveTo>
                <a:cubicBezTo>
                  <a:pt x="1843" y="1536"/>
                  <a:pt x="1843" y="1536"/>
                  <a:pt x="1843" y="1536"/>
                </a:cubicBezTo>
                <a:cubicBezTo>
                  <a:pt x="1843" y="1254"/>
                  <a:pt x="1614" y="1024"/>
                  <a:pt x="1331" y="1024"/>
                </a:cubicBezTo>
                <a:cubicBezTo>
                  <a:pt x="1294" y="1024"/>
                  <a:pt x="1294" y="1024"/>
                  <a:pt x="1294" y="1024"/>
                </a:cubicBezTo>
                <a:cubicBezTo>
                  <a:pt x="1306" y="1013"/>
                  <a:pt x="1318" y="1002"/>
                  <a:pt x="1328" y="990"/>
                </a:cubicBezTo>
                <a:cubicBezTo>
                  <a:pt x="1365" y="990"/>
                  <a:pt x="1365" y="990"/>
                  <a:pt x="1365" y="990"/>
                </a:cubicBezTo>
                <a:cubicBezTo>
                  <a:pt x="1459" y="990"/>
                  <a:pt x="1536" y="913"/>
                  <a:pt x="1536" y="819"/>
                </a:cubicBezTo>
                <a:cubicBezTo>
                  <a:pt x="1536" y="759"/>
                  <a:pt x="1536" y="759"/>
                  <a:pt x="1536" y="759"/>
                </a:cubicBezTo>
                <a:cubicBezTo>
                  <a:pt x="1577" y="731"/>
                  <a:pt x="1604" y="685"/>
                  <a:pt x="1604" y="631"/>
                </a:cubicBezTo>
                <a:cubicBezTo>
                  <a:pt x="1604" y="578"/>
                  <a:pt x="1577" y="531"/>
                  <a:pt x="1536" y="504"/>
                </a:cubicBezTo>
                <a:cubicBezTo>
                  <a:pt x="1531" y="225"/>
                  <a:pt x="1304" y="0"/>
                  <a:pt x="1024" y="0"/>
                </a:cubicBezTo>
                <a:cubicBezTo>
                  <a:pt x="744" y="0"/>
                  <a:pt x="517" y="225"/>
                  <a:pt x="512" y="504"/>
                </a:cubicBezTo>
                <a:cubicBezTo>
                  <a:pt x="471" y="531"/>
                  <a:pt x="444" y="578"/>
                  <a:pt x="444" y="631"/>
                </a:cubicBezTo>
                <a:cubicBezTo>
                  <a:pt x="444" y="716"/>
                  <a:pt x="513" y="785"/>
                  <a:pt x="597" y="785"/>
                </a:cubicBezTo>
                <a:cubicBezTo>
                  <a:pt x="621" y="785"/>
                  <a:pt x="621" y="785"/>
                  <a:pt x="621" y="785"/>
                </a:cubicBezTo>
                <a:cubicBezTo>
                  <a:pt x="637" y="880"/>
                  <a:pt x="685" y="963"/>
                  <a:pt x="754" y="1024"/>
                </a:cubicBezTo>
                <a:cubicBezTo>
                  <a:pt x="717" y="1024"/>
                  <a:pt x="717" y="1024"/>
                  <a:pt x="717" y="1024"/>
                </a:cubicBezTo>
                <a:cubicBezTo>
                  <a:pt x="434" y="1024"/>
                  <a:pt x="205" y="1254"/>
                  <a:pt x="205" y="1536"/>
                </a:cubicBezTo>
                <a:cubicBezTo>
                  <a:pt x="205" y="1980"/>
                  <a:pt x="205" y="1980"/>
                  <a:pt x="205" y="1980"/>
                </a:cubicBezTo>
                <a:cubicBezTo>
                  <a:pt x="0" y="1980"/>
                  <a:pt x="0" y="1980"/>
                  <a:pt x="0" y="1980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239" y="2048"/>
                  <a:pt x="239" y="2048"/>
                  <a:pt x="239" y="2048"/>
                </a:cubicBezTo>
                <a:cubicBezTo>
                  <a:pt x="410" y="2048"/>
                  <a:pt x="410" y="2048"/>
                  <a:pt x="410" y="2048"/>
                </a:cubicBezTo>
                <a:cubicBezTo>
                  <a:pt x="1638" y="2048"/>
                  <a:pt x="1638" y="2048"/>
                  <a:pt x="1638" y="2048"/>
                </a:cubicBezTo>
                <a:cubicBezTo>
                  <a:pt x="1809" y="2048"/>
                  <a:pt x="1809" y="2048"/>
                  <a:pt x="1809" y="2048"/>
                </a:cubicBezTo>
                <a:cubicBezTo>
                  <a:pt x="2048" y="2048"/>
                  <a:pt x="2048" y="2048"/>
                  <a:pt x="2048" y="2048"/>
                </a:cubicBezTo>
                <a:cubicBezTo>
                  <a:pt x="2048" y="1980"/>
                  <a:pt x="2048" y="1980"/>
                  <a:pt x="2048" y="1980"/>
                </a:cubicBezTo>
                <a:lnTo>
                  <a:pt x="1843" y="1980"/>
                </a:lnTo>
                <a:close/>
                <a:moveTo>
                  <a:pt x="1468" y="819"/>
                </a:moveTo>
                <a:cubicBezTo>
                  <a:pt x="1468" y="871"/>
                  <a:pt x="1429" y="913"/>
                  <a:pt x="1379" y="920"/>
                </a:cubicBezTo>
                <a:cubicBezTo>
                  <a:pt x="1403" y="879"/>
                  <a:pt x="1419" y="834"/>
                  <a:pt x="1427" y="785"/>
                </a:cubicBezTo>
                <a:cubicBezTo>
                  <a:pt x="1451" y="785"/>
                  <a:pt x="1451" y="785"/>
                  <a:pt x="1451" y="785"/>
                </a:cubicBezTo>
                <a:cubicBezTo>
                  <a:pt x="1457" y="785"/>
                  <a:pt x="1462" y="784"/>
                  <a:pt x="1468" y="783"/>
                </a:cubicBezTo>
                <a:lnTo>
                  <a:pt x="1468" y="819"/>
                </a:lnTo>
                <a:close/>
                <a:moveTo>
                  <a:pt x="1536" y="631"/>
                </a:moveTo>
                <a:cubicBezTo>
                  <a:pt x="1536" y="679"/>
                  <a:pt x="1498" y="717"/>
                  <a:pt x="1451" y="717"/>
                </a:cubicBezTo>
                <a:cubicBezTo>
                  <a:pt x="1434" y="717"/>
                  <a:pt x="1434" y="717"/>
                  <a:pt x="1434" y="717"/>
                </a:cubicBezTo>
                <a:cubicBezTo>
                  <a:pt x="1434" y="546"/>
                  <a:pt x="1434" y="546"/>
                  <a:pt x="1434" y="546"/>
                </a:cubicBezTo>
                <a:cubicBezTo>
                  <a:pt x="1451" y="546"/>
                  <a:pt x="1451" y="546"/>
                  <a:pt x="1451" y="546"/>
                </a:cubicBezTo>
                <a:cubicBezTo>
                  <a:pt x="1498" y="546"/>
                  <a:pt x="1536" y="584"/>
                  <a:pt x="1536" y="631"/>
                </a:cubicBezTo>
                <a:close/>
                <a:moveTo>
                  <a:pt x="614" y="717"/>
                </a:moveTo>
                <a:cubicBezTo>
                  <a:pt x="597" y="717"/>
                  <a:pt x="597" y="717"/>
                  <a:pt x="597" y="717"/>
                </a:cubicBezTo>
                <a:cubicBezTo>
                  <a:pt x="550" y="717"/>
                  <a:pt x="512" y="679"/>
                  <a:pt x="512" y="631"/>
                </a:cubicBezTo>
                <a:cubicBezTo>
                  <a:pt x="512" y="584"/>
                  <a:pt x="550" y="546"/>
                  <a:pt x="597" y="546"/>
                </a:cubicBezTo>
                <a:cubicBezTo>
                  <a:pt x="614" y="546"/>
                  <a:pt x="614" y="546"/>
                  <a:pt x="614" y="546"/>
                </a:cubicBezTo>
                <a:lnTo>
                  <a:pt x="614" y="717"/>
                </a:lnTo>
                <a:close/>
                <a:moveTo>
                  <a:pt x="597" y="478"/>
                </a:moveTo>
                <a:cubicBezTo>
                  <a:pt x="592" y="478"/>
                  <a:pt x="587" y="479"/>
                  <a:pt x="582" y="479"/>
                </a:cubicBezTo>
                <a:cubicBezTo>
                  <a:pt x="599" y="250"/>
                  <a:pt x="790" y="68"/>
                  <a:pt x="1024" y="68"/>
                </a:cubicBezTo>
                <a:cubicBezTo>
                  <a:pt x="1258" y="68"/>
                  <a:pt x="1449" y="250"/>
                  <a:pt x="1466" y="479"/>
                </a:cubicBezTo>
                <a:cubicBezTo>
                  <a:pt x="1461" y="479"/>
                  <a:pt x="1456" y="478"/>
                  <a:pt x="1451" y="478"/>
                </a:cubicBezTo>
                <a:cubicBezTo>
                  <a:pt x="1427" y="478"/>
                  <a:pt x="1427" y="478"/>
                  <a:pt x="1427" y="478"/>
                </a:cubicBezTo>
                <a:cubicBezTo>
                  <a:pt x="1395" y="284"/>
                  <a:pt x="1227" y="137"/>
                  <a:pt x="1024" y="137"/>
                </a:cubicBezTo>
                <a:cubicBezTo>
                  <a:pt x="821" y="137"/>
                  <a:pt x="653" y="284"/>
                  <a:pt x="621" y="478"/>
                </a:cubicBezTo>
                <a:lnTo>
                  <a:pt x="597" y="478"/>
                </a:lnTo>
                <a:close/>
                <a:moveTo>
                  <a:pt x="1365" y="545"/>
                </a:moveTo>
                <a:cubicBezTo>
                  <a:pt x="1119" y="537"/>
                  <a:pt x="956" y="436"/>
                  <a:pt x="956" y="341"/>
                </a:cubicBezTo>
                <a:cubicBezTo>
                  <a:pt x="956" y="322"/>
                  <a:pt x="940" y="307"/>
                  <a:pt x="922" y="307"/>
                </a:cubicBezTo>
                <a:cubicBezTo>
                  <a:pt x="903" y="307"/>
                  <a:pt x="887" y="322"/>
                  <a:pt x="887" y="341"/>
                </a:cubicBezTo>
                <a:cubicBezTo>
                  <a:pt x="887" y="427"/>
                  <a:pt x="799" y="497"/>
                  <a:pt x="685" y="510"/>
                </a:cubicBezTo>
                <a:cubicBezTo>
                  <a:pt x="703" y="339"/>
                  <a:pt x="848" y="205"/>
                  <a:pt x="1024" y="205"/>
                </a:cubicBezTo>
                <a:cubicBezTo>
                  <a:pt x="1212" y="205"/>
                  <a:pt x="1365" y="357"/>
                  <a:pt x="1365" y="545"/>
                </a:cubicBezTo>
                <a:close/>
                <a:moveTo>
                  <a:pt x="683" y="717"/>
                </a:moveTo>
                <a:cubicBezTo>
                  <a:pt x="683" y="578"/>
                  <a:pt x="683" y="578"/>
                  <a:pt x="683" y="578"/>
                </a:cubicBezTo>
                <a:cubicBezTo>
                  <a:pt x="789" y="569"/>
                  <a:pt x="880" y="518"/>
                  <a:pt x="925" y="446"/>
                </a:cubicBezTo>
                <a:cubicBezTo>
                  <a:pt x="996" y="540"/>
                  <a:pt x="1163" y="607"/>
                  <a:pt x="1365" y="614"/>
                </a:cubicBezTo>
                <a:cubicBezTo>
                  <a:pt x="1365" y="717"/>
                  <a:pt x="1365" y="717"/>
                  <a:pt x="1365" y="717"/>
                </a:cubicBezTo>
                <a:cubicBezTo>
                  <a:pt x="1365" y="794"/>
                  <a:pt x="1339" y="864"/>
                  <a:pt x="1296" y="922"/>
                </a:cubicBezTo>
                <a:cubicBezTo>
                  <a:pt x="1024" y="922"/>
                  <a:pt x="1024" y="922"/>
                  <a:pt x="1024" y="922"/>
                </a:cubicBezTo>
                <a:cubicBezTo>
                  <a:pt x="1024" y="990"/>
                  <a:pt x="1024" y="990"/>
                  <a:pt x="1024" y="990"/>
                </a:cubicBezTo>
                <a:cubicBezTo>
                  <a:pt x="1228" y="990"/>
                  <a:pt x="1228" y="990"/>
                  <a:pt x="1228" y="990"/>
                </a:cubicBezTo>
                <a:cubicBezTo>
                  <a:pt x="1208" y="1005"/>
                  <a:pt x="1187" y="1017"/>
                  <a:pt x="1165" y="1027"/>
                </a:cubicBezTo>
                <a:cubicBezTo>
                  <a:pt x="1075" y="1068"/>
                  <a:pt x="973" y="1068"/>
                  <a:pt x="883" y="1027"/>
                </a:cubicBezTo>
                <a:cubicBezTo>
                  <a:pt x="765" y="974"/>
                  <a:pt x="683" y="855"/>
                  <a:pt x="683" y="717"/>
                </a:cubicBezTo>
                <a:close/>
                <a:moveTo>
                  <a:pt x="918" y="1112"/>
                </a:moveTo>
                <a:cubicBezTo>
                  <a:pt x="952" y="1121"/>
                  <a:pt x="987" y="1126"/>
                  <a:pt x="1024" y="1126"/>
                </a:cubicBezTo>
                <a:cubicBezTo>
                  <a:pt x="1061" y="1126"/>
                  <a:pt x="1096" y="1121"/>
                  <a:pt x="1130" y="1112"/>
                </a:cubicBezTo>
                <a:cubicBezTo>
                  <a:pt x="1024" y="1323"/>
                  <a:pt x="1024" y="1323"/>
                  <a:pt x="1024" y="1323"/>
                </a:cubicBezTo>
                <a:lnTo>
                  <a:pt x="918" y="1112"/>
                </a:lnTo>
                <a:close/>
                <a:moveTo>
                  <a:pt x="969" y="1365"/>
                </a:moveTo>
                <a:cubicBezTo>
                  <a:pt x="909" y="1365"/>
                  <a:pt x="909" y="1365"/>
                  <a:pt x="909" y="1365"/>
                </a:cubicBezTo>
                <a:cubicBezTo>
                  <a:pt x="772" y="1092"/>
                  <a:pt x="772" y="1092"/>
                  <a:pt x="772" y="1092"/>
                </a:cubicBezTo>
                <a:cubicBezTo>
                  <a:pt x="832" y="1092"/>
                  <a:pt x="832" y="1092"/>
                  <a:pt x="832" y="1092"/>
                </a:cubicBezTo>
                <a:lnTo>
                  <a:pt x="969" y="1365"/>
                </a:lnTo>
                <a:close/>
                <a:moveTo>
                  <a:pt x="1216" y="1092"/>
                </a:moveTo>
                <a:cubicBezTo>
                  <a:pt x="1276" y="1092"/>
                  <a:pt x="1276" y="1092"/>
                  <a:pt x="1276" y="1092"/>
                </a:cubicBezTo>
                <a:cubicBezTo>
                  <a:pt x="1139" y="1365"/>
                  <a:pt x="1139" y="1365"/>
                  <a:pt x="1139" y="1365"/>
                </a:cubicBezTo>
                <a:cubicBezTo>
                  <a:pt x="1079" y="1365"/>
                  <a:pt x="1079" y="1365"/>
                  <a:pt x="1079" y="1365"/>
                </a:cubicBezTo>
                <a:lnTo>
                  <a:pt x="1216" y="1092"/>
                </a:lnTo>
                <a:close/>
                <a:moveTo>
                  <a:pt x="375" y="1536"/>
                </a:moveTo>
                <a:cubicBezTo>
                  <a:pt x="375" y="1980"/>
                  <a:pt x="375" y="1980"/>
                  <a:pt x="375" y="1980"/>
                </a:cubicBezTo>
                <a:cubicBezTo>
                  <a:pt x="273" y="1980"/>
                  <a:pt x="273" y="1980"/>
                  <a:pt x="273" y="1980"/>
                </a:cubicBezTo>
                <a:cubicBezTo>
                  <a:pt x="273" y="1536"/>
                  <a:pt x="273" y="1536"/>
                  <a:pt x="273" y="1536"/>
                </a:cubicBezTo>
                <a:cubicBezTo>
                  <a:pt x="273" y="1298"/>
                  <a:pt x="461" y="1104"/>
                  <a:pt x="696" y="1093"/>
                </a:cubicBezTo>
                <a:cubicBezTo>
                  <a:pt x="832" y="1365"/>
                  <a:pt x="832" y="1365"/>
                  <a:pt x="832" y="1365"/>
                </a:cubicBezTo>
                <a:cubicBezTo>
                  <a:pt x="546" y="1365"/>
                  <a:pt x="546" y="1365"/>
                  <a:pt x="546" y="1365"/>
                </a:cubicBezTo>
                <a:cubicBezTo>
                  <a:pt x="452" y="1365"/>
                  <a:pt x="375" y="1442"/>
                  <a:pt x="375" y="1536"/>
                </a:cubicBezTo>
                <a:close/>
                <a:moveTo>
                  <a:pt x="1604" y="1980"/>
                </a:moveTo>
                <a:cubicBezTo>
                  <a:pt x="444" y="1980"/>
                  <a:pt x="444" y="1980"/>
                  <a:pt x="444" y="1980"/>
                </a:cubicBezTo>
                <a:cubicBezTo>
                  <a:pt x="444" y="1536"/>
                  <a:pt x="444" y="1536"/>
                  <a:pt x="444" y="1536"/>
                </a:cubicBezTo>
                <a:cubicBezTo>
                  <a:pt x="444" y="1480"/>
                  <a:pt x="490" y="1434"/>
                  <a:pt x="546" y="1434"/>
                </a:cubicBezTo>
                <a:cubicBezTo>
                  <a:pt x="887" y="1434"/>
                  <a:pt x="887" y="1434"/>
                  <a:pt x="887" y="1434"/>
                </a:cubicBezTo>
                <a:cubicBezTo>
                  <a:pt x="1024" y="1434"/>
                  <a:pt x="1024" y="1434"/>
                  <a:pt x="1024" y="1434"/>
                </a:cubicBezTo>
                <a:cubicBezTo>
                  <a:pt x="1161" y="1434"/>
                  <a:pt x="1161" y="1434"/>
                  <a:pt x="1161" y="1434"/>
                </a:cubicBezTo>
                <a:cubicBezTo>
                  <a:pt x="1502" y="1434"/>
                  <a:pt x="1502" y="1434"/>
                  <a:pt x="1502" y="1434"/>
                </a:cubicBezTo>
                <a:cubicBezTo>
                  <a:pt x="1558" y="1434"/>
                  <a:pt x="1604" y="1480"/>
                  <a:pt x="1604" y="1536"/>
                </a:cubicBezTo>
                <a:lnTo>
                  <a:pt x="1604" y="1980"/>
                </a:lnTo>
                <a:close/>
                <a:moveTo>
                  <a:pt x="1775" y="1980"/>
                </a:moveTo>
                <a:cubicBezTo>
                  <a:pt x="1673" y="1980"/>
                  <a:pt x="1673" y="1980"/>
                  <a:pt x="1673" y="1980"/>
                </a:cubicBezTo>
                <a:cubicBezTo>
                  <a:pt x="1673" y="1536"/>
                  <a:pt x="1673" y="1536"/>
                  <a:pt x="1673" y="1536"/>
                </a:cubicBezTo>
                <a:cubicBezTo>
                  <a:pt x="1673" y="1442"/>
                  <a:pt x="1596" y="1365"/>
                  <a:pt x="1502" y="1365"/>
                </a:cubicBezTo>
                <a:cubicBezTo>
                  <a:pt x="1216" y="1365"/>
                  <a:pt x="1216" y="1365"/>
                  <a:pt x="1216" y="1365"/>
                </a:cubicBezTo>
                <a:cubicBezTo>
                  <a:pt x="1352" y="1093"/>
                  <a:pt x="1352" y="1093"/>
                  <a:pt x="1352" y="1093"/>
                </a:cubicBezTo>
                <a:cubicBezTo>
                  <a:pt x="1587" y="1104"/>
                  <a:pt x="1775" y="1298"/>
                  <a:pt x="1775" y="1536"/>
                </a:cubicBezTo>
                <a:lnTo>
                  <a:pt x="1775" y="19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428239" y="386628"/>
            <a:ext cx="8909025" cy="834414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 we have seen this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agent is intermediator between project and artifact which will be use by CI pipeline and this intermediator is going to help us to build our project in CI pipeline using different machines capabilities</a:t>
            </a:r>
            <a:r>
              <a:rPr lang="en-US" sz="1200" b="1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and finally artifact will be generated  it is a pre </a:t>
            </a:r>
            <a:r>
              <a:rPr lang="en-US" sz="12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req</a:t>
            </a: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Title 8"/>
          <p:cNvSpPr txBox="1">
            <a:spLocks/>
          </p:cNvSpPr>
          <p:nvPr/>
        </p:nvSpPr>
        <p:spPr>
          <a:xfrm>
            <a:off x="717850" y="1221042"/>
            <a:ext cx="8835725" cy="4088680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8125" y="1221042"/>
            <a:ext cx="96964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/>
              <a:t>Agent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You need at least one agent. </a:t>
            </a:r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Capabilities.</a:t>
            </a:r>
          </a:p>
          <a:p>
            <a:r>
              <a:rPr lang="en-US" sz="1200" dirty="0" smtClean="0"/>
              <a:t>Agent capability means what </a:t>
            </a:r>
            <a:r>
              <a:rPr lang="en-US" sz="1200" dirty="0" smtClean="0">
                <a:sym typeface="Wingdings" panose="05000000000000000000" pitchFamily="2" charset="2"/>
              </a:rPr>
              <a:t> in simple words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 it is  different software's which is installed on machines 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and that software is going to be used as a capability in our Ci pipeline to build our project</a:t>
            </a: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400" b="1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b="1" dirty="0" smtClean="0"/>
              <a:t>Agent </a:t>
            </a:r>
            <a:r>
              <a:rPr lang="en-US" sz="1400" b="1" dirty="0"/>
              <a:t>Pool </a:t>
            </a:r>
            <a:r>
              <a:rPr lang="en-US" sz="1400" b="1" dirty="0" smtClean="0"/>
              <a:t>: </a:t>
            </a:r>
            <a:r>
              <a:rPr lang="en-US" sz="1200" i="1" u="sng" dirty="0" smtClean="0"/>
              <a:t>it  is a location where our all agents are going to reside in azure</a:t>
            </a:r>
            <a:endParaRPr lang="en-US" sz="1200" i="1" u="sng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 smtClean="0"/>
              <a:t>Hosted(</a:t>
            </a:r>
            <a:r>
              <a:rPr lang="en-US" sz="1100" dirty="0" smtClean="0"/>
              <a:t>agents provided by Microsoft to CI)&amp; </a:t>
            </a:r>
            <a:r>
              <a:rPr lang="en-US" sz="1400" dirty="0"/>
              <a:t>Self-Hosted</a:t>
            </a:r>
            <a:r>
              <a:rPr lang="en-US" sz="1400" dirty="0" smtClean="0"/>
              <a:t>.</a:t>
            </a:r>
          </a:p>
          <a:p>
            <a:pPr lvl="1"/>
            <a:r>
              <a:rPr lang="en-US" sz="1200" i="1" u="sng" dirty="0" smtClean="0"/>
              <a:t>(</a:t>
            </a:r>
            <a:r>
              <a:rPr lang="en-US" sz="1200" i="1" u="sng" dirty="0"/>
              <a:t>agents provided by </a:t>
            </a:r>
            <a:r>
              <a:rPr lang="en-US" sz="1200" i="1" u="sng" dirty="0" smtClean="0"/>
              <a:t>US </a:t>
            </a:r>
            <a:r>
              <a:rPr lang="en-US" sz="1200" i="1" u="sng" dirty="0"/>
              <a:t>to </a:t>
            </a:r>
            <a:r>
              <a:rPr lang="en-US" sz="1200" i="1" u="sng" dirty="0" smtClean="0"/>
              <a:t>CI)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Microsoft Hosted agent will use the capability provided by Microsoft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self </a:t>
            </a:r>
            <a:r>
              <a:rPr lang="en-US" sz="1200" dirty="0"/>
              <a:t>Hosted agent will use the capability provided by </a:t>
            </a:r>
            <a:r>
              <a:rPr lang="en-US" sz="1200" dirty="0" smtClean="0"/>
              <a:t>respective machine</a:t>
            </a:r>
          </a:p>
          <a:p>
            <a:pPr marL="674233" lvl="1" indent="-171450">
              <a:buFontTx/>
              <a:buChar char="-"/>
            </a:pPr>
            <a:r>
              <a:rPr lang="en-US" sz="1200" dirty="0" smtClean="0"/>
              <a:t>Give example of Ubuntu</a:t>
            </a:r>
            <a:endParaRPr lang="en-US" sz="1200" dirty="0"/>
          </a:p>
          <a:p>
            <a:pPr lvl="1"/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Defines the sharing boundary for all agents in that pool. </a:t>
            </a:r>
            <a:r>
              <a:rPr lang="en-US" sz="1400" dirty="0" smtClean="0"/>
              <a:t> </a:t>
            </a:r>
            <a:r>
              <a:rPr lang="en-US" sz="1200" i="1" u="sng" dirty="0" smtClean="0"/>
              <a:t>It means every single agent will have its boundary as a agent pool</a:t>
            </a:r>
            <a:r>
              <a:rPr lang="en-US" sz="1200" i="1" u="sng" dirty="0" smtClean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sz="1200" i="1" u="sng" dirty="0" smtClean="0">
                <a:sym typeface="Wingdings" panose="05000000000000000000" pitchFamily="2" charset="2"/>
              </a:rPr>
              <a:t>It simply suggests that  </a:t>
            </a:r>
            <a:r>
              <a:rPr lang="en-US" sz="1200" i="1" u="sng" dirty="0" smtClean="0"/>
              <a:t> pool is a collection of </a:t>
            </a:r>
            <a:r>
              <a:rPr lang="en-US" sz="1200" i="1" u="sng" dirty="0" err="1" smtClean="0"/>
              <a:t>agnets</a:t>
            </a:r>
            <a:endParaRPr lang="en-US" sz="1200" i="1" u="sng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r>
              <a:rPr lang="en-US" sz="1400" dirty="0"/>
              <a:t>Agent pools are scoped to the </a:t>
            </a:r>
            <a:r>
              <a:rPr lang="en-US" sz="1400" dirty="0" smtClean="0"/>
              <a:t>organization</a:t>
            </a:r>
            <a:r>
              <a:rPr lang="en-US" sz="1200" i="1" u="sng" dirty="0" smtClean="0"/>
              <a:t> this agent pool also having boundaries </a:t>
            </a:r>
            <a:r>
              <a:rPr lang="en-US" sz="1200" i="1" u="sng" dirty="0" smtClean="0">
                <a:sym typeface="Wingdings" panose="05000000000000000000" pitchFamily="2" charset="2"/>
              </a:rPr>
              <a:t> and that is organization</a:t>
            </a:r>
            <a:endParaRPr lang="en-US" sz="1200" i="1" u="sng" dirty="0"/>
          </a:p>
          <a:p>
            <a:endParaRPr lang="en-US" sz="1400" dirty="0"/>
          </a:p>
          <a:p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845683" lvl="1" indent="-342900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584722" y="2055456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5489564" y="1062060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2664" y="1062060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95651" y="1499689"/>
            <a:ext cx="314632" cy="206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489564" y="5309722"/>
            <a:ext cx="4195210" cy="1228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Pool 1</a:t>
            </a:r>
            <a:r>
              <a:rPr lang="en-US" sz="1200" dirty="0" smtClean="0">
                <a:sym typeface="Wingdings" panose="05000000000000000000" pitchFamily="2" charset="2"/>
              </a:rPr>
              <a:t> groups agent same capability</a:t>
            </a:r>
          </a:p>
          <a:p>
            <a:pPr algn="ctr"/>
            <a:r>
              <a:rPr lang="en-US" sz="1200" dirty="0" smtClean="0">
                <a:sym typeface="Wingdings" panose="05000000000000000000" pitchFamily="2" charset="2"/>
              </a:rPr>
              <a:t>Pool2  groups agent  different capability both possible</a:t>
            </a:r>
            <a:endParaRPr lang="en-US" sz="12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636285" y="4452405"/>
            <a:ext cx="0" cy="815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68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2570"/>
            <a:ext cx="675278" cy="265906"/>
          </a:xfrm>
          <a:prstGeom prst="rect">
            <a:avLst/>
          </a:prstGeom>
          <a:solidFill>
            <a:srgbClr val="00B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75278" y="36923"/>
            <a:ext cx="4049122" cy="457200"/>
          </a:xfrm>
          <a:prstGeom prst="rect">
            <a:avLst/>
          </a:prstGeom>
        </p:spPr>
        <p:txBody>
          <a:bodyPr lIns="100557" tIns="50278" rIns="100557" bIns="50278"/>
          <a:lstStyle>
            <a:lvl1pPr marL="377087" indent="-377087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7022" indent="-314239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6957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9740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62523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5306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8088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0871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3654" indent="-251391" algn="l" defTabSz="100556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Triggers</a:t>
            </a:r>
          </a:p>
        </p:txBody>
      </p:sp>
      <p:sp>
        <p:nvSpPr>
          <p:cNvPr id="4" name="Title 8"/>
          <p:cNvSpPr txBox="1">
            <a:spLocks/>
          </p:cNvSpPr>
          <p:nvPr/>
        </p:nvSpPr>
        <p:spPr>
          <a:xfrm>
            <a:off x="117988" y="494123"/>
            <a:ext cx="10137058" cy="5041437"/>
          </a:xfrm>
          <a:prstGeom prst="rect">
            <a:avLst/>
          </a:prstGeom>
        </p:spPr>
        <p:txBody>
          <a:bodyPr lIns="100557" tIns="50278" rIns="100557" bIns="50278" anchor="t">
            <a:normAutofit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Continuous </a:t>
            </a:r>
            <a:r>
              <a:rPr lang="en-US" sz="16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  <a:endParaRPr lang="en-US" sz="16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Scheduled </a:t>
            </a:r>
            <a:endParaRPr lang="en-US" sz="1600" dirty="0" smtClean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will see it in upcoming times</a:t>
            </a:r>
          </a:p>
          <a:p>
            <a:pPr algn="l">
              <a:lnSpc>
                <a:spcPct val="160000"/>
              </a:lnSpc>
            </a:pPr>
            <a:endParaRPr lang="en-US" sz="1200" i="1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Demo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 will show you location agent pool (</a:t>
            </a:r>
            <a:r>
              <a:rPr lang="en-US" sz="1200" i="1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proj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setting Agent pool)  (show Agent pool, agents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,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capability)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Image justified</a:t>
            </a:r>
            <a:r>
              <a:rPr lang="en-US" sz="1200" i="1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200" i="1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show how to create new agent</a:t>
            </a:r>
          </a:p>
          <a:p>
            <a:pPr algn="l">
              <a:lnSpc>
                <a:spcPct val="160000"/>
              </a:lnSpc>
            </a:pP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Enter server </a:t>
            </a: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URL 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                     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https</a:t>
            </a:r>
            <a:r>
              <a:rPr lang="en-US" sz="11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://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dev.azure.com/almvsts1</a:t>
            </a:r>
          </a:p>
          <a:p>
            <a:pPr algn="l">
              <a:lnSpc>
                <a:spcPct val="160000"/>
              </a:lnSpc>
            </a:pP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 Enter </a:t>
            </a: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authentication type (press enter for PAT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 on the basis of token we are going to authenticate so press enter </a:t>
            </a:r>
          </a:p>
          <a:p>
            <a:pPr algn="l">
              <a:lnSpc>
                <a:spcPct val="160000"/>
              </a:lnSpc>
            </a:pPr>
            <a:r>
              <a:rPr lang="en-US" sz="11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1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                Enter agent pool name                                   - 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we want our agent to be present inside </a:t>
            </a:r>
            <a:r>
              <a:rPr lang="en-US" sz="1100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ruturajPool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so enter exact name</a:t>
            </a:r>
          </a:p>
          <a:p>
            <a:pPr algn="l">
              <a:lnSpc>
                <a:spcPct val="160000"/>
              </a:lnSpc>
            </a:pPr>
            <a:r>
              <a:rPr lang="en-US" sz="11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work folder (press enter for _work</a:t>
            </a:r>
            <a:r>
              <a:rPr lang="en-US" sz="11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              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 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- 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As previously discussed </a:t>
            </a:r>
            <a:r>
              <a:rPr lang="en-US" sz="1000" u="sng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DLthat</a:t>
            </a:r>
            <a:r>
              <a:rPr lang="en-US" sz="1000" u="sng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Diagnostics logs should be stored at some location so this location is used</a:t>
            </a:r>
          </a:p>
          <a:p>
            <a:pPr algn="l">
              <a:lnSpc>
                <a:spcPct val="160000"/>
              </a:lnSpc>
            </a:pPr>
            <a:r>
              <a:rPr lang="en-US" sz="1000" u="sng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run agent as service? (Y/N) (press enter for N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         - it means that my agent should keep on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running on machine as a service until and unless  I don’t want 			         explicitly my agent to be stopped running I can with this option</a:t>
            </a:r>
          </a:p>
          <a:p>
            <a:pPr algn="l">
              <a:lnSpc>
                <a:spcPct val="160000"/>
              </a:lnSpc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whether to prevent service starting immediately after configuration is finished? (Y/N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)  -   self</a:t>
            </a:r>
            <a:endParaRPr lang="en-US" sz="1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60000"/>
              </a:lnSpc>
            </a:pP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Enter configure </a:t>
            </a:r>
            <a:r>
              <a:rPr lang="en-US" sz="1000" dirty="0" err="1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autologon</a:t>
            </a:r>
            <a:r>
              <a:rPr lang="en-US" sz="1000" dirty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and run agent on startup?  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-it  means </a:t>
            </a:r>
            <a:r>
              <a:rPr lang="en-US" sz="10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thatwhenever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our machine is </a:t>
            </a:r>
            <a:r>
              <a:rPr lang="en-US" sz="1000" dirty="0" err="1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startedthis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agent will do a auto login to azure server using the token</a:t>
            </a:r>
          </a:p>
          <a:p>
            <a:pPr algn="l">
              <a:lnSpc>
                <a:spcPct val="160000"/>
              </a:lnSpc>
            </a:pPr>
            <a:endParaRPr lang="en-US" sz="1000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anose="05000000000000000000" pitchFamily="2" charset="2"/>
            </a:endParaRPr>
          </a:p>
          <a:p>
            <a:pPr algn="l">
              <a:lnSpc>
                <a:spcPct val="160000"/>
              </a:lnSpc>
            </a:pP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=====================================</a:t>
            </a:r>
            <a:r>
              <a:rPr lang="en-US" sz="10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Done with AGENT</a:t>
            </a:r>
            <a:r>
              <a:rPr lang="en-US" sz="1000" dirty="0" smtClean="0">
                <a:solidFill>
                  <a:srgbClr val="2B3B4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394143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8" b="12213"/>
          <a:stretch/>
        </p:blipFill>
        <p:spPr>
          <a:xfrm>
            <a:off x="-15521" y="467519"/>
            <a:ext cx="10073921" cy="51919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15521" y="467519"/>
            <a:ext cx="10073921" cy="519191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33924" y="3943785"/>
            <a:ext cx="5324476" cy="760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4981572" y="4032882"/>
            <a:ext cx="5006181" cy="718998"/>
          </a:xfrm>
          <a:prstGeom prst="rect">
            <a:avLst/>
          </a:prstGeom>
        </p:spPr>
        <p:txBody>
          <a:bodyPr lIns="100557" tIns="50278" rIns="100557" bIns="50278">
            <a:normAutofit fontScale="97500"/>
          </a:bodyPr>
          <a:lstStyle>
            <a:lvl1pPr algn="ctr" defTabSz="1005566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/>
              <a:t>Demo (Build Pipeline</a:t>
            </a:r>
            <a:r>
              <a:rPr lang="en-US" sz="2000" b="1" dirty="0" smtClean="0"/>
              <a:t>) </a:t>
            </a:r>
            <a:r>
              <a:rPr lang="en-US" sz="1200" u="sng" dirty="0" smtClean="0"/>
              <a:t>also known as CI pipeline </a:t>
            </a:r>
            <a:r>
              <a:rPr lang="en-US" sz="1200" u="sng" dirty="0" smtClean="0">
                <a:sym typeface="Wingdings" panose="05000000000000000000" pitchFamily="2" charset="2"/>
              </a:rPr>
              <a:t> Agent was prerequisites for CI  same agent will help us to build our project in Ci </a:t>
            </a:r>
            <a:r>
              <a:rPr lang="en-US" sz="1200" u="sng" dirty="0" err="1" smtClean="0">
                <a:sym typeface="Wingdings" panose="05000000000000000000" pitchFamily="2" charset="2"/>
              </a:rPr>
              <a:t>pipel</a:t>
            </a:r>
            <a:r>
              <a:rPr lang="en-US" sz="1200" u="sng" dirty="0" smtClean="0">
                <a:sym typeface="Wingdings" panose="05000000000000000000" pitchFamily="2" charset="2"/>
              </a:rPr>
              <a:t> </a:t>
            </a:r>
            <a:r>
              <a:rPr lang="en-US" sz="1200" u="sng" dirty="0" smtClean="0"/>
              <a:t> </a:t>
            </a:r>
            <a:endParaRPr lang="en-US" sz="1200" u="sng" dirty="0">
              <a:solidFill>
                <a:srgbClr val="2B3B4B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586" y="4135750"/>
            <a:ext cx="481965" cy="18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ooter Placeholder 3"/>
          <p:cNvSpPr txBox="1">
            <a:spLocks noGrp="1"/>
          </p:cNvSpPr>
          <p:nvPr/>
        </p:nvSpPr>
        <p:spPr bwMode="auto">
          <a:xfrm>
            <a:off x="533400" y="5316341"/>
            <a:ext cx="5029200" cy="20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557" tIns="50278" rIns="100557" bIns="502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chemeClr val="bg1"/>
                </a:solidFill>
                <a:latin typeface="Segoe UI Light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Copyright © 2020  Cybage Software Pvt. Ltd. All Rights Reserved. Cybage Confidential.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65821" y="5289984"/>
            <a:ext cx="1190782" cy="240037"/>
          </a:xfrm>
          <a:prstGeom prst="rect">
            <a:avLst/>
          </a:prstGeom>
          <a:noFill/>
        </p:spPr>
        <p:txBody>
          <a:bodyPr wrap="square" lIns="100557" tIns="50278" rIns="100557" bIns="50278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www.cybage.com</a:t>
            </a:r>
            <a:endParaRPr lang="en-GB" sz="900" dirty="0">
              <a:solidFill>
                <a:schemeClr val="bg1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3742" y="4925961"/>
            <a:ext cx="6174658" cy="14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Demo with image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19" y="412954"/>
            <a:ext cx="9743768" cy="5246484"/>
          </a:xfrm>
        </p:spPr>
        <p:txBody>
          <a:bodyPr/>
          <a:lstStyle/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Get source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Clean </a:t>
            </a:r>
            <a:r>
              <a:rPr lang="en-US" sz="1200" dirty="0" smtClean="0">
                <a:sym typeface="Wingdings" panose="05000000000000000000" pitchFamily="2" charset="2"/>
              </a:rPr>
              <a:t>: whenever we will build the project   projects local copy in work folder of agent will be created then if we want every time or for every build that older code copy should be clean and new code should get updated then set clean=true 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              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Tag sources</a:t>
            </a:r>
            <a:r>
              <a:rPr lang="en-US" sz="1200" dirty="0" smtClean="0">
                <a:sym typeface="Wingdings" panose="05000000000000000000" pitchFamily="2" charset="2"/>
              </a:rPr>
              <a:t>: If we want to associate a tag to a build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Agent job 1 </a:t>
            </a:r>
            <a:r>
              <a:rPr lang="en-US" sz="1200" dirty="0" smtClean="0">
                <a:sym typeface="Wingdings" panose="05000000000000000000" pitchFamily="2" charset="2"/>
              </a:rPr>
              <a:t> </a:t>
            </a:r>
            <a:r>
              <a:rPr lang="en-US" sz="1200" dirty="0" err="1" smtClean="0">
                <a:sym typeface="Wingdings" panose="05000000000000000000" pitchFamily="2" charset="2"/>
              </a:rPr>
              <a:t>i</a:t>
            </a:r>
            <a:r>
              <a:rPr lang="en-US" sz="1200" dirty="0" smtClean="0">
                <a:sym typeface="Wingdings" panose="05000000000000000000" pitchFamily="2" charset="2"/>
              </a:rPr>
              <a:t> :read means  agent job is the collection of and this task is going to be executed using an agent present in in pool.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Agent pool </a:t>
            </a:r>
            <a:r>
              <a:rPr lang="en-US" sz="1200" dirty="0" smtClean="0">
                <a:sym typeface="Wingdings" panose="05000000000000000000" pitchFamily="2" charset="2"/>
              </a:rPr>
              <a:t>:  from here we can select the agent  from pool we will select the agent pool where our agent is preset </a:t>
            </a:r>
            <a:r>
              <a:rPr lang="en-US" sz="1200" b="1" dirty="0" smtClean="0">
                <a:sym typeface="Wingdings" panose="05000000000000000000" pitchFamily="2" charset="2"/>
              </a:rPr>
              <a:t>Demo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Demands</a:t>
            </a:r>
            <a:r>
              <a:rPr lang="en-US" sz="1200" b="1" dirty="0" smtClean="0">
                <a:sym typeface="Wingdings" panose="05000000000000000000" pitchFamily="2" charset="2"/>
              </a:rPr>
              <a:t> : </a:t>
            </a:r>
            <a:r>
              <a:rPr lang="en-US" sz="1200" dirty="0" smtClean="0">
                <a:sym typeface="Wingdings" panose="05000000000000000000" pitchFamily="2" charset="2"/>
              </a:rPr>
              <a:t>it means that   here we will have to specify  that which capabilities our agent will require build this project  so in my case </a:t>
            </a:r>
            <a:r>
              <a:rPr lang="en-US" sz="1200" b="1" dirty="0" smtClean="0">
                <a:sym typeface="Wingdings" panose="05000000000000000000" pitchFamily="2" charset="2"/>
              </a:rPr>
              <a:t>Demo </a:t>
            </a: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Parallelism :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i</a:t>
            </a:r>
            <a:endParaRPr lang="en-US" sz="1200" dirty="0" smtClean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C00000"/>
                </a:solidFill>
                <a:sym typeface="Wingdings" panose="05000000000000000000" pitchFamily="2" charset="2"/>
              </a:rPr>
              <a:t>Tasks</a:t>
            </a:r>
            <a:r>
              <a:rPr lang="en-US" sz="1200" dirty="0" smtClean="0">
                <a:sym typeface="Wingdings" panose="05000000000000000000" pitchFamily="2" charset="2"/>
              </a:rPr>
              <a:t> :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Use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4.4.1 and </a:t>
            </a:r>
            <a:r>
              <a:rPr lang="en-US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 restore : </a:t>
            </a:r>
            <a:r>
              <a:rPr lang="en-US" sz="1200" dirty="0" smtClean="0">
                <a:sym typeface="Wingdings" panose="05000000000000000000" pitchFamily="2" charset="2"/>
              </a:rPr>
              <a:t>so why this task are used  ?so all types of  projects requires some dependencies to execute in the same way Dot project </a:t>
            </a:r>
            <a:r>
              <a:rPr lang="en-US" sz="1200" dirty="0">
                <a:sym typeface="Wingdings" panose="05000000000000000000" pitchFamily="2" charset="2"/>
              </a:rPr>
              <a:t>a</a:t>
            </a:r>
            <a:r>
              <a:rPr lang="en-US" sz="1200" dirty="0" smtClean="0"/>
              <a:t>lso </a:t>
            </a:r>
            <a:r>
              <a:rPr lang="en-US" sz="1200" dirty="0"/>
              <a:t>requires some sort of dependencies to be </a:t>
            </a:r>
            <a:r>
              <a:rPr lang="en-US" sz="1200" dirty="0" smtClean="0"/>
              <a:t>installed for execution</a:t>
            </a: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/>
              <a:t>  and that dependencies will be </a:t>
            </a:r>
            <a:r>
              <a:rPr lang="en-US" sz="1200" dirty="0" smtClean="0"/>
              <a:t>installed </a:t>
            </a:r>
            <a:r>
              <a:rPr lang="en-US" sz="1200" dirty="0"/>
              <a:t>using this to </a:t>
            </a:r>
            <a:r>
              <a:rPr lang="en-US" sz="1200" dirty="0" smtClean="0"/>
              <a:t>task</a:t>
            </a:r>
            <a:r>
              <a:rPr lang="en-US" sz="1200" dirty="0" smtClean="0">
                <a:sym typeface="Wingdings" panose="05000000000000000000" pitchFamily="2" charset="2"/>
              </a:rPr>
              <a:t>s.  all the dependencies will be installed in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 so provide the path to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in </a:t>
            </a:r>
            <a:r>
              <a:rPr lang="en-US" sz="1200" dirty="0" err="1" smtClean="0">
                <a:sym typeface="Wingdings" panose="05000000000000000000" pitchFamily="2" charset="2"/>
              </a:rPr>
              <a:t>Nuget</a:t>
            </a:r>
            <a:r>
              <a:rPr lang="en-US" sz="1200" dirty="0" smtClean="0">
                <a:sym typeface="Wingdings" panose="05000000000000000000" pitchFamily="2" charset="2"/>
              </a:rPr>
              <a:t> Restore</a:t>
            </a:r>
            <a:r>
              <a:rPr lang="en-US" sz="1200" b="1" dirty="0" smtClean="0">
                <a:sym typeface="Wingdings" panose="05000000000000000000" pitchFamily="2" charset="2"/>
              </a:rPr>
              <a:t>.(Demo)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      </a:t>
            </a:r>
            <a:r>
              <a:rPr lang="en-US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Build Solution : </a:t>
            </a:r>
            <a:r>
              <a:rPr lang="en-US" sz="1200" dirty="0" smtClean="0">
                <a:sym typeface="Wingdings" panose="05000000000000000000" pitchFamily="2" charset="2"/>
              </a:rPr>
              <a:t>The actual build of </a:t>
            </a:r>
            <a:r>
              <a:rPr lang="en-US" sz="1200" dirty="0" err="1" smtClean="0">
                <a:sym typeface="Wingdings" panose="05000000000000000000" pitchFamily="2" charset="2"/>
              </a:rPr>
              <a:t>projrrect</a:t>
            </a:r>
            <a:r>
              <a:rPr lang="en-US" sz="1200" dirty="0" smtClean="0">
                <a:sym typeface="Wingdings" panose="05000000000000000000" pitchFamily="2" charset="2"/>
              </a:rPr>
              <a:t> will be carried out by this task </a:t>
            </a:r>
            <a:r>
              <a:rPr lang="en-US" sz="1200" i="1" u="sng" dirty="0" smtClean="0">
                <a:sym typeface="Wingdings" panose="05000000000000000000" pitchFamily="2" charset="2"/>
              </a:rPr>
              <a:t>display</a:t>
            </a:r>
            <a:r>
              <a:rPr lang="en-US" sz="1200" u="sng" dirty="0" smtClean="0">
                <a:sym typeface="Wingdings" panose="05000000000000000000" pitchFamily="2" charset="2"/>
              </a:rPr>
              <a:t> name </a:t>
            </a:r>
            <a:r>
              <a:rPr lang="en-US" sz="1200" dirty="0" smtClean="0">
                <a:sym typeface="Wingdings" panose="05000000000000000000" pitchFamily="2" charset="2"/>
              </a:rPr>
              <a:t>,</a:t>
            </a:r>
            <a:r>
              <a:rPr lang="en-US" sz="1200" i="1" u="sng" dirty="0" smtClean="0">
                <a:sym typeface="Wingdings" panose="05000000000000000000" pitchFamily="2" charset="2"/>
              </a:rPr>
              <a:t>solution</a:t>
            </a:r>
            <a:r>
              <a:rPr lang="en-US" sz="1200" u="sng" dirty="0" smtClean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: where our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is present that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path needs to be added here again ,we can select the hard core 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path or general path **\*.</a:t>
            </a:r>
            <a:r>
              <a:rPr lang="en-US" sz="1200" dirty="0" err="1" smtClean="0">
                <a:sym typeface="Wingdings" panose="05000000000000000000" pitchFamily="2" charset="2"/>
              </a:rPr>
              <a:t>sln</a:t>
            </a:r>
            <a:r>
              <a:rPr lang="en-US" sz="1200" dirty="0" smtClean="0">
                <a:sym typeface="Wingdings" panose="05000000000000000000" pitchFamily="2" charset="2"/>
              </a:rPr>
              <a:t> </a:t>
            </a:r>
            <a:r>
              <a:rPr lang="en-US" sz="1200" b="1" dirty="0" smtClean="0">
                <a:sym typeface="Wingdings" panose="05000000000000000000" pitchFamily="2" charset="2"/>
              </a:rPr>
              <a:t>(Demo),  </a:t>
            </a:r>
            <a:r>
              <a:rPr lang="en-US" sz="1200" i="1" u="sng" dirty="0" smtClean="0">
                <a:sym typeface="Wingdings" panose="05000000000000000000" pitchFamily="2" charset="2"/>
              </a:rPr>
              <a:t>visual studio version </a:t>
            </a:r>
            <a:r>
              <a:rPr lang="en-US" sz="1200" u="sng" dirty="0" smtClean="0">
                <a:sym typeface="Wingdings" panose="05000000000000000000" pitchFamily="2" charset="2"/>
              </a:rPr>
              <a:t>: </a:t>
            </a:r>
            <a:r>
              <a:rPr lang="en-US" sz="1200" dirty="0" smtClean="0">
                <a:sym typeface="Wingdings" panose="05000000000000000000" pitchFamily="2" charset="2"/>
              </a:rPr>
              <a:t>depending on you VS  installation on machine we can select the vs version </a:t>
            </a:r>
            <a:r>
              <a:rPr lang="en-US" sz="1200" i="1" dirty="0" smtClean="0">
                <a:sym typeface="Wingdings" panose="05000000000000000000" pitchFamily="2" charset="2"/>
              </a:rPr>
              <a:t>, </a:t>
            </a:r>
            <a:r>
              <a:rPr lang="en-US" sz="1200" i="1" u="sng" dirty="0" err="1" smtClean="0"/>
              <a:t>MSBuild</a:t>
            </a:r>
            <a:r>
              <a:rPr lang="en-US" sz="1200" i="1" u="sng" dirty="0" smtClean="0"/>
              <a:t> Argument </a:t>
            </a:r>
            <a:r>
              <a:rPr lang="en-US" sz="1200" dirty="0" smtClean="0"/>
              <a:t>: it is used to pass arguments to build process</a:t>
            </a:r>
          </a:p>
          <a:p>
            <a:pPr marL="502783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 </a:t>
            </a:r>
            <a:r>
              <a:rPr lang="en-US" sz="1200" dirty="0" smtClean="0">
                <a:sym typeface="Wingdings" panose="05000000000000000000" pitchFamily="2" charset="2"/>
              </a:rPr>
              <a:t>    </a:t>
            </a:r>
            <a:r>
              <a:rPr lang="en-US" sz="1200" u="sng" dirty="0" smtClean="0">
                <a:sym typeface="Wingdings" panose="05000000000000000000" pitchFamily="2" charset="2"/>
              </a:rPr>
              <a:t>Test assembly </a:t>
            </a:r>
            <a:r>
              <a:rPr lang="en-US" sz="1200" dirty="0" smtClean="0">
                <a:sym typeface="Wingdings" panose="05000000000000000000" pitchFamily="2" charset="2"/>
              </a:rPr>
              <a:t> as like is Vs we run test cases using “Run Test” tab so here Test </a:t>
            </a:r>
            <a:r>
              <a:rPr lang="en-US" sz="1200" dirty="0" err="1" smtClean="0">
                <a:sym typeface="Wingdings" panose="05000000000000000000" pitchFamily="2" charset="2"/>
              </a:rPr>
              <a:t>Assembely</a:t>
            </a:r>
            <a:r>
              <a:rPr lang="en-US" sz="1200" dirty="0" smtClean="0">
                <a:sym typeface="Wingdings" panose="05000000000000000000" pitchFamily="2" charset="2"/>
              </a:rPr>
              <a:t>  task is used to run the test cases present in your projects. </a:t>
            </a:r>
            <a:r>
              <a:rPr lang="en-US" sz="1200" dirty="0">
                <a:solidFill>
                  <a:srgbClr val="00B050"/>
                </a:solidFill>
              </a:rPr>
              <a:t>Search </a:t>
            </a:r>
            <a:r>
              <a:rPr lang="en-US" sz="1200" dirty="0" smtClean="0">
                <a:solidFill>
                  <a:srgbClr val="00B050"/>
                </a:solidFill>
              </a:rPr>
              <a:t>folder : </a:t>
            </a:r>
            <a:r>
              <a:rPr lang="en-US" sz="1200" dirty="0" smtClean="0"/>
              <a:t>this search folder has a parameter $(</a:t>
            </a:r>
            <a:r>
              <a:rPr lang="en-US" sz="1200" dirty="0" err="1" smtClean="0"/>
              <a:t>Build.sources</a:t>
            </a:r>
            <a:r>
              <a:rPr lang="en-US" sz="1200" dirty="0" smtClean="0"/>
              <a:t> directory) which will search for test cases in project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             </a:t>
            </a:r>
            <a:r>
              <a:rPr lang="en-US" sz="1200" dirty="0">
                <a:solidFill>
                  <a:srgbClr val="00B050"/>
                </a:solidFill>
              </a:rPr>
              <a:t>Test results </a:t>
            </a:r>
            <a:r>
              <a:rPr lang="en-US" sz="1200" dirty="0" smtClean="0">
                <a:solidFill>
                  <a:srgbClr val="00B050"/>
                </a:solidFill>
              </a:rPr>
              <a:t>folder</a:t>
            </a:r>
            <a:r>
              <a:rPr lang="en-US" sz="1200" dirty="0" smtClean="0"/>
              <a:t>: finally test execution result will be stored inside a folder call </a:t>
            </a:r>
            <a:r>
              <a:rPr lang="en-US" sz="1200" dirty="0" err="1" smtClean="0"/>
              <a:t>TestResult</a:t>
            </a:r>
            <a:endParaRPr lang="en-US" sz="1200" dirty="0" smtClean="0"/>
          </a:p>
          <a:p>
            <a:pPr marL="502783" lvl="1" indent="0">
              <a:buNone/>
            </a:pPr>
            <a:endParaRPr lang="en-US" sz="1200" dirty="0">
              <a:sym typeface="Wingdings" panose="05000000000000000000" pitchFamily="2" charset="2"/>
            </a:endParaRPr>
          </a:p>
          <a:p>
            <a:pPr marL="502783" lvl="1" indent="0">
              <a:buNone/>
            </a:pP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Publish symbols </a:t>
            </a: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path</a:t>
            </a:r>
            <a:r>
              <a:rPr lang="en-US" sz="1200" dirty="0" smtClean="0">
                <a:sym typeface="Wingdings" panose="05000000000000000000" pitchFamily="2" charset="2"/>
              </a:rPr>
              <a:t> right click task  Task group : grouping different task on some similar functionality or repetitive action</a:t>
            </a:r>
          </a:p>
          <a:p>
            <a:pPr marL="502783" lvl="1" indent="0">
              <a:buNone/>
            </a:pPr>
            <a:r>
              <a:rPr lang="en-US" sz="1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Publish Artifact </a:t>
            </a:r>
            <a:r>
              <a:rPr lang="en-US" sz="1200" dirty="0" smtClean="0">
                <a:sym typeface="Wingdings" panose="05000000000000000000" pitchFamily="2" charset="2"/>
              </a:rPr>
              <a:t>  once pipeline execute successfully  it will create a deployable content  that deployable content will contains different </a:t>
            </a:r>
            <a:r>
              <a:rPr lang="en-US" sz="1200" dirty="0" err="1" smtClean="0">
                <a:sym typeface="Wingdings" panose="05000000000000000000" pitchFamily="2" charset="2"/>
              </a:rPr>
              <a:t>dll</a:t>
            </a:r>
            <a:r>
              <a:rPr lang="en-US" sz="1200" dirty="0" smtClean="0">
                <a:sym typeface="Wingdings" panose="05000000000000000000" pitchFamily="2" charset="2"/>
              </a:rPr>
              <a:t> ,libraries or in other words it will contain the working prototype of our project and that prototype artifact will be store inside the DROP folder</a:t>
            </a:r>
          </a:p>
          <a:p>
            <a:pPr marL="502783" lvl="1" indent="0"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---------------------------------------------</a:t>
            </a:r>
            <a:r>
              <a:rPr lang="en-US" sz="1200" i="1" u="sng" dirty="0" smtClean="0">
                <a:sym typeface="Wingdings" panose="05000000000000000000" pitchFamily="2" charset="2"/>
              </a:rPr>
              <a:t>How </a:t>
            </a:r>
            <a:r>
              <a:rPr lang="en-US" sz="1200" i="1" u="sng" dirty="0">
                <a:sym typeface="Wingdings" panose="05000000000000000000" pitchFamily="2" charset="2"/>
              </a:rPr>
              <a:t>to add market place Task ?  how to move a task location </a:t>
            </a:r>
            <a:r>
              <a:rPr lang="en-US" sz="1200" i="1" u="sng" dirty="0" smtClean="0">
                <a:sym typeface="Wingdings" panose="05000000000000000000" pitchFamily="2" charset="2"/>
              </a:rPr>
              <a:t>?</a:t>
            </a:r>
            <a:r>
              <a:rPr lang="en-US" sz="1200" dirty="0" smtClean="0">
                <a:sym typeface="Wingdings" panose="05000000000000000000" pitchFamily="2" charset="2"/>
              </a:rPr>
              <a:t>---------------------------</a:t>
            </a:r>
          </a:p>
          <a:p>
            <a:pPr marL="502783" lvl="1" indent="0">
              <a:buNone/>
            </a:pPr>
            <a:endParaRPr lang="en-US" sz="12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74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FEBD4412E454DA1CFCF1077D1E3BA" ma:contentTypeVersion="0" ma:contentTypeDescription="Create a new document." ma:contentTypeScope="" ma:versionID="8298e5e809efd921dec1ac39590509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303361-8011-4563-A938-4A8A520566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A2DA0F-2BDE-43F2-87D1-22776D71FA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3CD498-B8DD-42D7-B0FB-F9022E707C3A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12764</TotalTime>
  <Words>2573</Words>
  <Application>Microsoft Office PowerPoint</Application>
  <PresentationFormat>Custom</PresentationFormat>
  <Paragraphs>207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Segoe UI Light</vt:lpstr>
      <vt:lpstr>Tahoma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-------------------------------------- Sonarqube-----------------------------------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Build Pipeline</dc:title>
  <dc:creator>Amruta Narkhede</dc:creator>
  <cp:lastModifiedBy>Ruturaj Sunil Kharde</cp:lastModifiedBy>
  <cp:revision>534</cp:revision>
  <dcterms:created xsi:type="dcterms:W3CDTF">1601-01-01T00:00:00Z</dcterms:created>
  <dcterms:modified xsi:type="dcterms:W3CDTF">2023-12-20T16:45:02Z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0x010100D6CFEBD4412E454DA1CFCF1077D1E3BA</vt:lpwstr>
  </property>
</Properties>
</file>