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9"/>
  </p:notesMasterIdLst>
  <p:sldIdLst>
    <p:sldId id="328" r:id="rId6"/>
    <p:sldId id="268" r:id="rId7"/>
    <p:sldId id="327" r:id="rId8"/>
    <p:sldId id="339" r:id="rId9"/>
    <p:sldId id="338" r:id="rId10"/>
    <p:sldId id="345" r:id="rId11"/>
    <p:sldId id="317" r:id="rId12"/>
    <p:sldId id="346" r:id="rId13"/>
    <p:sldId id="315" r:id="rId14"/>
    <p:sldId id="319" r:id="rId15"/>
    <p:sldId id="340" r:id="rId16"/>
    <p:sldId id="343" r:id="rId17"/>
    <p:sldId id="334" r:id="rId18"/>
    <p:sldId id="321" r:id="rId19"/>
    <p:sldId id="316" r:id="rId20"/>
    <p:sldId id="344" r:id="rId21"/>
    <p:sldId id="335" r:id="rId22"/>
    <p:sldId id="326" r:id="rId23"/>
    <p:sldId id="329" r:id="rId24"/>
    <p:sldId id="330" r:id="rId25"/>
    <p:sldId id="331" r:id="rId26"/>
    <p:sldId id="332" r:id="rId27"/>
    <p:sldId id="279" r:id="rId28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42" autoAdjust="0"/>
    <p:restoredTop sz="95186" autoAdjust="0"/>
  </p:normalViewPr>
  <p:slideViewPr>
    <p:cSldViewPr snapToGrid="0">
      <p:cViewPr>
        <p:scale>
          <a:sx n="100" d="100"/>
          <a:sy n="100" d="100"/>
        </p:scale>
        <p:origin x="72" y="72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mkumar Todkar" userId="S::premkumart@cybalm.onmicrosoft.com::4a436f82-a229-44a1-8f4e-c0806ef9def9" providerId="AD" clId="Web-{C35FDB06-2D97-43C8-88AD-4CB23F61BB6E}"/>
    <pc:docChg chg="addSld modSld sldOrd">
      <pc:chgData name="Premkumar Todkar" userId="S::premkumart@cybalm.onmicrosoft.com::4a436f82-a229-44a1-8f4e-c0806ef9def9" providerId="AD" clId="Web-{C35FDB06-2D97-43C8-88AD-4CB23F61BB6E}" dt="2018-08-20T12:21:21.630" v="53" actId="20577"/>
      <pc:docMkLst>
        <pc:docMk/>
      </pc:docMkLst>
      <pc:sldChg chg="modSp">
        <pc:chgData name="Premkumar Todkar" userId="S::premkumart@cybalm.onmicrosoft.com::4a436f82-a229-44a1-8f4e-c0806ef9def9" providerId="AD" clId="Web-{C35FDB06-2D97-43C8-88AD-4CB23F61BB6E}" dt="2018-08-20T12:17:56.187" v="21" actId="1076"/>
        <pc:sldMkLst>
          <pc:docMk/>
          <pc:sldMk cId="809518091" sldId="257"/>
        </pc:sldMkLst>
        <pc:spChg chg="mod">
          <ac:chgData name="Premkumar Todkar" userId="S::premkumart@cybalm.onmicrosoft.com::4a436f82-a229-44a1-8f4e-c0806ef9def9" providerId="AD" clId="Web-{C35FDB06-2D97-43C8-88AD-4CB23F61BB6E}" dt="2018-08-20T12:17:17.701" v="10" actId="1076"/>
          <ac:spMkLst>
            <pc:docMk/>
            <pc:sldMk cId="809518091" sldId="257"/>
            <ac:spMk id="10" creationId="{00000000-0000-0000-0000-000000000000}"/>
          </ac:spMkLst>
        </pc:spChg>
        <pc:spChg chg="mod">
          <ac:chgData name="Premkumar Todkar" userId="S::premkumart@cybalm.onmicrosoft.com::4a436f82-a229-44a1-8f4e-c0806ef9def9" providerId="AD" clId="Web-{C35FDB06-2D97-43C8-88AD-4CB23F61BB6E}" dt="2018-08-20T12:17:56.156" v="19" actId="1076"/>
          <ac:spMkLst>
            <pc:docMk/>
            <pc:sldMk cId="809518091" sldId="257"/>
            <ac:spMk id="12" creationId="{00000000-0000-0000-0000-000000000000}"/>
          </ac:spMkLst>
        </pc:spChg>
        <pc:spChg chg="mod">
          <ac:chgData name="Premkumar Todkar" userId="S::premkumart@cybalm.onmicrosoft.com::4a436f82-a229-44a1-8f4e-c0806ef9def9" providerId="AD" clId="Web-{C35FDB06-2D97-43C8-88AD-4CB23F61BB6E}" dt="2018-08-20T12:17:17.701" v="11" actId="1076"/>
          <ac:spMkLst>
            <pc:docMk/>
            <pc:sldMk cId="809518091" sldId="257"/>
            <ac:spMk id="46" creationId="{00000000-0000-0000-0000-000000000000}"/>
          </ac:spMkLst>
        </pc:spChg>
        <pc:spChg chg="mod">
          <ac:chgData name="Premkumar Todkar" userId="S::premkumart@cybalm.onmicrosoft.com::4a436f82-a229-44a1-8f4e-c0806ef9def9" providerId="AD" clId="Web-{C35FDB06-2D97-43C8-88AD-4CB23F61BB6E}" dt="2018-08-20T12:17:56.172" v="20" actId="1076"/>
          <ac:spMkLst>
            <pc:docMk/>
            <pc:sldMk cId="809518091" sldId="257"/>
            <ac:spMk id="48" creationId="{00000000-0000-0000-0000-000000000000}"/>
          </ac:spMkLst>
        </pc:spChg>
        <pc:picChg chg="mod">
          <ac:chgData name="Premkumar Todkar" userId="S::premkumart@cybalm.onmicrosoft.com::4a436f82-a229-44a1-8f4e-c0806ef9def9" providerId="AD" clId="Web-{C35FDB06-2D97-43C8-88AD-4CB23F61BB6E}" dt="2018-08-20T12:17:56.187" v="21" actId="1076"/>
          <ac:picMkLst>
            <pc:docMk/>
            <pc:sldMk cId="809518091" sldId="257"/>
            <ac:picMk id="2" creationId="{00000000-0000-0000-0000-000000000000}"/>
          </ac:picMkLst>
        </pc:picChg>
        <pc:picChg chg="mod">
          <ac:chgData name="Premkumar Todkar" userId="S::premkumart@cybalm.onmicrosoft.com::4a436f82-a229-44a1-8f4e-c0806ef9def9" providerId="AD" clId="Web-{C35FDB06-2D97-43C8-88AD-4CB23F61BB6E}" dt="2018-08-20T12:17:17.716" v="12" actId="1076"/>
          <ac:picMkLst>
            <pc:docMk/>
            <pc:sldMk cId="809518091" sldId="257"/>
            <ac:picMk id="3" creationId="{00000000-0000-0000-0000-000000000000}"/>
          </ac:picMkLst>
        </pc:picChg>
      </pc:sldChg>
      <pc:sldChg chg="ord">
        <pc:chgData name="Premkumar Todkar" userId="S::premkumart@cybalm.onmicrosoft.com::4a436f82-a229-44a1-8f4e-c0806ef9def9" providerId="AD" clId="Web-{C35FDB06-2D97-43C8-88AD-4CB23F61BB6E}" dt="2018-08-20T12:16:46.167" v="0"/>
        <pc:sldMkLst>
          <pc:docMk/>
          <pc:sldMk cId="1415327346" sldId="305"/>
        </pc:sldMkLst>
      </pc:sldChg>
      <pc:sldChg chg="modSp add ord replId">
        <pc:chgData name="Premkumar Todkar" userId="S::premkumart@cybalm.onmicrosoft.com::4a436f82-a229-44a1-8f4e-c0806ef9def9" providerId="AD" clId="Web-{C35FDB06-2D97-43C8-88AD-4CB23F61BB6E}" dt="2018-08-20T12:18:36.283" v="38" actId="20577"/>
        <pc:sldMkLst>
          <pc:docMk/>
          <pc:sldMk cId="360332547" sldId="307"/>
        </pc:sldMkLst>
        <pc:spChg chg="mod">
          <ac:chgData name="Premkumar Todkar" userId="S::premkumart@cybalm.onmicrosoft.com::4a436f82-a229-44a1-8f4e-c0806ef9def9" providerId="AD" clId="Web-{C35FDB06-2D97-43C8-88AD-4CB23F61BB6E}" dt="2018-08-20T12:18:36.283" v="38" actId="20577"/>
          <ac:spMkLst>
            <pc:docMk/>
            <pc:sldMk cId="360332547" sldId="307"/>
            <ac:spMk id="10" creationId="{00000000-0000-0000-0000-000000000000}"/>
          </ac:spMkLst>
        </pc:spChg>
      </pc:sldChg>
      <pc:sldChg chg="add replId">
        <pc:chgData name="Premkumar Todkar" userId="S::premkumart@cybalm.onmicrosoft.com::4a436f82-a229-44a1-8f4e-c0806ef9def9" providerId="AD" clId="Web-{C35FDB06-2D97-43C8-88AD-4CB23F61BB6E}" dt="2018-08-20T12:18:39.549" v="41"/>
        <pc:sldMkLst>
          <pc:docMk/>
          <pc:sldMk cId="3542421701" sldId="308"/>
        </pc:sldMkLst>
      </pc:sldChg>
      <pc:sldChg chg="modSp add replId">
        <pc:chgData name="Premkumar Todkar" userId="S::premkumart@cybalm.onmicrosoft.com::4a436f82-a229-44a1-8f4e-c0806ef9def9" providerId="AD" clId="Web-{C35FDB06-2D97-43C8-88AD-4CB23F61BB6E}" dt="2018-08-20T12:21:21.630" v="52" actId="20577"/>
        <pc:sldMkLst>
          <pc:docMk/>
          <pc:sldMk cId="1171620979" sldId="309"/>
        </pc:sldMkLst>
        <pc:spChg chg="mod">
          <ac:chgData name="Premkumar Todkar" userId="S::premkumart@cybalm.onmicrosoft.com::4a436f82-a229-44a1-8f4e-c0806ef9def9" providerId="AD" clId="Web-{C35FDB06-2D97-43C8-88AD-4CB23F61BB6E}" dt="2018-08-20T12:19:01.684" v="47" actId="20577"/>
          <ac:spMkLst>
            <pc:docMk/>
            <pc:sldMk cId="1171620979" sldId="309"/>
            <ac:spMk id="3" creationId="{00000000-0000-0000-0000-000000000000}"/>
          </ac:spMkLst>
        </pc:spChg>
        <pc:spChg chg="mod">
          <ac:chgData name="Premkumar Todkar" userId="S::premkumart@cybalm.onmicrosoft.com::4a436f82-a229-44a1-8f4e-c0806ef9def9" providerId="AD" clId="Web-{C35FDB06-2D97-43C8-88AD-4CB23F61BB6E}" dt="2018-08-20T12:21:21.630" v="52" actId="20577"/>
          <ac:spMkLst>
            <pc:docMk/>
            <pc:sldMk cId="1171620979" sldId="309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zure/devops/boards/queries/link-type-reference?view=azure-devops#github-link-type" TargetMode="External"/><Relationship Id="rId3" Type="http://schemas.openxmlformats.org/officeDocument/2006/relationships/hyperlink" Target="https://learn.microsoft.com/en-us/azure/devops/boards/queries/link-type-reference?view=azure-devops" TargetMode="External"/><Relationship Id="rId7" Type="http://schemas.openxmlformats.org/officeDocument/2006/relationships/hyperlink" Target="https://learn.microsoft.com/en-us/azure/devops/boards/queries/link-type-reference?view=azure-devops#remote-work-link-type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learn.microsoft.com/en-us/azure/devops/boards/queries/link-type-reference?view=azure-devops#external-link-type" TargetMode="External"/><Relationship Id="rId5" Type="http://schemas.openxmlformats.org/officeDocument/2006/relationships/hyperlink" Target="https://learn.microsoft.com/en-us/azure/devops/boards/queries/link-type-reference?view=azure-devops#hyperlink" TargetMode="External"/><Relationship Id="rId4" Type="http://schemas.openxmlformats.org/officeDocument/2006/relationships/hyperlink" Target="https://learn.microsoft.com/en-us/azure/devops/boards/queries/link-type-reference?view=azure-devops#work-link-type" TargetMode="External"/></Relationships>
</file>

<file path=ppt/notesSlides/_rels/notes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zure/devops/boards/queries/link-type-reference?view=azure-devops#github-link-type" TargetMode="External"/><Relationship Id="rId3" Type="http://schemas.openxmlformats.org/officeDocument/2006/relationships/hyperlink" Target="https://learn.microsoft.com/en-us/azure/devops/boards/queries/link-type-reference?view=azure-devops" TargetMode="External"/><Relationship Id="rId7" Type="http://schemas.openxmlformats.org/officeDocument/2006/relationships/hyperlink" Target="https://learn.microsoft.com/en-us/azure/devops/boards/queries/link-type-reference?view=azure-devops#remote-work-link-type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learn.microsoft.com/en-us/azure/devops/boards/queries/link-type-reference?view=azure-devops#external-link-type" TargetMode="External"/><Relationship Id="rId5" Type="http://schemas.openxmlformats.org/officeDocument/2006/relationships/hyperlink" Target="https://learn.microsoft.com/en-us/azure/devops/boards/queries/link-type-reference?view=azure-devops#hyperlink" TargetMode="External"/><Relationship Id="rId4" Type="http://schemas.openxmlformats.org/officeDocument/2006/relationships/hyperlink" Target="https://learn.microsoft.com/en-us/azure/devops/boards/queries/link-type-reference?view=azure-devops#work-link-type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devops/report/dashboards/widget-catalog?view=azure-devop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38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Best practices and reference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54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E29AC-307C-CDAE-DA7A-110FD3DB7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5BD177-7762-B8AB-4ACB-D0C426F8ED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0BBE08-58A3-E6C3-B68D-AEFAB176C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Best practices and reference link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321DF-7718-2266-9EC9-45F03CA682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98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Ask</a:t>
            </a:r>
            <a:r>
              <a:rPr lang="en-IN" baseline="0" dirty="0"/>
              <a:t> </a:t>
            </a:r>
            <a:r>
              <a:rPr lang="en-IN" baseline="0" dirty="0" err="1"/>
              <a:t>gpt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66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Rephrase first point : </a:t>
            </a:r>
            <a:r>
              <a:rPr lang="en-US" sz="1200" baseline="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Application Lifecycle Management view</a:t>
            </a: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-    Microsoft Product(VSTO , azure DevOps)</a:t>
            </a:r>
          </a:p>
          <a:p>
            <a:pPr marL="228600" indent="-228600">
              <a:buAutoNum type="arabicPeriod"/>
            </a:pPr>
            <a:endParaRPr lang="en-US" sz="1200" baseline="0" dirty="0">
              <a:solidFill>
                <a:srgbClr val="2B3B4B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lang="en-US" sz="12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End-to-End ALM implementation</a:t>
            </a:r>
            <a:r>
              <a:rPr lang="en-US" sz="1200" baseline="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add the services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/>
              <a:defRPr/>
            </a:pPr>
            <a:endParaRPr lang="en-US" sz="1200" dirty="0">
              <a:solidFill>
                <a:srgbClr val="2B3B4B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Provides project management, requirements management, source control, automated builds(CI), automated deployment, testing and reporting capabilities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dirty="0">
              <a:solidFill>
                <a:srgbClr val="2B3B4B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73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 Demo</a:t>
            </a:r>
            <a:r>
              <a:rPr lang="en-US" sz="1200" baseline="0" dirty="0"/>
              <a:t> -: L : </a:t>
            </a:r>
            <a:r>
              <a:rPr lang="en-US" sz="1200" dirty="0"/>
              <a:t>gathering </a:t>
            </a:r>
            <a:r>
              <a:rPr lang="en-US" sz="1200" dirty="0" err="1"/>
              <a:t>req</a:t>
            </a:r>
            <a:r>
              <a:rPr lang="en-US" sz="1200" dirty="0"/>
              <a:t> using WI , </a:t>
            </a:r>
            <a:r>
              <a:rPr lang="en-US" sz="1200" dirty="0" err="1"/>
              <a:t>defin</a:t>
            </a:r>
            <a:r>
              <a:rPr lang="en-US" sz="1200" dirty="0"/>
              <a:t> in a WI using diff fields).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91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Add one agile diagram</a:t>
            </a:r>
          </a:p>
          <a:p>
            <a:r>
              <a:rPr lang="en-US" dirty="0"/>
              <a:t>3. L</a:t>
            </a:r>
            <a:r>
              <a:rPr lang="en-US" baseline="0" dirty="0"/>
              <a:t> </a:t>
            </a:r>
            <a:r>
              <a:rPr lang="en-US" dirty="0"/>
              <a:t>: Customization fo</a:t>
            </a:r>
            <a:r>
              <a:rPr lang="en-US" baseline="0" dirty="0"/>
              <a:t>r Templates (backlog level), customization  on WI – state transition , fields  and values : 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07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Add diagrams : </a:t>
            </a:r>
            <a:r>
              <a:rPr lang="en-US" dirty="0">
                <a:hlinkClick r:id="rId3"/>
              </a:rPr>
              <a:t>Link Types Reference Guide - Azure Boards | Microsoft Learn</a:t>
            </a:r>
            <a:endParaRPr lang="en-US" dirty="0"/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Work link type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Links work items including select test case management work items</a:t>
            </a: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Hyperlink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Connects a work item to any URL or network share</a:t>
            </a: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External link type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Connects a work item to an external object, such as a code object, build, or wiki page</a:t>
            </a: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Remote work link type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Connects work items that are defined in different organizations</a:t>
            </a: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GitHub link type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Connects a work item to a GitHub repository commit, issue, or pull request.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07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C10D5-EB29-635D-7E14-1DC402029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59BD03-3285-44BF-A99D-7F335DC3F0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F7A691-9FD4-F7C6-C7B5-843EE47589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Add diagrams : </a:t>
            </a:r>
            <a:r>
              <a:rPr lang="en-US" dirty="0">
                <a:hlinkClick r:id="rId3"/>
              </a:rPr>
              <a:t>Link Types Reference Guide - Azure Boards | Microsoft Learn</a:t>
            </a:r>
            <a:endParaRPr lang="en-US" dirty="0"/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Work link type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Links work items including select test case management work items</a:t>
            </a: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Hyperlink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Connects a work item to any URL or network share</a:t>
            </a: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External link type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Connects a work item to an external object, such as a code object, build, or wiki page</a:t>
            </a: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Remote work link type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Connects work items that are defined in different organizations</a:t>
            </a:r>
          </a:p>
          <a:p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GitHub link type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Connects a work item to a GitHub repository commit, issue, or pull request.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A8472-A5F4-923F-4116-B227F1C2B4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38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for laterals and PM : Customizing columns, </a:t>
            </a:r>
            <a:r>
              <a:rPr lang="en-US" dirty="0" err="1"/>
              <a:t>swimlanes</a:t>
            </a:r>
            <a:r>
              <a:rPr lang="en-US" baseline="0" dirty="0"/>
              <a:t> ,</a:t>
            </a:r>
            <a:r>
              <a:rPr lang="en-US" dirty="0"/>
              <a:t> WIP and card styles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15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Catalog of Out Of Box widgets you can add to a dashboard - Azure DevOps | Microsoft Learn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Sprint Burn up-</a:t>
            </a:r>
            <a:r>
              <a:rPr lang="en-US" baseline="0" dirty="0"/>
              <a:t> down   - user story</a:t>
            </a:r>
          </a:p>
          <a:p>
            <a:pPr marL="228600" indent="-228600">
              <a:buAutoNum type="arabicPeriod"/>
            </a:pPr>
            <a:r>
              <a:rPr lang="en-US" baseline="0" dirty="0"/>
              <a:t>Sprint velocity </a:t>
            </a:r>
          </a:p>
          <a:p>
            <a:pPr marL="228600" indent="-228600">
              <a:buAutoNum type="arabicPeriod"/>
            </a:pPr>
            <a:r>
              <a:rPr lang="en-US" baseline="0" dirty="0"/>
              <a:t>CFD </a:t>
            </a:r>
          </a:p>
          <a:p>
            <a:pPr marL="228600" indent="-228600">
              <a:buAutoNum type="arabicPeriod"/>
            </a:pPr>
            <a:r>
              <a:rPr lang="en-US" baseline="0" dirty="0"/>
              <a:t>Lead/cycle time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08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2018 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5" name="Group 24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9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15" name="Rectangle 14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1037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758094"/>
            <a:ext cx="8549640" cy="121311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3207015"/>
            <a:ext cx="7040880" cy="14463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36620" y="5245461"/>
            <a:ext cx="3185160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38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5245460"/>
            <a:ext cx="4686935" cy="348535"/>
          </a:xfrm>
          <a:prstGeom prst="rect">
            <a:avLst/>
          </a:prstGeom>
        </p:spPr>
        <p:txBody>
          <a:bodyPr anchor="t"/>
          <a:lstStyle/>
          <a:p>
            <a:r>
              <a:rPr lang="en-US"/>
              <a:t> Copyright © 2017 Cybage Software Pvt. Ltd. All Rights Reserved. Cybage Confidential.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</a:t>
            </a:r>
            <a:r>
              <a:rPr lang="en-US" sz="7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Software Pvt. Ltd. All Rights Reserved. </a:t>
            </a:r>
            <a:r>
              <a:rPr 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73" r:id="rId13"/>
  </p:sldLayoutIdLst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in/azure/devops/boards/?view=azure-devop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000A1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4724400" y="3077349"/>
            <a:ext cx="533400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008" y="3273318"/>
            <a:ext cx="523761" cy="20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2025 Cybage Software Pvt. Ltd. All Rights Reserved. Cybage Confidential.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5154145" y="3106872"/>
            <a:ext cx="4820434" cy="1226965"/>
          </a:xfrm>
          <a:prstGeom prst="rect">
            <a:avLst/>
          </a:prstGeom>
        </p:spPr>
        <p:txBody>
          <a:bodyPr lIns="100557" tIns="50278" rIns="100557" bIns="50278" anchor="t"/>
          <a:lstStyle>
            <a:lvl1pPr marL="0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 baseline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02783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566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349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11131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914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16697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19480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22263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Azure DevOps Services – Boards</a:t>
            </a:r>
          </a:p>
          <a:p>
            <a:r>
              <a:rPr lang="en-US" sz="1600" dirty="0"/>
              <a:t>	Presented By:</a:t>
            </a:r>
            <a:br>
              <a:rPr lang="en-US" sz="1600" dirty="0"/>
            </a:br>
            <a:r>
              <a:rPr lang="en-US" sz="1600" dirty="0"/>
              <a:t>		Ruturaj Kharde &amp;</a:t>
            </a:r>
            <a:br>
              <a:rPr lang="en-US" sz="1600" dirty="0"/>
            </a:br>
            <a:r>
              <a:rPr lang="en-US" sz="1600" dirty="0"/>
              <a:t>		Lokesh Abhichandani</a:t>
            </a:r>
            <a:endParaRPr lang="en-US" sz="1800" dirty="0"/>
          </a:p>
          <a:p>
            <a:endParaRPr lang="en-US" sz="2400" dirty="0"/>
          </a:p>
          <a:p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Group 18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0" name="Group 19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5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pic>
          <p:nvPicPr>
            <p:cNvPr id="22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Rounded Rectangle 3"/>
          <p:cNvSpPr/>
          <p:nvPr/>
        </p:nvSpPr>
        <p:spPr>
          <a:xfrm>
            <a:off x="334736" y="735013"/>
            <a:ext cx="7143750" cy="22002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Azure Boards we can </a:t>
            </a:r>
            <a:r>
              <a:rPr lang="en-US" sz="1400" dirty="0" smtClean="0"/>
              <a:t>assume it as a, subservice </a:t>
            </a:r>
            <a:r>
              <a:rPr lang="en-US" sz="1400" dirty="0"/>
              <a:t>of Azure </a:t>
            </a:r>
            <a:r>
              <a:rPr lang="en-US" sz="1400" dirty="0" smtClean="0"/>
              <a:t>DevOps, </a:t>
            </a:r>
            <a:r>
              <a:rPr lang="en-US" sz="1400" dirty="0"/>
              <a:t>that helps </a:t>
            </a:r>
            <a:r>
              <a:rPr lang="en-US" sz="1400" dirty="0" smtClean="0"/>
              <a:t>team collectively to plan</a:t>
            </a:r>
            <a:r>
              <a:rPr lang="en-US" sz="1400" dirty="0"/>
              <a:t>, track, and visualize </a:t>
            </a:r>
            <a:r>
              <a:rPr lang="en-US" sz="1400" dirty="0" smtClean="0"/>
              <a:t>work which is  </a:t>
            </a:r>
            <a:r>
              <a:rPr lang="en-US" sz="1400" dirty="0"/>
              <a:t>in progress . </a:t>
            </a:r>
            <a:endParaRPr lang="en-US" sz="1400" dirty="0" smtClean="0"/>
          </a:p>
          <a:p>
            <a:pPr algn="ctr"/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For </a:t>
            </a:r>
            <a:r>
              <a:rPr lang="en-US" sz="1400" dirty="0"/>
              <a:t>example, a software team can create a </a:t>
            </a:r>
            <a:r>
              <a:rPr lang="en-US" sz="1400" b="1" dirty="0"/>
              <a:t>user story</a:t>
            </a:r>
            <a:r>
              <a:rPr lang="en-US" sz="1400" dirty="0"/>
              <a:t> like “Add login page</a:t>
            </a:r>
            <a:r>
              <a:rPr lang="en-US" sz="1400" dirty="0" smtClean="0"/>
              <a:t>,” further team can  </a:t>
            </a:r>
            <a:r>
              <a:rPr lang="en-US" sz="1400" dirty="0"/>
              <a:t>break it </a:t>
            </a:r>
            <a:r>
              <a:rPr lang="en-US" sz="1400" dirty="0" smtClean="0"/>
              <a:t>into different </a:t>
            </a:r>
            <a:r>
              <a:rPr lang="en-US" sz="1400" b="1" dirty="0" smtClean="0"/>
              <a:t>tasks(back coding | FE design)</a:t>
            </a:r>
            <a:r>
              <a:rPr lang="en-US" sz="1400" dirty="0" smtClean="0"/>
              <a:t>, and the same US or its </a:t>
            </a:r>
            <a:r>
              <a:rPr lang="en-US" sz="1400" dirty="0" err="1" smtClean="0"/>
              <a:t>derivated</a:t>
            </a:r>
            <a:r>
              <a:rPr lang="en-US" sz="1400" dirty="0" smtClean="0"/>
              <a:t> task can be  </a:t>
            </a:r>
            <a:r>
              <a:rPr lang="en-US" sz="1400" dirty="0"/>
              <a:t>track </a:t>
            </a:r>
            <a:r>
              <a:rPr lang="en-US" sz="1400" dirty="0" smtClean="0"/>
              <a:t> </a:t>
            </a:r>
            <a:r>
              <a:rPr lang="en-US" sz="1400" dirty="0"/>
              <a:t>on a Kanban board until </a:t>
            </a:r>
            <a:r>
              <a:rPr lang="en-US" sz="1400" dirty="0" smtClean="0"/>
              <a:t>completed.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This was a broader idea .Further we will understand it more </a:t>
            </a:r>
            <a:endParaRPr lang="en-US" sz="1400" dirty="0"/>
          </a:p>
          <a:p>
            <a:pPr algn="ctr"/>
            <a:r>
              <a:rPr lang="en-US" sz="1400" dirty="0" smtClean="0"/>
              <a:t>  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5613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73517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Planning</a:t>
            </a: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123826" y="1305719"/>
            <a:ext cx="9782174" cy="4056856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Define Area(scope</a:t>
            </a:r>
            <a:r>
              <a:rPr lang="en-US" sz="10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)- so area is used to segregate or logically group the similar type of work , so for example if you have 2 requirement 1. design login page 2</a:t>
            </a:r>
            <a:r>
              <a:rPr lang="en-US" sz="1000" baseline="300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nd</a:t>
            </a:r>
            <a:r>
              <a:rPr lang="en-US" sz="10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writ its validation code,</a:t>
            </a:r>
            <a:r>
              <a:rPr lang="en-US" sz="10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so obviously </a:t>
            </a:r>
            <a:r>
              <a:rPr lang="en-US" sz="10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login page design </a:t>
            </a:r>
            <a:r>
              <a:rPr lang="en-US" sz="10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work will fall under the category of front end activity and validation code will fall under  B.E.A so the login page activity will be assigned to FEA where </a:t>
            </a:r>
            <a:r>
              <a:rPr lang="en-US" sz="1000" dirty="0" err="1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F.E.Team</a:t>
            </a:r>
            <a:r>
              <a:rPr lang="en-US" sz="10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will work on it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Create Iterations (sprints) </a:t>
            </a:r>
            <a:r>
              <a:rPr lang="en-US" sz="16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10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so whatever the work is assigned to any specific area  it needs to be performed within the deadline or specific time by the team and those deadlines are defined by iterations</a:t>
            </a:r>
            <a:endParaRPr lang="en-US" sz="1000" dirty="0" smtClean="0">
              <a:solidFill>
                <a:srgbClr val="2B3B4B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Set </a:t>
            </a:r>
            <a:r>
              <a:rPr lang="en-US" sz="16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resource </a:t>
            </a:r>
            <a:r>
              <a:rPr lang="en-US" sz="16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capacity </a:t>
            </a:r>
            <a:r>
              <a:rPr lang="en-US" sz="16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0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so using this we can define how long the user will work on a given activity  on daily basis </a:t>
            </a:r>
            <a:endParaRPr lang="en-US" sz="1000" dirty="0">
              <a:solidFill>
                <a:srgbClr val="2B3B4B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829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73517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 Item Linking Strategy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A543873B-427A-946F-9260-FC5D7F3617DF}"/>
              </a:ext>
            </a:extLst>
          </p:cNvPr>
          <p:cNvSpPr txBox="1">
            <a:spLocks/>
          </p:cNvSpPr>
          <p:nvPr/>
        </p:nvSpPr>
        <p:spPr>
          <a:xfrm>
            <a:off x="699858" y="1176621"/>
            <a:ext cx="9061361" cy="522639"/>
          </a:xfrm>
          <a:prstGeom prst="rect">
            <a:avLst/>
          </a:prstGeom>
        </p:spPr>
        <p:txBody>
          <a:bodyPr lIns="100557" tIns="50278" rIns="100557" bIns="50278" numCol="2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 Item Type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Hyperlink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9BDD34B-F4DC-48E7-50C4-BBB7171DB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199" y="1722562"/>
            <a:ext cx="4353923" cy="105998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F7A48B-E7BE-B1B9-4595-F05C026CE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78" y="1699260"/>
            <a:ext cx="37338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63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BE33A-8354-28DC-E0D2-88E188AE8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ACA90C-4B4C-3AE2-04FE-94B3F4C79E23}"/>
              </a:ext>
            </a:extLst>
          </p:cNvPr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E02F5-C32E-6187-3DFA-6EA51B874D94}"/>
              </a:ext>
            </a:extLst>
          </p:cNvPr>
          <p:cNvSpPr txBox="1">
            <a:spLocks/>
          </p:cNvSpPr>
          <p:nvPr/>
        </p:nvSpPr>
        <p:spPr>
          <a:xfrm>
            <a:off x="675278" y="696119"/>
            <a:ext cx="673517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 Item Linking Strategy</a:t>
            </a: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6948D361-F6E0-4E24-AF8B-0DF687B89BD8}"/>
              </a:ext>
            </a:extLst>
          </p:cNvPr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7B0372D8-7791-939F-FEAA-199EDD5DE694}"/>
              </a:ext>
            </a:extLst>
          </p:cNvPr>
          <p:cNvSpPr txBox="1">
            <a:spLocks/>
          </p:cNvSpPr>
          <p:nvPr/>
        </p:nvSpPr>
        <p:spPr>
          <a:xfrm>
            <a:off x="699859" y="1108041"/>
            <a:ext cx="8108862" cy="522639"/>
          </a:xfrm>
          <a:prstGeom prst="rect">
            <a:avLst/>
          </a:prstGeom>
        </p:spPr>
        <p:txBody>
          <a:bodyPr lIns="100557" tIns="50278" rIns="100557" bIns="50278" numCol="2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External Link Type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 Link Type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52D0C8-CD89-2F86-79C6-56C1867D0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972" y="1699260"/>
            <a:ext cx="3914775" cy="1857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CF8E5B-C7FA-1128-3833-8EF54C6E6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79" y="1494314"/>
            <a:ext cx="2860402" cy="379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82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73517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Backlog and Task Management</a:t>
            </a: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Product Backlog 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Sprint Backlog &amp; Taskboard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Work Item Import/ Export 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Storyboarding</a:t>
            </a:r>
          </a:p>
        </p:txBody>
      </p:sp>
    </p:spTree>
    <p:extLst>
      <p:ext uri="{BB962C8B-B14F-4D97-AF65-F5344CB8AC3E}">
        <p14:creationId xmlns:p14="http://schemas.microsoft.com/office/powerpoint/2010/main" val="2073773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73517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Analytics and Reporting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Queries and Charts 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Dashboard  and Widgets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KPIs and metrics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Delivery Plans</a:t>
            </a:r>
          </a:p>
        </p:txBody>
      </p:sp>
    </p:spTree>
    <p:extLst>
      <p:ext uri="{BB962C8B-B14F-4D97-AF65-F5344CB8AC3E}">
        <p14:creationId xmlns:p14="http://schemas.microsoft.com/office/powerpoint/2010/main" val="1960045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673517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Alerts and Notifications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192213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Work Item - Follow up &amp; Discussion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Notifications</a:t>
            </a:r>
          </a:p>
        </p:txBody>
      </p:sp>
    </p:spTree>
    <p:extLst>
      <p:ext uri="{BB962C8B-B14F-4D97-AF65-F5344CB8AC3E}">
        <p14:creationId xmlns:p14="http://schemas.microsoft.com/office/powerpoint/2010/main" val="84459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75D3C-B6BE-AA92-D4FC-BF0504F5C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57AA02-32ED-F9CC-F503-2A582225C0AC}"/>
              </a:ext>
            </a:extLst>
          </p:cNvPr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9BD81-F717-848B-E47D-9E34224B50C7}"/>
              </a:ext>
            </a:extLst>
          </p:cNvPr>
          <p:cNvSpPr txBox="1">
            <a:spLocks/>
          </p:cNvSpPr>
          <p:nvPr/>
        </p:nvSpPr>
        <p:spPr>
          <a:xfrm>
            <a:off x="675278" y="696119"/>
            <a:ext cx="673517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GenAI Tool Integration – Copilot4DevOps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192213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AI assistant that helps developer and DevOps teams work faster</a:t>
            </a:r>
            <a:endParaRPr lang="en-US" sz="1600" dirty="0">
              <a:solidFill>
                <a:srgbClr val="2B3B4B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200000"/>
              </a:lnSpc>
            </a:pPr>
            <a:endParaRPr lang="en-US" sz="1600" dirty="0">
              <a:solidFill>
                <a:srgbClr val="2B3B4B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https://copilot4devopssaashub.azurewebsites.net/assets/images/ext_install/V4_Dashboard_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380" y="1962011"/>
            <a:ext cx="6938149" cy="2811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78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E6C4690-0605-33A6-A8B5-2D81E28D3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E7C6C1-E0D7-97B3-F866-5E49D8EE3AAC}"/>
              </a:ext>
            </a:extLst>
          </p:cNvPr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7938-68D0-15D0-3189-9B70C125FD24}"/>
              </a:ext>
            </a:extLst>
          </p:cNvPr>
          <p:cNvSpPr txBox="1">
            <a:spLocks/>
          </p:cNvSpPr>
          <p:nvPr/>
        </p:nvSpPr>
        <p:spPr>
          <a:xfrm>
            <a:off x="675278" y="696119"/>
            <a:ext cx="673517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Best Practices for Teams/Individual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ABA7B66C-A509-8EDE-1D44-EDABA6719D74}"/>
              </a:ext>
            </a:extLst>
          </p:cNvPr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defPPr>
              <a:defRPr lang="en-US"/>
            </a:defPPr>
            <a:lvl1pPr marL="285750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60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Naming conventions for work items</a:t>
            </a:r>
          </a:p>
          <a:p>
            <a:r>
              <a:rPr lang="en-US" dirty="0"/>
              <a:t>Linking code commits and pull requests to work items</a:t>
            </a:r>
          </a:p>
          <a:p>
            <a:r>
              <a:rPr lang="en-US" dirty="0"/>
              <a:t>Common pitfalls to avoid</a:t>
            </a:r>
          </a:p>
        </p:txBody>
      </p:sp>
    </p:spTree>
    <p:extLst>
      <p:ext uri="{BB962C8B-B14F-4D97-AF65-F5344CB8AC3E}">
        <p14:creationId xmlns:p14="http://schemas.microsoft.com/office/powerpoint/2010/main" val="382288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75277" y="1049110"/>
            <a:ext cx="8821148" cy="1168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https://learn.microsoft.com/en-in/azure/devops/boards/?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view=azure-devops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60000"/>
              </a:lnSpc>
              <a:spcBef>
                <a:spcPct val="0"/>
              </a:spcBef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5277" y="696119"/>
            <a:ext cx="5030197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583871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AL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488332" cy="59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74768" y="495699"/>
            <a:ext cx="8797793" cy="429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60000"/>
              </a:lnSpc>
              <a:spcBef>
                <a:spcPct val="20000"/>
              </a:spcBef>
            </a:pPr>
            <a:r>
              <a:rPr lang="en-US" sz="16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Raise Helpdesk Ticket for help related to ALM tools &amp; services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401" y="1575881"/>
            <a:ext cx="8010525" cy="371393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5097294" y="2743200"/>
            <a:ext cx="544749" cy="22373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174" y="2881163"/>
            <a:ext cx="288282" cy="288282"/>
          </a:xfrm>
          <a:prstGeom prst="rect">
            <a:avLst/>
          </a:prstGeom>
        </p:spPr>
      </p:pic>
      <p:sp>
        <p:nvSpPr>
          <p:cNvPr id="11" name="Round Same Side Corner Rectangle 10"/>
          <p:cNvSpPr/>
          <p:nvPr/>
        </p:nvSpPr>
        <p:spPr>
          <a:xfrm>
            <a:off x="1068401" y="1166949"/>
            <a:ext cx="969405" cy="370020"/>
          </a:xfrm>
          <a:prstGeom prst="round2SameRect">
            <a:avLst/>
          </a:prstGeom>
          <a:gradFill flip="none" rotWithShape="1">
            <a:gsLst>
              <a:gs pos="0">
                <a:srgbClr val="0090D0">
                  <a:shade val="30000"/>
                  <a:satMod val="115000"/>
                </a:srgbClr>
              </a:gs>
              <a:gs pos="50000">
                <a:srgbClr val="0090D0">
                  <a:shade val="67500"/>
                  <a:satMod val="115000"/>
                </a:srgbClr>
              </a:gs>
              <a:gs pos="100000">
                <a:srgbClr val="0090D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Step 01</a:t>
            </a:r>
          </a:p>
        </p:txBody>
      </p:sp>
    </p:spTree>
    <p:extLst>
      <p:ext uri="{BB962C8B-B14F-4D97-AF65-F5344CB8AC3E}">
        <p14:creationId xmlns:p14="http://schemas.microsoft.com/office/powerpoint/2010/main" val="10445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81643" y="563166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93635" y="563166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0" y="837067"/>
            <a:ext cx="9715500" cy="4597061"/>
          </a:xfrm>
          <a:prstGeom prst="rect">
            <a:avLst/>
          </a:prstGeom>
        </p:spPr>
        <p:txBody>
          <a:bodyPr lIns="100557" tIns="50278" rIns="100557" bIns="50278" anchor="t">
            <a:normAutofit lnSpcReduction="1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Introduction </a:t>
            </a:r>
            <a:endParaRPr lang="en-US" sz="1600" dirty="0">
              <a:solidFill>
                <a:srgbClr val="2B3B4B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000" u="sng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we will go through </a:t>
            </a:r>
            <a:r>
              <a:rPr lang="en-US" sz="16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Azure </a:t>
            </a:r>
            <a:r>
              <a:rPr lang="en-US" sz="16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DevOps Walkthrough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Work Items &amp; </a:t>
            </a:r>
            <a:r>
              <a:rPr lang="en-US" sz="16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Types :</a:t>
            </a:r>
            <a:r>
              <a:rPr lang="en-US" sz="10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u="sng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so here we will see a detail breakdown of work items and there types</a:t>
            </a:r>
            <a:endParaRPr lang="en-US" sz="1000" u="sng" dirty="0">
              <a:solidFill>
                <a:srgbClr val="2B3B4B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Process </a:t>
            </a:r>
            <a:r>
              <a:rPr lang="en-US" sz="16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Templates </a:t>
            </a:r>
            <a:r>
              <a:rPr lang="en-US" sz="1600" u="sng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 </a:t>
            </a:r>
            <a:r>
              <a:rPr lang="en-US" sz="1000" u="sng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 demo part will see how to choose process template as the initiating step towards project planning</a:t>
            </a:r>
            <a:endParaRPr lang="en-US" sz="1600" dirty="0" smtClean="0">
              <a:solidFill>
                <a:srgbClr val="2B3B4B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Access Management </a:t>
            </a:r>
            <a:r>
              <a:rPr lang="en-US" sz="1600" u="sng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</a:t>
            </a:r>
            <a:r>
              <a:rPr lang="en-US" sz="1100" u="sng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depending upon the privilege different team </a:t>
            </a:r>
            <a:r>
              <a:rPr lang="en-US" sz="1100" u="sng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member have </a:t>
            </a:r>
            <a:r>
              <a:rPr lang="en-US" sz="1100" u="sng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we can</a:t>
            </a:r>
            <a:r>
              <a:rPr lang="en-US" sz="1100" u="sng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configure the access management</a:t>
            </a:r>
            <a:endParaRPr lang="en-US" sz="1100" u="sng" dirty="0">
              <a:solidFill>
                <a:srgbClr val="2B3B4B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Project </a:t>
            </a:r>
            <a:r>
              <a:rPr lang="en-US" sz="16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Planning </a:t>
            </a:r>
            <a:r>
              <a:rPr lang="en-US" sz="1600" u="sng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 </a:t>
            </a:r>
            <a:r>
              <a:rPr lang="en-US" sz="1000" u="sng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with the help of </a:t>
            </a:r>
            <a:r>
              <a:rPr lang="en-US" sz="1000" b="1" u="sng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teams</a:t>
            </a:r>
            <a:r>
              <a:rPr lang="en-US" sz="1000" u="sng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, </a:t>
            </a:r>
            <a:r>
              <a:rPr lang="en-US" sz="1000" b="1" u="sng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area</a:t>
            </a:r>
            <a:r>
              <a:rPr lang="en-US" sz="1000" u="sng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and </a:t>
            </a:r>
            <a:r>
              <a:rPr lang="en-US" sz="1000" b="1" u="sng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iteration</a:t>
            </a:r>
            <a:r>
              <a:rPr lang="en-US" sz="1000" u="sng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how the project planning is done</a:t>
            </a:r>
            <a:endParaRPr lang="en-US" sz="1000" u="sng" dirty="0">
              <a:solidFill>
                <a:srgbClr val="2B3B4B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Work Item Linking </a:t>
            </a:r>
            <a:r>
              <a:rPr lang="en-US" sz="16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Strategy </a:t>
            </a:r>
            <a:r>
              <a:rPr lang="en-US" sz="1600" u="sng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:- </a:t>
            </a:r>
            <a:r>
              <a:rPr lang="en-US" sz="1000" u="sng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  demo what are all those parameters that can be integrated to the work ite</a:t>
            </a:r>
            <a:r>
              <a:rPr lang="en-US" sz="1000" u="sng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 , that we will see as linkage type</a:t>
            </a:r>
            <a:endParaRPr lang="en-US" sz="1000" u="sng" dirty="0">
              <a:solidFill>
                <a:srgbClr val="2B3B4B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Backlog and Task </a:t>
            </a:r>
            <a:r>
              <a:rPr lang="en-US" sz="16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Management : </a:t>
            </a:r>
            <a:r>
              <a:rPr lang="en-US" sz="1000" u="sng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here we will see how effectively u can manage backlog and task</a:t>
            </a:r>
            <a:endParaRPr lang="en-US" sz="1000" u="sng" dirty="0">
              <a:solidFill>
                <a:srgbClr val="2B3B4B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Analytics and </a:t>
            </a:r>
            <a:r>
              <a:rPr lang="en-US" sz="16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Reporting </a:t>
            </a:r>
            <a:r>
              <a:rPr lang="en-US" sz="1600" u="sng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 </a:t>
            </a:r>
            <a:r>
              <a:rPr lang="en-US" sz="1000" u="sng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graphical representation of work which is in progress</a:t>
            </a:r>
            <a:endParaRPr lang="en-US" sz="1000" u="sng" dirty="0">
              <a:solidFill>
                <a:srgbClr val="2B3B4B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Alerts and </a:t>
            </a:r>
            <a:r>
              <a:rPr lang="en-US" sz="16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Notifications : </a:t>
            </a:r>
            <a:r>
              <a:rPr lang="en-US" sz="1000" u="sng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so the work which is in progress if anything goes wrong, or completed ,or for any other act  we can set alert and notification for same</a:t>
            </a:r>
            <a:endParaRPr lang="en-US" sz="1000" u="sng" dirty="0">
              <a:solidFill>
                <a:srgbClr val="2B3B4B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GenAI Tool Integration – </a:t>
            </a:r>
            <a:r>
              <a:rPr lang="en-US" sz="16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Copilot4DevOps : </a:t>
            </a:r>
            <a:r>
              <a:rPr lang="en-US" sz="1000" u="sng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how AI started playing the skin in the game that </a:t>
            </a:r>
            <a:r>
              <a:rPr lang="en-US" sz="1000" u="sng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we will </a:t>
            </a:r>
            <a:r>
              <a:rPr lang="en-US" sz="1000" u="sng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see orally in last slide</a:t>
            </a:r>
            <a:endParaRPr lang="en-US" sz="1000" u="sng" dirty="0">
              <a:solidFill>
                <a:srgbClr val="2B3B4B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ALM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488332" cy="599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04" y="1189077"/>
            <a:ext cx="4824547" cy="351672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1" name="Round Same Side Corner Rectangle 20"/>
          <p:cNvSpPr/>
          <p:nvPr/>
        </p:nvSpPr>
        <p:spPr>
          <a:xfrm>
            <a:off x="409304" y="789857"/>
            <a:ext cx="969405" cy="370020"/>
          </a:xfrm>
          <a:prstGeom prst="round2SameRect">
            <a:avLst/>
          </a:prstGeom>
          <a:gradFill flip="none" rotWithShape="1">
            <a:gsLst>
              <a:gs pos="0">
                <a:srgbClr val="0090D0">
                  <a:shade val="30000"/>
                  <a:satMod val="115000"/>
                </a:srgbClr>
              </a:gs>
              <a:gs pos="50000">
                <a:srgbClr val="0090D0">
                  <a:shade val="67500"/>
                  <a:satMod val="115000"/>
                </a:srgbClr>
              </a:gs>
              <a:gs pos="100000">
                <a:srgbClr val="0090D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Step 02</a:t>
            </a:r>
          </a:p>
        </p:txBody>
      </p:sp>
      <p:sp>
        <p:nvSpPr>
          <p:cNvPr id="22" name="Round Same Side Corner Rectangle 21"/>
          <p:cNvSpPr/>
          <p:nvPr/>
        </p:nvSpPr>
        <p:spPr>
          <a:xfrm>
            <a:off x="5486400" y="782785"/>
            <a:ext cx="969405" cy="370020"/>
          </a:xfrm>
          <a:prstGeom prst="round2SameRect">
            <a:avLst/>
          </a:prstGeom>
          <a:gradFill flip="none" rotWithShape="1">
            <a:gsLst>
              <a:gs pos="0">
                <a:srgbClr val="0090D0">
                  <a:shade val="30000"/>
                  <a:satMod val="115000"/>
                </a:srgbClr>
              </a:gs>
              <a:gs pos="50000">
                <a:srgbClr val="0090D0">
                  <a:shade val="67500"/>
                  <a:satMod val="115000"/>
                </a:srgbClr>
              </a:gs>
              <a:gs pos="100000">
                <a:srgbClr val="0090D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Step 03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4"/>
          <a:srcRect t="4267" r="2334" b="1849"/>
          <a:stretch/>
        </p:blipFill>
        <p:spPr>
          <a:xfrm>
            <a:off x="2882582" y="4735003"/>
            <a:ext cx="4275864" cy="5685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1175919"/>
            <a:ext cx="41148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85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presentationpro.com/images/product/medium/slide/PPP_PSYMB_LT4_Any_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868" y="805693"/>
            <a:ext cx="7126069" cy="401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250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881" y="565717"/>
            <a:ext cx="8404250" cy="4218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881" y="1228954"/>
            <a:ext cx="8952890" cy="4315967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Terraform </a:t>
            </a:r>
          </a:p>
        </p:txBody>
      </p:sp>
    </p:spTree>
    <p:extLst>
      <p:ext uri="{BB962C8B-B14F-4D97-AF65-F5344CB8AC3E}">
        <p14:creationId xmlns:p14="http://schemas.microsoft.com/office/powerpoint/2010/main" val="268129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000A1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5532120" y="3077349"/>
            <a:ext cx="452628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324488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 </a:t>
            </a:r>
            <a:r>
              <a:rPr lang="en-US" sz="7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Software Pvt. Ltd. All Rights Reserved. </a:t>
            </a:r>
            <a:r>
              <a:rPr lang="en-US" sz="700" dirty="0" err="1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Confidential.</a:t>
            </a:r>
          </a:p>
        </p:txBody>
      </p:sp>
      <p:sp>
        <p:nvSpPr>
          <p:cNvPr id="16" name="Title 8"/>
          <p:cNvSpPr txBox="1">
            <a:spLocks/>
          </p:cNvSpPr>
          <p:nvPr/>
        </p:nvSpPr>
        <p:spPr>
          <a:xfrm>
            <a:off x="5814888" y="328691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2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</a:t>
            </a:r>
            <a:r>
              <a:rPr lang="en-US" sz="220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You!</a:t>
            </a:r>
            <a:endParaRPr lang="en-US" sz="1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en-US" sz="2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Group 18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oup 19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5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22" name="Picture 13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0063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00929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01387" y="50092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DevOps Introduction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0" y="958129"/>
            <a:ext cx="9947564" cy="4352780"/>
          </a:xfrm>
          <a:prstGeom prst="rect">
            <a:avLst/>
          </a:prstGeom>
        </p:spPr>
        <p:txBody>
          <a:bodyPr lIns="100557" tIns="50278" rIns="100557" bIns="50278" anchor="t">
            <a:normAutofit fontScale="77500" lnSpcReduction="2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u="sng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It Licensed by </a:t>
            </a:r>
            <a:r>
              <a:rPr lang="en-US" sz="14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Microsoft and used </a:t>
            </a:r>
            <a:r>
              <a:rPr lang="en-US" sz="14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for Application Lifecycle Management </a:t>
            </a:r>
            <a:r>
              <a:rPr lang="en-US" sz="1400" u="sng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– How ALM is carried out we will see it in upcoming demos</a:t>
            </a:r>
            <a:endParaRPr lang="en-US" sz="1400" u="sng" dirty="0">
              <a:solidFill>
                <a:srgbClr val="2B3B4B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Supports End-to-End Application Lifecycle</a:t>
            </a:r>
          </a:p>
          <a:p>
            <a:pPr marL="845683" lvl="1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Azure Boards – Tracks work with Kanban boards, backlogs, sprints, and dashboards</a:t>
            </a:r>
          </a:p>
          <a:p>
            <a:pPr marL="845683" lvl="1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Azure Repos – </a:t>
            </a:r>
            <a:r>
              <a:rPr lang="en-US" sz="14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whole Source </a:t>
            </a:r>
            <a:r>
              <a:rPr lang="en-US" sz="14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Code </a:t>
            </a:r>
            <a:r>
              <a:rPr lang="en-US" sz="1400" dirty="0"/>
              <a:t>along with commits, its history, its branches, its branches </a:t>
            </a:r>
            <a:r>
              <a:rPr lang="en-US" sz="1400" dirty="0" smtClean="0"/>
              <a:t>history </a:t>
            </a:r>
            <a:endParaRPr lang="en-US" sz="1400" dirty="0">
              <a:solidFill>
                <a:srgbClr val="2B3B4B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845683" lvl="1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Azure Pipelines – Automates build, </a:t>
            </a:r>
            <a:r>
              <a:rPr lang="en-US" sz="14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test , </a:t>
            </a:r>
            <a:r>
              <a:rPr lang="en-US" sz="14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and deployment with CI/CD pipelines</a:t>
            </a:r>
          </a:p>
          <a:p>
            <a:pPr marL="845683" lvl="1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Azure Test Plans – </a:t>
            </a:r>
            <a:r>
              <a:rPr lang="en-US" sz="14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</a:t>
            </a:r>
            <a:r>
              <a:rPr lang="en-US" sz="14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anaging </a:t>
            </a:r>
            <a:r>
              <a:rPr lang="en-US" sz="14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and running tests to ensure software quality</a:t>
            </a:r>
          </a:p>
          <a:p>
            <a:pPr marL="845683" lvl="1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Azure </a:t>
            </a:r>
            <a:r>
              <a:rPr lang="en-US" sz="14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Wiki </a:t>
            </a:r>
            <a:r>
              <a:rPr lang="en-US" sz="1400" u="sng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– </a:t>
            </a:r>
            <a:r>
              <a:rPr lang="en-US" sz="1400" u="sng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it is a common space for Documentation to all </a:t>
            </a:r>
            <a:r>
              <a:rPr lang="en-US" sz="1400" u="sng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teams </a:t>
            </a:r>
            <a:r>
              <a:rPr lang="en-US" sz="1400" u="sng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member ,</a:t>
            </a:r>
            <a:r>
              <a:rPr lang="en-US" sz="1400" u="sng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where </a:t>
            </a:r>
            <a:r>
              <a:rPr lang="en-US" sz="1400" u="sng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collaboration of team ,sharing of documents can be done , for e.g. if you have any RM ,PM , SOP document or any blockage that is obstructing WIP  that could be discussed  here</a:t>
            </a:r>
            <a:endParaRPr lang="en-US" sz="1400" u="sng" dirty="0">
              <a:solidFill>
                <a:srgbClr val="2B3B4B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845683" lvl="1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Azure Artifacts – </a:t>
            </a:r>
            <a:r>
              <a:rPr lang="en-US" sz="1400" u="sng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so whatever artifact that are generated after build ,it can be</a:t>
            </a:r>
            <a:r>
              <a:rPr lang="en-US" sz="14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Hosted </a:t>
            </a:r>
            <a:r>
              <a:rPr lang="en-US" sz="14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and shares </a:t>
            </a:r>
            <a:r>
              <a:rPr lang="en-US" sz="14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(NuGet, NPM, Maven, etc.) across </a:t>
            </a:r>
            <a:r>
              <a:rPr lang="en-US" sz="14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teams , </a:t>
            </a:r>
            <a:r>
              <a:rPr lang="en-US" sz="1400" u="sng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not only this you can create custom artifact packages , you can versioned them in this option</a:t>
            </a:r>
            <a:endParaRPr lang="en-US" sz="1400" u="sng" dirty="0">
              <a:solidFill>
                <a:srgbClr val="2B3B4B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Azure DevOps Server and Services (on-premise &amp; Cloud)</a:t>
            </a:r>
            <a:endParaRPr lang="en-IN" sz="1400" dirty="0">
              <a:solidFill>
                <a:srgbClr val="2B3B4B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200000"/>
              </a:lnSpc>
            </a:pPr>
            <a:r>
              <a:rPr lang="en-US" sz="1400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service :</a:t>
            </a:r>
            <a:r>
              <a:rPr lang="en-US" sz="1400" dirty="0"/>
              <a:t> Infrastructure is provided by </a:t>
            </a:r>
            <a:r>
              <a:rPr lang="en-US" sz="1400" dirty="0" smtClean="0"/>
              <a:t>Microsoft </a:t>
            </a:r>
            <a:r>
              <a:rPr lang="en-US" sz="1400" dirty="0"/>
              <a:t>| As infrastructure is provided by Microsoft, all the services will be </a:t>
            </a:r>
            <a:r>
              <a:rPr lang="en-US" sz="1400" dirty="0" smtClean="0"/>
              <a:t>managed by Microsoft | backup is also available in case of any disaster </a:t>
            </a:r>
            <a:endParaRPr lang="en-US" sz="1400" dirty="0"/>
          </a:p>
          <a:p>
            <a:pPr algn="l">
              <a:lnSpc>
                <a:spcPct val="200000"/>
              </a:lnSpc>
            </a:pPr>
            <a:endParaRPr lang="en-US" sz="1400" dirty="0"/>
          </a:p>
          <a:p>
            <a:pPr algn="l">
              <a:lnSpc>
                <a:spcPct val="200000"/>
              </a:lnSpc>
            </a:pPr>
            <a:endParaRPr lang="en-US" sz="14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64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803800"/>
            <a:ext cx="9467273" cy="4460927"/>
          </a:xfrm>
        </p:spPr>
        <p:txBody>
          <a:bodyPr/>
          <a:lstStyle/>
          <a:p>
            <a:pPr marL="285750" indent="-285750">
              <a:lnSpc>
                <a:spcPct val="250000"/>
              </a:lnSpc>
              <a:spcBef>
                <a:spcPct val="0"/>
              </a:spcBef>
            </a:pPr>
            <a:r>
              <a:rPr lang="en-US" sz="14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Organization and projects can be added to support different business </a:t>
            </a:r>
            <a:r>
              <a:rPr lang="en-US" sz="14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units/requirements</a:t>
            </a:r>
          </a:p>
          <a:p>
            <a:pPr mar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lang="en-US" sz="1000" u="sng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Business </a:t>
            </a:r>
            <a:r>
              <a:rPr lang="en-US" sz="1000" u="sng" dirty="0" err="1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req</a:t>
            </a:r>
            <a:r>
              <a:rPr lang="en-US" sz="1000" u="sng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of Ecommerce domain, banking ,finance </a:t>
            </a:r>
            <a:r>
              <a:rPr lang="en-US" sz="1000" u="sng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1000" u="sng" dirty="0" err="1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Ecom</a:t>
            </a:r>
            <a:r>
              <a:rPr lang="en-US" sz="1000" u="sng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org </a:t>
            </a:r>
            <a:r>
              <a:rPr lang="en-US" sz="10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      </a:t>
            </a:r>
            <a:r>
              <a:rPr lang="en-US" sz="1000" u="sng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multiple org can be created</a:t>
            </a:r>
            <a:endParaRPr lang="en-US" sz="1000" u="sng" dirty="0">
              <a:solidFill>
                <a:srgbClr val="2B3B4B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50000"/>
              </a:lnSpc>
              <a:spcBef>
                <a:spcPct val="0"/>
              </a:spcBef>
            </a:pPr>
            <a:r>
              <a:rPr lang="en-US" sz="14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Organization – Business </a:t>
            </a:r>
            <a:r>
              <a:rPr lang="en-US" sz="14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boundary</a:t>
            </a:r>
          </a:p>
          <a:p>
            <a:pPr mar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lang="en-US" sz="10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One org can have multiple project ,where project will be product of that organization (For e.g.  If you have a </a:t>
            </a:r>
            <a:r>
              <a:rPr lang="en-US" sz="1000" u="sng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organization as </a:t>
            </a:r>
            <a:r>
              <a:rPr lang="en-US" sz="1000" u="sng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u="sng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Ecommerce</a:t>
            </a:r>
            <a:r>
              <a:rPr lang="en-US" sz="10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10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then </a:t>
            </a:r>
            <a:r>
              <a:rPr lang="en-US" sz="1000" dirty="0"/>
              <a:t>Website Project  or Mobile App Project or Payment Gateway Project</a:t>
            </a:r>
            <a:r>
              <a:rPr lang="en-US" sz="10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</a:t>
            </a:r>
            <a:r>
              <a:rPr lang="en-US" sz="10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 </a:t>
            </a:r>
          </a:p>
          <a:p>
            <a:pPr marL="285750" indent="-285750">
              <a:lnSpc>
                <a:spcPct val="250000"/>
              </a:lnSpc>
              <a:spcBef>
                <a:spcPct val="0"/>
              </a:spcBef>
            </a:pPr>
            <a:r>
              <a:rPr lang="en-US" sz="14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Project </a:t>
            </a:r>
            <a:r>
              <a:rPr lang="en-US" sz="14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– Product / Delivery </a:t>
            </a:r>
            <a:r>
              <a:rPr lang="en-US" sz="14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boundary</a:t>
            </a:r>
          </a:p>
          <a:p>
            <a:pPr marL="0" indent="0">
              <a:lnSpc>
                <a:spcPct val="250000"/>
              </a:lnSpc>
              <a:spcBef>
                <a:spcPct val="0"/>
              </a:spcBef>
              <a:buNone/>
            </a:pPr>
            <a:r>
              <a:rPr lang="en-US" sz="10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Breaking down the hierarchy each project can have multiple team </a:t>
            </a:r>
            <a:endParaRPr lang="en-US" sz="1000" dirty="0">
              <a:solidFill>
                <a:srgbClr val="2B3B4B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50000"/>
              </a:lnSpc>
              <a:spcBef>
                <a:spcPct val="0"/>
              </a:spcBef>
            </a:pPr>
            <a:r>
              <a:rPr lang="en-US" sz="14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Team – </a:t>
            </a:r>
            <a:r>
              <a:rPr lang="en-US" sz="14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Specialized </a:t>
            </a:r>
            <a:r>
              <a:rPr lang="en-US" sz="14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resources of their </a:t>
            </a:r>
            <a:r>
              <a:rPr lang="en-US" sz="14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area : </a:t>
            </a:r>
            <a:r>
              <a:rPr lang="en-US" sz="8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if I have work related FET </a:t>
            </a:r>
            <a:r>
              <a:rPr lang="en-US" sz="8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then I will create Team as FET &lt;-- and the respective team will only  handle work which falls under their are</a:t>
            </a:r>
            <a:r>
              <a:rPr lang="en-US" sz="14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/>
            </a:r>
            <a:br>
              <a:rPr lang="en-US" sz="14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</a:br>
            <a:r>
              <a:rPr lang="en-US" sz="10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you can have n –org  </a:t>
            </a:r>
            <a:r>
              <a:rPr lang="en-US" sz="10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0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 project  </a:t>
            </a:r>
            <a:r>
              <a:rPr lang="en-US" sz="10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10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n teams</a:t>
            </a:r>
          </a:p>
          <a:p>
            <a:pPr marL="285750" indent="-285750">
              <a:lnSpc>
                <a:spcPct val="250000"/>
              </a:lnSpc>
              <a:spcBef>
                <a:spcPct val="0"/>
              </a:spcBef>
            </a:pPr>
            <a:endParaRPr lang="en-US" sz="1400" dirty="0">
              <a:solidFill>
                <a:srgbClr val="2B3B4B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" y="395947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5277" y="346600"/>
            <a:ext cx="5030197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DevOps Walkthrough</a:t>
            </a:r>
          </a:p>
        </p:txBody>
      </p:sp>
    </p:spTree>
    <p:extLst>
      <p:ext uri="{BB962C8B-B14F-4D97-AF65-F5344CB8AC3E}">
        <p14:creationId xmlns:p14="http://schemas.microsoft.com/office/powerpoint/2010/main" val="105422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7" y="696119"/>
            <a:ext cx="5030197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 Items &amp; Types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0073" y="1153318"/>
            <a:ext cx="993832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Work items are trackable units of work in </a:t>
            </a:r>
            <a:r>
              <a:rPr lang="en-US" sz="14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progress</a:t>
            </a: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sz="1000" u="sng" dirty="0"/>
              <a:t>For example, if you </a:t>
            </a:r>
            <a:r>
              <a:rPr lang="en-US" sz="1000" u="sng" dirty="0" smtClean="0"/>
              <a:t>are asked to create </a:t>
            </a:r>
            <a:r>
              <a:rPr lang="en-US" sz="1000" u="sng" dirty="0"/>
              <a:t>a flight booking </a:t>
            </a:r>
            <a:r>
              <a:rPr lang="en-US" sz="1000" u="sng" dirty="0" smtClean="0"/>
              <a:t>website</a:t>
            </a:r>
            <a:r>
              <a:rPr lang="en-US" sz="1000" u="sng" dirty="0"/>
              <a:t> </a:t>
            </a:r>
            <a:r>
              <a:rPr lang="en-US" sz="1000" u="sng" dirty="0" smtClean="0"/>
              <a:t> </a:t>
            </a:r>
            <a:r>
              <a:rPr lang="en-US" sz="1000" u="sng" dirty="0" smtClean="0">
                <a:sym typeface="Wingdings" panose="05000000000000000000" pitchFamily="2" charset="2"/>
              </a:rPr>
              <a:t></a:t>
            </a:r>
            <a:r>
              <a:rPr lang="en-US" sz="1000" dirty="0"/>
              <a:t> Then firstly, this Oral </a:t>
            </a:r>
            <a:r>
              <a:rPr lang="en-US" sz="1000" dirty="0" smtClean="0"/>
              <a:t>Requirement, </a:t>
            </a:r>
            <a:r>
              <a:rPr lang="en-US" sz="1000" dirty="0"/>
              <a:t>you will convert into </a:t>
            </a:r>
            <a:r>
              <a:rPr lang="en-US" sz="1000" dirty="0" smtClean="0"/>
              <a:t>the physical work  </a:t>
            </a:r>
            <a:r>
              <a:rPr lang="en-US" sz="1000" dirty="0" smtClean="0">
                <a:sym typeface="Wingdings" panose="05000000000000000000" pitchFamily="2" charset="2"/>
              </a:rPr>
              <a:t></a:t>
            </a:r>
            <a:r>
              <a:rPr lang="en-US" sz="1000" dirty="0"/>
              <a:t> physical work </a:t>
            </a:r>
            <a:r>
              <a:rPr lang="en-US" sz="1000" dirty="0" smtClean="0"/>
              <a:t> </a:t>
            </a:r>
            <a:r>
              <a:rPr lang="en-US" sz="1000" dirty="0" smtClean="0">
                <a:sym typeface="Wingdings" panose="05000000000000000000" pitchFamily="2" charset="2"/>
              </a:rPr>
              <a:t>such as    (Epic ,feature , story ,task, bugs )  </a:t>
            </a:r>
            <a:r>
              <a:rPr lang="en-US" sz="1000" dirty="0"/>
              <a:t>Once you start working on it, you will be able to track the work which is in </a:t>
            </a:r>
            <a:r>
              <a:rPr lang="en-US" sz="1000" dirty="0" smtClean="0"/>
              <a:t>progress in form of  shown WI on screen. </a:t>
            </a:r>
            <a:endParaRPr lang="en-US" sz="1000" dirty="0"/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sz="10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                                                                </a:t>
            </a:r>
            <a:r>
              <a:rPr lang="en-US" sz="1000" u="sng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shown on screen is hierarchy of work item which is followed as a Best practice</a:t>
            </a:r>
            <a:endParaRPr lang="en-US" sz="1000" u="sng" dirty="0">
              <a:solidFill>
                <a:srgbClr val="2B3B4B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845683" lvl="1" indent="-342900">
              <a:lnSpc>
                <a:spcPct val="200000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Epic - A </a:t>
            </a:r>
            <a:r>
              <a:rPr lang="en-US" sz="14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large </a:t>
            </a:r>
            <a:r>
              <a:rPr lang="en-US" sz="14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business goal or </a:t>
            </a:r>
            <a:r>
              <a:rPr lang="en-US" sz="14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initiative</a:t>
            </a:r>
            <a:r>
              <a:rPr lang="en-US" sz="8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for </a:t>
            </a:r>
            <a:r>
              <a:rPr lang="en-US" sz="800" dirty="0" err="1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e.g</a:t>
            </a:r>
            <a:r>
              <a:rPr lang="en-US" sz="8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800" dirty="0"/>
              <a:t>Just now, we had take the example of flight booking system. So, it will act as a larger business goal or initiative</a:t>
            </a:r>
            <a:r>
              <a:rPr lang="en-US" sz="800" dirty="0" smtClean="0"/>
              <a:t>.</a:t>
            </a:r>
            <a:endParaRPr lang="en-US" sz="800" dirty="0">
              <a:solidFill>
                <a:srgbClr val="2B3B4B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845683" lvl="1" indent="-342900">
              <a:lnSpc>
                <a:spcPct val="200000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Feature - A key capability of  business </a:t>
            </a:r>
            <a:r>
              <a:rPr lang="en-US" sz="14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goal </a:t>
            </a:r>
            <a:r>
              <a:rPr lang="en-US" sz="8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flight booking system </a:t>
            </a:r>
            <a:r>
              <a:rPr lang="en-US" sz="8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derivate features like  </a:t>
            </a:r>
            <a:r>
              <a:rPr lang="en-US" sz="800" b="1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Cancel </a:t>
            </a:r>
            <a:r>
              <a:rPr lang="en-US" sz="800" b="1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/ Modify Booking</a:t>
            </a:r>
            <a:r>
              <a:rPr lang="en-US" sz="8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(f1), Searching and selection of </a:t>
            </a:r>
            <a:r>
              <a:rPr lang="en-US" sz="8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Flights(f2)</a:t>
            </a:r>
            <a:endParaRPr lang="en-US" sz="800" dirty="0" smtClean="0">
              <a:solidFill>
                <a:srgbClr val="2B3B4B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845683" lvl="1" indent="-342900">
              <a:lnSpc>
                <a:spcPct val="200000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Story / Requirement / Backlog Item – Deliverables within defined time/</a:t>
            </a:r>
            <a:r>
              <a:rPr lang="en-US" sz="1400" dirty="0" err="1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Itrn</a:t>
            </a:r>
            <a:r>
              <a:rPr lang="en-US" sz="14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800" dirty="0" smtClean="0"/>
              <a:t> </a:t>
            </a:r>
            <a:r>
              <a:rPr lang="en-US" sz="800" dirty="0"/>
              <a:t>flight booking </a:t>
            </a:r>
            <a:r>
              <a:rPr lang="en-US" sz="800" dirty="0" smtClean="0"/>
              <a:t>system </a:t>
            </a:r>
            <a:r>
              <a:rPr lang="en-US" sz="800" dirty="0" smtClean="0">
                <a:sym typeface="Wingdings" panose="05000000000000000000" pitchFamily="2" charset="2"/>
              </a:rPr>
              <a:t> derivate  </a:t>
            </a:r>
            <a:r>
              <a:rPr lang="en-US" sz="8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Cancel / Modify Booking(f1), </a:t>
            </a:r>
            <a:r>
              <a:rPr lang="en-US" sz="8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As a customer, I should be able to cancel the </a:t>
            </a:r>
            <a:r>
              <a:rPr lang="en-US" sz="8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flight  so this will be the work that should be completed within defined period of timeline </a:t>
            </a:r>
            <a:endParaRPr lang="en-US" sz="800" dirty="0" smtClean="0">
              <a:solidFill>
                <a:srgbClr val="2B3B4B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845683" lvl="1" indent="-342900">
              <a:lnSpc>
                <a:spcPct val="200000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Task </a:t>
            </a:r>
            <a:r>
              <a:rPr lang="en-US" sz="14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-The actual to-do work </a:t>
            </a:r>
            <a:r>
              <a:rPr lang="en-US" sz="8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As a customer, I should be able to cancel the </a:t>
            </a:r>
            <a:r>
              <a:rPr lang="en-US" sz="8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flight(US) design front end pages for cancelation of flight booking (T1), design back end logic for flight cancellation</a:t>
            </a:r>
            <a:endParaRPr lang="en-US" sz="800" dirty="0">
              <a:solidFill>
                <a:srgbClr val="2B3B4B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845683" lvl="1" indent="-342900">
              <a:lnSpc>
                <a:spcPct val="200000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Bug / Issue - Fix something that’s </a:t>
            </a:r>
            <a:r>
              <a:rPr lang="en-US" sz="14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broken </a:t>
            </a:r>
            <a:r>
              <a:rPr lang="en-US" sz="8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800" dirty="0" smtClean="0"/>
              <a:t> Cancellation button not clickable</a:t>
            </a:r>
            <a:endParaRPr lang="en-US" sz="800" dirty="0">
              <a:solidFill>
                <a:srgbClr val="2B3B4B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42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909" y="387928"/>
            <a:ext cx="9324571" cy="4667578"/>
          </a:xfrm>
        </p:spPr>
        <p:txBody>
          <a:bodyPr/>
          <a:lstStyle/>
          <a:p>
            <a:r>
              <a:rPr lang="en-US" sz="800" b="1" dirty="0"/>
              <a:t>Effort</a:t>
            </a:r>
            <a:r>
              <a:rPr lang="en-US" sz="800" dirty="0"/>
              <a:t>  </a:t>
            </a:r>
            <a:r>
              <a:rPr lang="en-US" sz="800" dirty="0" smtClean="0"/>
              <a:t>: No default standard is defined</a:t>
            </a:r>
            <a:r>
              <a:rPr lang="en-US" sz="800" dirty="0" smtClean="0">
                <a:sym typeface="Wingdings" panose="05000000000000000000" pitchFamily="2" charset="2"/>
              </a:rPr>
              <a:t> u can define the standards and its value  in scrum  meet (1-10,1-3,1-5)</a:t>
            </a:r>
            <a:r>
              <a:rPr lang="en-US" sz="800" dirty="0" smtClean="0"/>
              <a:t>How </a:t>
            </a:r>
            <a:r>
              <a:rPr lang="en-US" sz="800" dirty="0"/>
              <a:t>much work </a:t>
            </a:r>
            <a:r>
              <a:rPr lang="en-US" sz="800" dirty="0" smtClean="0"/>
              <a:t>,time, energy, </a:t>
            </a:r>
            <a:r>
              <a:rPr lang="en-US" sz="800" dirty="0"/>
              <a:t>is needed to complete this </a:t>
            </a:r>
            <a:r>
              <a:rPr lang="en-US" sz="800" dirty="0" smtClean="0"/>
              <a:t>epic</a:t>
            </a:r>
          </a:p>
          <a:p>
            <a:r>
              <a:rPr lang="en-US" sz="800" b="1" dirty="0"/>
              <a:t>Business Value</a:t>
            </a:r>
            <a:r>
              <a:rPr lang="en-US" sz="800" dirty="0"/>
              <a:t> → How important this epic is for the business (e.g., revenue, customer satisfaction</a:t>
            </a:r>
            <a:r>
              <a:rPr lang="en-US" sz="800" dirty="0" smtClean="0"/>
              <a:t>).</a:t>
            </a:r>
          </a:p>
          <a:p>
            <a:r>
              <a:rPr lang="en-US" sz="800" b="1" dirty="0"/>
              <a:t>Time Criticality</a:t>
            </a:r>
            <a:r>
              <a:rPr lang="en-US" sz="800" dirty="0"/>
              <a:t> → How urgent it is to deliver this </a:t>
            </a:r>
            <a:r>
              <a:rPr lang="en-US" sz="800" dirty="0" smtClean="0"/>
              <a:t>epic(2)</a:t>
            </a:r>
          </a:p>
          <a:p>
            <a:pPr marL="0" indent="0">
              <a:buNone/>
            </a:pPr>
            <a:r>
              <a:rPr lang="en-US" sz="800" dirty="0" smtClean="0"/>
              <a:t>=============== Generally set by higher authority ,stack holder or manager ==================</a:t>
            </a:r>
            <a:br>
              <a:rPr lang="en-US" sz="800" dirty="0" smtClean="0"/>
            </a:br>
            <a:r>
              <a:rPr lang="en-US" sz="800" b="1" dirty="0"/>
              <a:t>Story Point </a:t>
            </a:r>
            <a:r>
              <a:rPr lang="en-US" sz="800" b="1" dirty="0" smtClean="0"/>
              <a:t>=</a:t>
            </a:r>
            <a:r>
              <a:rPr lang="en-US" sz="800" b="1" dirty="0"/>
              <a:t>A story point </a:t>
            </a:r>
            <a:r>
              <a:rPr lang="en-US" sz="800" dirty="0"/>
              <a:t>is like giving </a:t>
            </a:r>
            <a:r>
              <a:rPr lang="en-US" sz="800" b="1" dirty="0"/>
              <a:t>a </a:t>
            </a:r>
            <a:r>
              <a:rPr lang="en-US" sz="800" b="1" dirty="0" smtClean="0"/>
              <a:t>weightage  </a:t>
            </a:r>
            <a:r>
              <a:rPr lang="en-US" sz="800" b="1" dirty="0"/>
              <a:t>tag</a:t>
            </a:r>
            <a:r>
              <a:rPr lang="en-US" sz="800" dirty="0"/>
              <a:t> to a story. It tells the team </a:t>
            </a:r>
            <a:r>
              <a:rPr lang="en-US" sz="800" b="1" dirty="0"/>
              <a:t>how big, hard, or time-taking</a:t>
            </a:r>
            <a:r>
              <a:rPr lang="en-US" sz="800" dirty="0"/>
              <a:t> the story feels compared to others.</a:t>
            </a:r>
          </a:p>
        </p:txBody>
      </p:sp>
    </p:spTree>
    <p:extLst>
      <p:ext uri="{BB962C8B-B14F-4D97-AF65-F5344CB8AC3E}">
        <p14:creationId xmlns:p14="http://schemas.microsoft.com/office/powerpoint/2010/main" val="199522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Templates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75278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9977" y="1153319"/>
            <a:ext cx="8658225" cy="289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Building blocks of the work item tracking </a:t>
            </a:r>
            <a:r>
              <a:rPr lang="en-US" sz="16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system </a:t>
            </a:r>
            <a:r>
              <a:rPr lang="en-US" sz="800" b="1" dirty="0"/>
              <a:t>Process Template</a:t>
            </a:r>
            <a:r>
              <a:rPr lang="en-US" sz="800" dirty="0"/>
              <a:t> </a:t>
            </a:r>
            <a:r>
              <a:rPr lang="en-US" sz="800" dirty="0" smtClean="0"/>
              <a:t>is </a:t>
            </a:r>
            <a:r>
              <a:rPr lang="en-US" sz="800" dirty="0"/>
              <a:t>like a </a:t>
            </a:r>
            <a:r>
              <a:rPr lang="en-US" sz="800" b="1" dirty="0"/>
              <a:t>blueprint</a:t>
            </a:r>
            <a:r>
              <a:rPr lang="en-US" sz="800" dirty="0"/>
              <a:t> that decides how your work </a:t>
            </a:r>
            <a:r>
              <a:rPr lang="en-US" sz="800" dirty="0" smtClean="0"/>
              <a:t>items will </a:t>
            </a:r>
            <a:r>
              <a:rPr lang="en-US" sz="800" dirty="0"/>
              <a:t>be organized and </a:t>
            </a:r>
            <a:r>
              <a:rPr lang="en-US" sz="800" dirty="0" smtClean="0"/>
              <a:t>tracked .</a:t>
            </a:r>
            <a:r>
              <a:rPr lang="en-US" sz="800" dirty="0" err="1" smtClean="0"/>
              <a:t>i’ve</a:t>
            </a:r>
            <a:r>
              <a:rPr lang="en-US" sz="800" dirty="0" smtClean="0"/>
              <a:t> shown at time of creating project</a:t>
            </a:r>
            <a:endParaRPr lang="en-US" sz="800" dirty="0">
              <a:solidFill>
                <a:srgbClr val="2B3B4B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Type of Process templates</a:t>
            </a:r>
          </a:p>
          <a:p>
            <a:pPr marL="788533" lvl="1" indent="-285750">
              <a:lnSpc>
                <a:spcPct val="160000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Basic                                                                                   </a:t>
            </a:r>
          </a:p>
          <a:p>
            <a:pPr marL="788533" lvl="1" indent="-285750">
              <a:lnSpc>
                <a:spcPct val="160000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Scrum</a:t>
            </a:r>
          </a:p>
          <a:p>
            <a:pPr marL="788533" lvl="1" indent="-285750">
              <a:lnSpc>
                <a:spcPct val="160000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Agile</a:t>
            </a:r>
          </a:p>
          <a:p>
            <a:pPr marL="788533" lvl="1" indent="-285750">
              <a:lnSpc>
                <a:spcPct val="160000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1600" dirty="0" smtClean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CMMI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ABD9E4-33C8-E2E7-94F5-FDD70BF34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664" y="2304996"/>
            <a:ext cx="4365538" cy="258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7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699" y="-1"/>
            <a:ext cx="9382125" cy="575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01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9383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 </a:t>
            </a: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 :</a:t>
            </a:r>
            <a:r>
              <a:rPr lang="en-US" sz="10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</a:t>
            </a:r>
            <a:r>
              <a:rPr lang="en-US" sz="10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000" dirty="0" smtClean="0"/>
              <a:t>teams have different </a:t>
            </a:r>
            <a:r>
              <a:rPr lang="en-US" sz="1000" dirty="0"/>
              <a:t>members </a:t>
            </a:r>
            <a:r>
              <a:rPr lang="en-US" sz="1000" dirty="0" smtClean="0"/>
              <a:t>with diff  </a:t>
            </a:r>
            <a:r>
              <a:rPr lang="en-US" sz="1000" dirty="0"/>
              <a:t>experiences </a:t>
            </a:r>
            <a:r>
              <a:rPr lang="en-US" sz="1000" dirty="0" smtClean="0"/>
              <a:t>and  </a:t>
            </a:r>
            <a:r>
              <a:rPr lang="en-US" sz="1000" dirty="0"/>
              <a:t>seniority. </a:t>
            </a:r>
            <a:r>
              <a:rPr lang="en-US" sz="1000" dirty="0" smtClean="0"/>
              <a:t> And as per </a:t>
            </a:r>
            <a:r>
              <a:rPr lang="en-US" sz="1000" dirty="0"/>
              <a:t>experiences and  seniority</a:t>
            </a:r>
            <a:r>
              <a:rPr lang="en-US" sz="1000" dirty="0" smtClean="0"/>
              <a:t> They </a:t>
            </a:r>
            <a:r>
              <a:rPr lang="en-US" sz="1000" dirty="0"/>
              <a:t>have different privileges </a:t>
            </a:r>
            <a:r>
              <a:rPr lang="en-US" sz="1000" dirty="0" smtClean="0"/>
              <a:t>assigned ,So </a:t>
            </a:r>
            <a:r>
              <a:rPr lang="en-US" sz="1000" dirty="0"/>
              <a:t>the same privileges can be configured In </a:t>
            </a:r>
            <a:r>
              <a:rPr lang="en-US" sz="1000" dirty="0" smtClean="0"/>
              <a:t>ADO </a:t>
            </a:r>
            <a:r>
              <a:rPr lang="en-US" sz="1000" dirty="0"/>
              <a:t>using this access management Feature</a:t>
            </a:r>
          </a:p>
          <a:p>
            <a:pPr marL="0" indent="0">
              <a:buNone/>
            </a:pP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Organization settings (user , access level)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Projects settings ( permissions)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Team settings </a:t>
            </a:r>
          </a:p>
        </p:txBody>
      </p:sp>
    </p:spTree>
    <p:extLst>
      <p:ext uri="{BB962C8B-B14F-4D97-AF65-F5344CB8AC3E}">
        <p14:creationId xmlns:p14="http://schemas.microsoft.com/office/powerpoint/2010/main" val="94424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CFEBD4412E454DA1CFCF1077D1E3BA" ma:contentTypeVersion="0" ma:contentTypeDescription="Create a new document." ma:contentTypeScope="" ma:versionID="b81ec665c6230e2d1a711188ede7e58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53f2d8843fd2aa64b81f9e8c63a661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F8AE1-EF4D-4C4C-B46B-62AD99F655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D7A16C2-B4EB-484D-BFF6-D2FD98AC67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985D5B-10A8-4D8E-84A5-0C8B3A8C0C02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18166</TotalTime>
  <Words>1819</Words>
  <Application>Microsoft Office PowerPoint</Application>
  <PresentationFormat>Custom</PresentationFormat>
  <Paragraphs>148</Paragraphs>
  <Slides>23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Courier New</vt:lpstr>
      <vt:lpstr>Segoe UI</vt:lpstr>
      <vt:lpstr>Segoe UI Light</vt:lpstr>
      <vt:lpstr>Tahoma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TFS 2017 Project Management</dc:title>
  <dc:creator>Amruta Narkhede</dc:creator>
  <cp:lastModifiedBy>Ruturaj Sunil Kharde</cp:lastModifiedBy>
  <cp:revision>452</cp:revision>
  <dcterms:created xsi:type="dcterms:W3CDTF">1601-01-01T00:00:00Z</dcterms:created>
  <dcterms:modified xsi:type="dcterms:W3CDTF">2025-09-09T01:41:01Z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0x010100D6CFEBD4412E454DA1CFCF1077D1E3BA</vt:lpwstr>
  </property>
</Properties>
</file>