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20"/>
  </p:notesMasterIdLst>
  <p:sldIdLst>
    <p:sldId id="278" r:id="rId6"/>
    <p:sldId id="268" r:id="rId7"/>
    <p:sldId id="358" r:id="rId8"/>
    <p:sldId id="361" r:id="rId9"/>
    <p:sldId id="354" r:id="rId10"/>
    <p:sldId id="348" r:id="rId11"/>
    <p:sldId id="350" r:id="rId12"/>
    <p:sldId id="362" r:id="rId13"/>
    <p:sldId id="353" r:id="rId14"/>
    <p:sldId id="363" r:id="rId15"/>
    <p:sldId id="364" r:id="rId16"/>
    <p:sldId id="351" r:id="rId17"/>
    <p:sldId id="339" r:id="rId18"/>
    <p:sldId id="279" r:id="rId19"/>
  </p:sldIdLst>
  <p:sldSz cx="10058400" cy="5659438"/>
  <p:notesSz cx="9144000" cy="6858000"/>
  <p:defaultTextStyle>
    <a:defPPr>
      <a:defRPr lang="en-US"/>
    </a:defPPr>
    <a:lvl1pPr marL="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278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5566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08349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11131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13914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16697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1948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2226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6">
          <p15:clr>
            <a:srgbClr val="A4A3A4"/>
          </p15:clr>
        </p15:guide>
        <p15:guide id="2" pos="6019">
          <p15:clr>
            <a:srgbClr val="A4A3A4"/>
          </p15:clr>
        </p15:guide>
        <p15:guide id="3" pos="4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ruta Narkhede" initials="AN" lastIdx="2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B4B"/>
    <a:srgbClr val="00B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6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2218" y="101"/>
      </p:cViewPr>
      <p:guideLst>
        <p:guide orient="horz" pos="486"/>
        <p:guide pos="6019"/>
        <p:guide pos="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emkumar Todkar" userId="S::premkumart@cybalm.onmicrosoft.com::4a436f82-a229-44a1-8f4e-c0806ef9def9" providerId="AD" clId="Web-{C35FDB06-2D97-43C8-88AD-4CB23F61BB6E}"/>
    <pc:docChg chg="addSld modSld sldOrd">
      <pc:chgData name="Premkumar Todkar" userId="S::premkumart@cybalm.onmicrosoft.com::4a436f82-a229-44a1-8f4e-c0806ef9def9" providerId="AD" clId="Web-{C35FDB06-2D97-43C8-88AD-4CB23F61BB6E}" dt="2018-08-20T12:21:21.630" v="53" actId="20577"/>
      <pc:docMkLst>
        <pc:docMk/>
      </pc:docMkLst>
      <pc:sldChg chg="modSp">
        <pc:chgData name="Premkumar Todkar" userId="S::premkumart@cybalm.onmicrosoft.com::4a436f82-a229-44a1-8f4e-c0806ef9def9" providerId="AD" clId="Web-{C35FDB06-2D97-43C8-88AD-4CB23F61BB6E}" dt="2018-08-20T12:17:56.187" v="21" actId="1076"/>
        <pc:sldMkLst>
          <pc:docMk/>
          <pc:sldMk cId="809518091" sldId="257"/>
        </pc:sldMkLst>
        <pc:spChg chg="mod">
          <ac:chgData name="Premkumar Todkar" userId="S::premkumart@cybalm.onmicrosoft.com::4a436f82-a229-44a1-8f4e-c0806ef9def9" providerId="AD" clId="Web-{C35FDB06-2D97-43C8-88AD-4CB23F61BB6E}" dt="2018-08-20T12:17:17.701" v="10" actId="1076"/>
          <ac:spMkLst>
            <pc:docMk/>
            <pc:sldMk cId="809518091" sldId="257"/>
            <ac:spMk id="10" creationId="{00000000-0000-0000-0000-000000000000}"/>
          </ac:spMkLst>
        </pc:spChg>
        <pc:spChg chg="mod">
          <ac:chgData name="Premkumar Todkar" userId="S::premkumart@cybalm.onmicrosoft.com::4a436f82-a229-44a1-8f4e-c0806ef9def9" providerId="AD" clId="Web-{C35FDB06-2D97-43C8-88AD-4CB23F61BB6E}" dt="2018-08-20T12:17:56.156" v="19" actId="1076"/>
          <ac:spMkLst>
            <pc:docMk/>
            <pc:sldMk cId="809518091" sldId="257"/>
            <ac:spMk id="12" creationId="{00000000-0000-0000-0000-000000000000}"/>
          </ac:spMkLst>
        </pc:spChg>
        <pc:spChg chg="mod">
          <ac:chgData name="Premkumar Todkar" userId="S::premkumart@cybalm.onmicrosoft.com::4a436f82-a229-44a1-8f4e-c0806ef9def9" providerId="AD" clId="Web-{C35FDB06-2D97-43C8-88AD-4CB23F61BB6E}" dt="2018-08-20T12:17:17.701" v="11" actId="1076"/>
          <ac:spMkLst>
            <pc:docMk/>
            <pc:sldMk cId="809518091" sldId="257"/>
            <ac:spMk id="46" creationId="{00000000-0000-0000-0000-000000000000}"/>
          </ac:spMkLst>
        </pc:spChg>
        <pc:spChg chg="mod">
          <ac:chgData name="Premkumar Todkar" userId="S::premkumart@cybalm.onmicrosoft.com::4a436f82-a229-44a1-8f4e-c0806ef9def9" providerId="AD" clId="Web-{C35FDB06-2D97-43C8-88AD-4CB23F61BB6E}" dt="2018-08-20T12:17:56.172" v="20" actId="1076"/>
          <ac:spMkLst>
            <pc:docMk/>
            <pc:sldMk cId="809518091" sldId="257"/>
            <ac:spMk id="48" creationId="{00000000-0000-0000-0000-000000000000}"/>
          </ac:spMkLst>
        </pc:spChg>
        <pc:picChg chg="mod">
          <ac:chgData name="Premkumar Todkar" userId="S::premkumart@cybalm.onmicrosoft.com::4a436f82-a229-44a1-8f4e-c0806ef9def9" providerId="AD" clId="Web-{C35FDB06-2D97-43C8-88AD-4CB23F61BB6E}" dt="2018-08-20T12:17:56.187" v="21" actId="1076"/>
          <ac:picMkLst>
            <pc:docMk/>
            <pc:sldMk cId="809518091" sldId="257"/>
            <ac:picMk id="2" creationId="{00000000-0000-0000-0000-000000000000}"/>
          </ac:picMkLst>
        </pc:picChg>
        <pc:picChg chg="mod">
          <ac:chgData name="Premkumar Todkar" userId="S::premkumart@cybalm.onmicrosoft.com::4a436f82-a229-44a1-8f4e-c0806ef9def9" providerId="AD" clId="Web-{C35FDB06-2D97-43C8-88AD-4CB23F61BB6E}" dt="2018-08-20T12:17:17.716" v="12" actId="1076"/>
          <ac:picMkLst>
            <pc:docMk/>
            <pc:sldMk cId="809518091" sldId="257"/>
            <ac:picMk id="3" creationId="{00000000-0000-0000-0000-000000000000}"/>
          </ac:picMkLst>
        </pc:picChg>
      </pc:sldChg>
      <pc:sldChg chg="ord">
        <pc:chgData name="Premkumar Todkar" userId="S::premkumart@cybalm.onmicrosoft.com::4a436f82-a229-44a1-8f4e-c0806ef9def9" providerId="AD" clId="Web-{C35FDB06-2D97-43C8-88AD-4CB23F61BB6E}" dt="2018-08-20T12:16:46.167" v="0"/>
        <pc:sldMkLst>
          <pc:docMk/>
          <pc:sldMk cId="1415327346" sldId="305"/>
        </pc:sldMkLst>
      </pc:sldChg>
      <pc:sldChg chg="modSp add ord replId">
        <pc:chgData name="Premkumar Todkar" userId="S::premkumart@cybalm.onmicrosoft.com::4a436f82-a229-44a1-8f4e-c0806ef9def9" providerId="AD" clId="Web-{C35FDB06-2D97-43C8-88AD-4CB23F61BB6E}" dt="2018-08-20T12:18:36.283" v="38" actId="20577"/>
        <pc:sldMkLst>
          <pc:docMk/>
          <pc:sldMk cId="360332547" sldId="307"/>
        </pc:sldMkLst>
        <pc:spChg chg="mod">
          <ac:chgData name="Premkumar Todkar" userId="S::premkumart@cybalm.onmicrosoft.com::4a436f82-a229-44a1-8f4e-c0806ef9def9" providerId="AD" clId="Web-{C35FDB06-2D97-43C8-88AD-4CB23F61BB6E}" dt="2018-08-20T12:18:36.283" v="38" actId="20577"/>
          <ac:spMkLst>
            <pc:docMk/>
            <pc:sldMk cId="360332547" sldId="307"/>
            <ac:spMk id="10" creationId="{00000000-0000-0000-0000-000000000000}"/>
          </ac:spMkLst>
        </pc:spChg>
      </pc:sldChg>
      <pc:sldChg chg="add replId">
        <pc:chgData name="Premkumar Todkar" userId="S::premkumart@cybalm.onmicrosoft.com::4a436f82-a229-44a1-8f4e-c0806ef9def9" providerId="AD" clId="Web-{C35FDB06-2D97-43C8-88AD-4CB23F61BB6E}" dt="2018-08-20T12:18:39.549" v="41"/>
        <pc:sldMkLst>
          <pc:docMk/>
          <pc:sldMk cId="3542421701" sldId="308"/>
        </pc:sldMkLst>
      </pc:sldChg>
      <pc:sldChg chg="modSp add replId">
        <pc:chgData name="Premkumar Todkar" userId="S::premkumart@cybalm.onmicrosoft.com::4a436f82-a229-44a1-8f4e-c0806ef9def9" providerId="AD" clId="Web-{C35FDB06-2D97-43C8-88AD-4CB23F61BB6E}" dt="2018-08-20T12:21:21.630" v="52" actId="20577"/>
        <pc:sldMkLst>
          <pc:docMk/>
          <pc:sldMk cId="1171620979" sldId="309"/>
        </pc:sldMkLst>
        <pc:spChg chg="mod">
          <ac:chgData name="Premkumar Todkar" userId="S::premkumart@cybalm.onmicrosoft.com::4a436f82-a229-44a1-8f4e-c0806ef9def9" providerId="AD" clId="Web-{C35FDB06-2D97-43C8-88AD-4CB23F61BB6E}" dt="2018-08-20T12:19:01.684" v="47" actId="20577"/>
          <ac:spMkLst>
            <pc:docMk/>
            <pc:sldMk cId="1171620979" sldId="309"/>
            <ac:spMk id="3" creationId="{00000000-0000-0000-0000-000000000000}"/>
          </ac:spMkLst>
        </pc:spChg>
        <pc:spChg chg="mod">
          <ac:chgData name="Premkumar Todkar" userId="S::premkumart@cybalm.onmicrosoft.com::4a436f82-a229-44a1-8f4e-c0806ef9def9" providerId="AD" clId="Web-{C35FDB06-2D97-43C8-88AD-4CB23F61BB6E}" dt="2018-08-20T12:21:21.630" v="52" actId="20577"/>
          <ac:spMkLst>
            <pc:docMk/>
            <pc:sldMk cId="1171620979" sldId="309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47075-42FC-4992-BFD6-71B1872E4AB2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C82F4-2A69-4126-B139-781D9110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67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8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4" t="1053" r="2460"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1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1489463"/>
            <a:ext cx="55321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2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8" y="165699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586740" y="1751232"/>
            <a:ext cx="4526280" cy="827189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/>
          <a:p>
            <a:pPr algn="r"/>
            <a:r>
              <a:rPr lang="en-US"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 to</a:t>
            </a:r>
            <a:br>
              <a:rPr lang="en-US"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Cybage</a:t>
            </a:r>
            <a:endParaRPr lang="en-US" sz="220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2018 Cybage Software Pvt. Ltd. All Rights Reserved. Cybage Confidential.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8534400" y="5191919"/>
            <a:ext cx="914400" cy="158898"/>
            <a:chOff x="8534400" y="5191919"/>
            <a:chExt cx="914400" cy="158898"/>
          </a:xfrm>
        </p:grpSpPr>
        <p:pic>
          <p:nvPicPr>
            <p:cNvPr id="1026" name="Picture 2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2869" y="5195982"/>
              <a:ext cx="193846" cy="136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5" name="Group 24"/>
            <p:cNvGrpSpPr/>
            <p:nvPr userDrawn="1"/>
          </p:nvGrpSpPr>
          <p:grpSpPr>
            <a:xfrm>
              <a:off x="8933771" y="5191919"/>
              <a:ext cx="152335" cy="136446"/>
              <a:chOff x="8938916" y="5111750"/>
              <a:chExt cx="150813" cy="147638"/>
            </a:xfrm>
          </p:grpSpPr>
          <p:sp>
            <p:nvSpPr>
              <p:cNvPr id="2" name="Rectangle 1"/>
              <p:cNvSpPr/>
              <p:nvPr userDrawn="1"/>
            </p:nvSpPr>
            <p:spPr>
              <a:xfrm>
                <a:off x="8939149" y="5129240"/>
                <a:ext cx="150579" cy="119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 9"/>
              <p:cNvSpPr>
                <a:spLocks noEditPoints="1"/>
              </p:cNvSpPr>
              <p:nvPr userDrawn="1"/>
            </p:nvSpPr>
            <p:spPr bwMode="auto">
              <a:xfrm>
                <a:off x="8938916" y="5111750"/>
                <a:ext cx="150813" cy="147638"/>
              </a:xfrm>
              <a:custGeom>
                <a:avLst/>
                <a:gdLst>
                  <a:gd name="T0" fmla="*/ 49 w 54"/>
                  <a:gd name="T1" fmla="*/ 0 h 53"/>
                  <a:gd name="T2" fmla="*/ 5 w 54"/>
                  <a:gd name="T3" fmla="*/ 0 h 53"/>
                  <a:gd name="T4" fmla="*/ 0 w 54"/>
                  <a:gd name="T5" fmla="*/ 5 h 53"/>
                  <a:gd name="T6" fmla="*/ 0 w 54"/>
                  <a:gd name="T7" fmla="*/ 48 h 53"/>
                  <a:gd name="T8" fmla="*/ 5 w 54"/>
                  <a:gd name="T9" fmla="*/ 53 h 53"/>
                  <a:gd name="T10" fmla="*/ 49 w 54"/>
                  <a:gd name="T11" fmla="*/ 53 h 53"/>
                  <a:gd name="T12" fmla="*/ 54 w 54"/>
                  <a:gd name="T13" fmla="*/ 48 h 53"/>
                  <a:gd name="T14" fmla="*/ 54 w 54"/>
                  <a:gd name="T15" fmla="*/ 5 h 53"/>
                  <a:gd name="T16" fmla="*/ 49 w 54"/>
                  <a:gd name="T17" fmla="*/ 0 h 53"/>
                  <a:gd name="T18" fmla="*/ 17 w 54"/>
                  <a:gd name="T19" fmla="*/ 46 h 53"/>
                  <a:gd name="T20" fmla="*/ 15 w 54"/>
                  <a:gd name="T21" fmla="*/ 47 h 53"/>
                  <a:gd name="T22" fmla="*/ 10 w 54"/>
                  <a:gd name="T23" fmla="*/ 47 h 53"/>
                  <a:gd name="T24" fmla="*/ 8 w 54"/>
                  <a:gd name="T25" fmla="*/ 46 h 53"/>
                  <a:gd name="T26" fmla="*/ 8 w 54"/>
                  <a:gd name="T27" fmla="*/ 21 h 53"/>
                  <a:gd name="T28" fmla="*/ 10 w 54"/>
                  <a:gd name="T29" fmla="*/ 20 h 53"/>
                  <a:gd name="T30" fmla="*/ 15 w 54"/>
                  <a:gd name="T31" fmla="*/ 20 h 53"/>
                  <a:gd name="T32" fmla="*/ 17 w 54"/>
                  <a:gd name="T33" fmla="*/ 21 h 53"/>
                  <a:gd name="T34" fmla="*/ 17 w 54"/>
                  <a:gd name="T35" fmla="*/ 46 h 53"/>
                  <a:gd name="T36" fmla="*/ 13 w 54"/>
                  <a:gd name="T37" fmla="*/ 17 h 53"/>
                  <a:gd name="T38" fmla="*/ 7 w 54"/>
                  <a:gd name="T39" fmla="*/ 12 h 53"/>
                  <a:gd name="T40" fmla="*/ 13 w 54"/>
                  <a:gd name="T41" fmla="*/ 6 h 53"/>
                  <a:gd name="T42" fmla="*/ 18 w 54"/>
                  <a:gd name="T43" fmla="*/ 12 h 53"/>
                  <a:gd name="T44" fmla="*/ 13 w 54"/>
                  <a:gd name="T45" fmla="*/ 17 h 53"/>
                  <a:gd name="T46" fmla="*/ 48 w 54"/>
                  <a:gd name="T47" fmla="*/ 46 h 53"/>
                  <a:gd name="T48" fmla="*/ 47 w 54"/>
                  <a:gd name="T49" fmla="*/ 47 h 53"/>
                  <a:gd name="T50" fmla="*/ 40 w 54"/>
                  <a:gd name="T51" fmla="*/ 47 h 53"/>
                  <a:gd name="T52" fmla="*/ 39 w 54"/>
                  <a:gd name="T53" fmla="*/ 46 h 53"/>
                  <a:gd name="T54" fmla="*/ 39 w 54"/>
                  <a:gd name="T55" fmla="*/ 34 h 53"/>
                  <a:gd name="T56" fmla="*/ 35 w 54"/>
                  <a:gd name="T57" fmla="*/ 27 h 53"/>
                  <a:gd name="T58" fmla="*/ 30 w 54"/>
                  <a:gd name="T59" fmla="*/ 33 h 53"/>
                  <a:gd name="T60" fmla="*/ 30 w 54"/>
                  <a:gd name="T61" fmla="*/ 46 h 53"/>
                  <a:gd name="T62" fmla="*/ 28 w 54"/>
                  <a:gd name="T63" fmla="*/ 47 h 53"/>
                  <a:gd name="T64" fmla="*/ 22 w 54"/>
                  <a:gd name="T65" fmla="*/ 47 h 53"/>
                  <a:gd name="T66" fmla="*/ 21 w 54"/>
                  <a:gd name="T67" fmla="*/ 46 h 53"/>
                  <a:gd name="T68" fmla="*/ 21 w 54"/>
                  <a:gd name="T69" fmla="*/ 21 h 53"/>
                  <a:gd name="T70" fmla="*/ 22 w 54"/>
                  <a:gd name="T71" fmla="*/ 20 h 53"/>
                  <a:gd name="T72" fmla="*/ 28 w 54"/>
                  <a:gd name="T73" fmla="*/ 20 h 53"/>
                  <a:gd name="T74" fmla="*/ 30 w 54"/>
                  <a:gd name="T75" fmla="*/ 21 h 53"/>
                  <a:gd name="T76" fmla="*/ 30 w 54"/>
                  <a:gd name="T77" fmla="*/ 23 h 53"/>
                  <a:gd name="T78" fmla="*/ 38 w 54"/>
                  <a:gd name="T79" fmla="*/ 19 h 53"/>
                  <a:gd name="T80" fmla="*/ 48 w 54"/>
                  <a:gd name="T81" fmla="*/ 34 h 53"/>
                  <a:gd name="T82" fmla="*/ 48 w 54"/>
                  <a:gd name="T83" fmla="*/ 4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4" h="53">
                    <a:moveTo>
                      <a:pt x="49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1"/>
                      <a:pt x="3" y="53"/>
                      <a:pt x="5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52" y="53"/>
                      <a:pt x="54" y="51"/>
                      <a:pt x="54" y="48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49" y="0"/>
                    </a:cubicBezTo>
                    <a:close/>
                    <a:moveTo>
                      <a:pt x="17" y="46"/>
                    </a:moveTo>
                    <a:cubicBezTo>
                      <a:pt x="17" y="47"/>
                      <a:pt x="16" y="47"/>
                      <a:pt x="15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9" y="47"/>
                      <a:pt x="8" y="47"/>
                      <a:pt x="8" y="46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0"/>
                      <a:pt x="9" y="20"/>
                      <a:pt x="10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7" y="20"/>
                      <a:pt x="17" y="21"/>
                    </a:cubicBezTo>
                    <a:lnTo>
                      <a:pt x="17" y="46"/>
                    </a:lnTo>
                    <a:close/>
                    <a:moveTo>
                      <a:pt x="13" y="17"/>
                    </a:moveTo>
                    <a:cubicBezTo>
                      <a:pt x="9" y="17"/>
                      <a:pt x="7" y="15"/>
                      <a:pt x="7" y="12"/>
                    </a:cubicBezTo>
                    <a:cubicBezTo>
                      <a:pt x="7" y="8"/>
                      <a:pt x="9" y="6"/>
                      <a:pt x="13" y="6"/>
                    </a:cubicBezTo>
                    <a:cubicBezTo>
                      <a:pt x="16" y="6"/>
                      <a:pt x="18" y="8"/>
                      <a:pt x="18" y="12"/>
                    </a:cubicBezTo>
                    <a:cubicBezTo>
                      <a:pt x="18" y="15"/>
                      <a:pt x="16" y="17"/>
                      <a:pt x="13" y="17"/>
                    </a:cubicBezTo>
                    <a:close/>
                    <a:moveTo>
                      <a:pt x="48" y="46"/>
                    </a:moveTo>
                    <a:cubicBezTo>
                      <a:pt x="48" y="47"/>
                      <a:pt x="47" y="47"/>
                      <a:pt x="47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7"/>
                      <a:pt x="39" y="47"/>
                      <a:pt x="39" y="46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3"/>
                      <a:pt x="40" y="27"/>
                      <a:pt x="35" y="27"/>
                    </a:cubicBezTo>
                    <a:cubicBezTo>
                      <a:pt x="31" y="27"/>
                      <a:pt x="30" y="31"/>
                      <a:pt x="30" y="33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7"/>
                      <a:pt x="29" y="47"/>
                      <a:pt x="28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1" y="47"/>
                      <a:pt x="21" y="47"/>
                      <a:pt x="21" y="46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1" y="20"/>
                      <a:pt x="22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1" y="21"/>
                      <a:pt x="33" y="19"/>
                      <a:pt x="38" y="19"/>
                    </a:cubicBezTo>
                    <a:cubicBezTo>
                      <a:pt x="48" y="19"/>
                      <a:pt x="48" y="29"/>
                      <a:pt x="48" y="34"/>
                    </a:cubicBezTo>
                    <a:cubicBezTo>
                      <a:pt x="48" y="46"/>
                      <a:pt x="48" y="46"/>
                      <a:pt x="48" y="46"/>
                    </a:cubicBezTo>
                    <a:close/>
                  </a:path>
                </a:pathLst>
              </a:custGeom>
              <a:solidFill>
                <a:srgbClr val="067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" name="Group 11"/>
            <p:cNvGrpSpPr/>
            <p:nvPr userDrawn="1"/>
          </p:nvGrpSpPr>
          <p:grpSpPr>
            <a:xfrm>
              <a:off x="9110550" y="5191919"/>
              <a:ext cx="153938" cy="142315"/>
              <a:chOff x="9090025" y="5111750"/>
              <a:chExt cx="152400" cy="153988"/>
            </a:xfrm>
          </p:grpSpPr>
          <p:sp>
            <p:nvSpPr>
              <p:cNvPr id="9" name="Rectangle 10"/>
              <p:cNvSpPr>
                <a:spLocks noChangeArrowheads="1"/>
              </p:cNvSpPr>
              <p:nvPr userDrawn="1"/>
            </p:nvSpPr>
            <p:spPr bwMode="auto">
              <a:xfrm>
                <a:off x="9090025" y="5111750"/>
                <a:ext cx="152400" cy="153988"/>
              </a:xfrm>
              <a:prstGeom prst="rect">
                <a:avLst/>
              </a:prstGeom>
              <a:solidFill>
                <a:srgbClr val="5DA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1"/>
              <p:cNvSpPr>
                <a:spLocks/>
              </p:cNvSpPr>
              <p:nvPr userDrawn="1"/>
            </p:nvSpPr>
            <p:spPr bwMode="auto">
              <a:xfrm>
                <a:off x="9105900" y="5145088"/>
                <a:ext cx="117475" cy="90488"/>
              </a:xfrm>
              <a:custGeom>
                <a:avLst/>
                <a:gdLst>
                  <a:gd name="T0" fmla="*/ 1 w 42"/>
                  <a:gd name="T1" fmla="*/ 29 h 32"/>
                  <a:gd name="T2" fmla="*/ 14 w 42"/>
                  <a:gd name="T3" fmla="*/ 32 h 32"/>
                  <a:gd name="T4" fmla="*/ 38 w 42"/>
                  <a:gd name="T5" fmla="*/ 9 h 32"/>
                  <a:gd name="T6" fmla="*/ 38 w 42"/>
                  <a:gd name="T7" fmla="*/ 8 h 32"/>
                  <a:gd name="T8" fmla="*/ 42 w 42"/>
                  <a:gd name="T9" fmla="*/ 4 h 32"/>
                  <a:gd name="T10" fmla="*/ 37 w 42"/>
                  <a:gd name="T11" fmla="*/ 5 h 32"/>
                  <a:gd name="T12" fmla="*/ 37 w 42"/>
                  <a:gd name="T13" fmla="*/ 5 h 32"/>
                  <a:gd name="T14" fmla="*/ 37 w 42"/>
                  <a:gd name="T15" fmla="*/ 5 h 32"/>
                  <a:gd name="T16" fmla="*/ 41 w 42"/>
                  <a:gd name="T17" fmla="*/ 0 h 32"/>
                  <a:gd name="T18" fmla="*/ 37 w 42"/>
                  <a:gd name="T19" fmla="*/ 2 h 32"/>
                  <a:gd name="T20" fmla="*/ 35 w 42"/>
                  <a:gd name="T21" fmla="*/ 2 h 32"/>
                  <a:gd name="T22" fmla="*/ 29 w 42"/>
                  <a:gd name="T23" fmla="*/ 0 h 32"/>
                  <a:gd name="T24" fmla="*/ 21 w 42"/>
                  <a:gd name="T25" fmla="*/ 8 h 32"/>
                  <a:gd name="T26" fmla="*/ 21 w 42"/>
                  <a:gd name="T27" fmla="*/ 10 h 32"/>
                  <a:gd name="T28" fmla="*/ 4 w 42"/>
                  <a:gd name="T29" fmla="*/ 1 h 32"/>
                  <a:gd name="T30" fmla="*/ 7 w 42"/>
                  <a:gd name="T31" fmla="*/ 12 h 32"/>
                  <a:gd name="T32" fmla="*/ 3 w 42"/>
                  <a:gd name="T33" fmla="*/ 11 h 32"/>
                  <a:gd name="T34" fmla="*/ 9 w 42"/>
                  <a:gd name="T35" fmla="*/ 19 h 32"/>
                  <a:gd name="T36" fmla="*/ 6 w 42"/>
                  <a:gd name="T37" fmla="*/ 19 h 32"/>
                  <a:gd name="T38" fmla="*/ 13 w 42"/>
                  <a:gd name="T39" fmla="*/ 25 h 32"/>
                  <a:gd name="T40" fmla="*/ 1 w 42"/>
                  <a:gd name="T41" fmla="*/ 2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32">
                    <a:moveTo>
                      <a:pt x="1" y="29"/>
                    </a:moveTo>
                    <a:cubicBezTo>
                      <a:pt x="5" y="31"/>
                      <a:pt x="9" y="32"/>
                      <a:pt x="14" y="32"/>
                    </a:cubicBezTo>
                    <a:cubicBezTo>
                      <a:pt x="27" y="32"/>
                      <a:pt x="38" y="22"/>
                      <a:pt x="38" y="9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7"/>
                      <a:pt x="41" y="5"/>
                      <a:pt x="42" y="4"/>
                    </a:cubicBezTo>
                    <a:cubicBezTo>
                      <a:pt x="42" y="4"/>
                      <a:pt x="39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40" y="3"/>
                      <a:pt x="41" y="0"/>
                    </a:cubicBezTo>
                    <a:cubicBezTo>
                      <a:pt x="41" y="0"/>
                      <a:pt x="39" y="1"/>
                      <a:pt x="37" y="2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4" y="1"/>
                      <a:pt x="32" y="0"/>
                      <a:pt x="29" y="0"/>
                    </a:cubicBezTo>
                    <a:cubicBezTo>
                      <a:pt x="25" y="0"/>
                      <a:pt x="21" y="3"/>
                      <a:pt x="21" y="8"/>
                    </a:cubicBezTo>
                    <a:cubicBezTo>
                      <a:pt x="21" y="9"/>
                      <a:pt x="21" y="9"/>
                      <a:pt x="21" y="10"/>
                    </a:cubicBezTo>
                    <a:cubicBezTo>
                      <a:pt x="21" y="10"/>
                      <a:pt x="11" y="9"/>
                      <a:pt x="4" y="1"/>
                    </a:cubicBezTo>
                    <a:cubicBezTo>
                      <a:pt x="4" y="1"/>
                      <a:pt x="0" y="7"/>
                      <a:pt x="7" y="12"/>
                    </a:cubicBezTo>
                    <a:cubicBezTo>
                      <a:pt x="7" y="12"/>
                      <a:pt x="5" y="12"/>
                      <a:pt x="3" y="11"/>
                    </a:cubicBezTo>
                    <a:cubicBezTo>
                      <a:pt x="3" y="11"/>
                      <a:pt x="2" y="18"/>
                      <a:pt x="9" y="19"/>
                    </a:cubicBezTo>
                    <a:cubicBezTo>
                      <a:pt x="9" y="19"/>
                      <a:pt x="8" y="20"/>
                      <a:pt x="6" y="19"/>
                    </a:cubicBezTo>
                    <a:cubicBezTo>
                      <a:pt x="6" y="19"/>
                      <a:pt x="7" y="25"/>
                      <a:pt x="13" y="25"/>
                    </a:cubicBezTo>
                    <a:cubicBezTo>
                      <a:pt x="13" y="25"/>
                      <a:pt x="8" y="30"/>
                      <a:pt x="1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4" name="Group 13"/>
            <p:cNvGrpSpPr/>
            <p:nvPr userDrawn="1"/>
          </p:nvGrpSpPr>
          <p:grpSpPr>
            <a:xfrm>
              <a:off x="9293258" y="5191919"/>
              <a:ext cx="155542" cy="142315"/>
              <a:chOff x="9294812" y="5111750"/>
              <a:chExt cx="153988" cy="153988"/>
            </a:xfrm>
          </p:grpSpPr>
          <p:sp>
            <p:nvSpPr>
              <p:cNvPr id="15" name="Rectangle 14"/>
              <p:cNvSpPr/>
              <p:nvPr userDrawn="1"/>
            </p:nvSpPr>
            <p:spPr>
              <a:xfrm>
                <a:off x="9320150" y="5129240"/>
                <a:ext cx="128650" cy="1357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 12"/>
              <p:cNvSpPr>
                <a:spLocks/>
              </p:cNvSpPr>
              <p:nvPr userDrawn="1"/>
            </p:nvSpPr>
            <p:spPr bwMode="auto">
              <a:xfrm>
                <a:off x="9294812" y="5111750"/>
                <a:ext cx="153988" cy="153988"/>
              </a:xfrm>
              <a:custGeom>
                <a:avLst/>
                <a:gdLst>
                  <a:gd name="T0" fmla="*/ 0 w 55"/>
                  <a:gd name="T1" fmla="*/ 0 h 55"/>
                  <a:gd name="T2" fmla="*/ 0 w 55"/>
                  <a:gd name="T3" fmla="*/ 55 h 55"/>
                  <a:gd name="T4" fmla="*/ 29 w 55"/>
                  <a:gd name="T5" fmla="*/ 55 h 55"/>
                  <a:gd name="T6" fmla="*/ 29 w 55"/>
                  <a:gd name="T7" fmla="*/ 34 h 55"/>
                  <a:gd name="T8" fmla="*/ 22 w 55"/>
                  <a:gd name="T9" fmla="*/ 34 h 55"/>
                  <a:gd name="T10" fmla="*/ 22 w 55"/>
                  <a:gd name="T11" fmla="*/ 25 h 55"/>
                  <a:gd name="T12" fmla="*/ 29 w 55"/>
                  <a:gd name="T13" fmla="*/ 25 h 55"/>
                  <a:gd name="T14" fmla="*/ 29 w 55"/>
                  <a:gd name="T15" fmla="*/ 18 h 55"/>
                  <a:gd name="T16" fmla="*/ 39 w 55"/>
                  <a:gd name="T17" fmla="*/ 8 h 55"/>
                  <a:gd name="T18" fmla="*/ 46 w 55"/>
                  <a:gd name="T19" fmla="*/ 8 h 55"/>
                  <a:gd name="T20" fmla="*/ 46 w 55"/>
                  <a:gd name="T21" fmla="*/ 16 h 55"/>
                  <a:gd name="T22" fmla="*/ 41 w 55"/>
                  <a:gd name="T23" fmla="*/ 16 h 55"/>
                  <a:gd name="T24" fmla="*/ 38 w 55"/>
                  <a:gd name="T25" fmla="*/ 19 h 55"/>
                  <a:gd name="T26" fmla="*/ 38 w 55"/>
                  <a:gd name="T27" fmla="*/ 25 h 55"/>
                  <a:gd name="T28" fmla="*/ 46 w 55"/>
                  <a:gd name="T29" fmla="*/ 25 h 55"/>
                  <a:gd name="T30" fmla="*/ 45 w 55"/>
                  <a:gd name="T31" fmla="*/ 34 h 55"/>
                  <a:gd name="T32" fmla="*/ 38 w 55"/>
                  <a:gd name="T33" fmla="*/ 34 h 55"/>
                  <a:gd name="T34" fmla="*/ 38 w 55"/>
                  <a:gd name="T35" fmla="*/ 55 h 55"/>
                  <a:gd name="T36" fmla="*/ 55 w 55"/>
                  <a:gd name="T37" fmla="*/ 55 h 55"/>
                  <a:gd name="T38" fmla="*/ 55 w 55"/>
                  <a:gd name="T39" fmla="*/ 0 h 55"/>
                  <a:gd name="T40" fmla="*/ 0 w 55"/>
                  <a:gd name="T4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5" h="55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3"/>
                      <a:pt x="33" y="8"/>
                      <a:pt x="39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39" y="16"/>
                      <a:pt x="38" y="17"/>
                      <a:pt x="38" y="19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56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1037" name="Picture 13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4400" y="5191919"/>
              <a:ext cx="156192" cy="158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272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0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196508"/>
            <a:ext cx="226314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96508"/>
            <a:ext cx="662178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01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920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758094"/>
            <a:ext cx="8549640" cy="121311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3207015"/>
            <a:ext cx="7040880" cy="14463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36620" y="5245461"/>
            <a:ext cx="3185160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20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1757363"/>
            <a:ext cx="8550275" cy="1214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3206750"/>
            <a:ext cx="7042150" cy="144621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02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50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3636963"/>
            <a:ext cx="8548687" cy="11239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2398713"/>
            <a:ext cx="8548687" cy="12382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431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0800"/>
            <a:ext cx="4449762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320800"/>
            <a:ext cx="4449763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591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266825"/>
            <a:ext cx="4443412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1795463"/>
            <a:ext cx="4443412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266825"/>
            <a:ext cx="4445000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1795463"/>
            <a:ext cx="4445000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601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6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lIns="100557" tIns="50278" rIns="100557" bIns="5027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5245460"/>
            <a:ext cx="4686935" cy="348535"/>
          </a:xfrm>
          <a:prstGeom prst="rect">
            <a:avLst/>
          </a:prstGeom>
        </p:spPr>
        <p:txBody>
          <a:bodyPr anchor="t"/>
          <a:lstStyle/>
          <a:p>
            <a:r>
              <a:rPr lang="en-US"/>
              <a:t> Copyright © 2017 </a:t>
            </a:r>
            <a:r>
              <a:rPr lang="en-US" err="1"/>
              <a:t>Cybage</a:t>
            </a:r>
            <a:r>
              <a:rPr lang="en-US"/>
              <a:t> Software Pvt. Ltd. All Rights Reserved. </a:t>
            </a:r>
            <a:r>
              <a:rPr lang="en-US" err="1"/>
              <a:t>Cybage</a:t>
            </a:r>
            <a:r>
              <a:rPr lang="en-US"/>
              <a:t> Confidential.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807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265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25425"/>
            <a:ext cx="3308350" cy="9588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225425"/>
            <a:ext cx="5622925" cy="4830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184275"/>
            <a:ext cx="3308350" cy="38719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266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3962400"/>
            <a:ext cx="6035675" cy="466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506413"/>
            <a:ext cx="6035675" cy="33956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4429125"/>
            <a:ext cx="6035675" cy="665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771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922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227013"/>
            <a:ext cx="2262188" cy="4829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7013"/>
            <a:ext cx="6637337" cy="4829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8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3636714"/>
            <a:ext cx="8549640" cy="1124027"/>
          </a:xfrm>
          <a:prstGeom prst="rect">
            <a:avLst/>
          </a:prstGeom>
        </p:spPr>
        <p:txBody>
          <a:bodyPr lIns="100557" tIns="50278" rIns="100557" bIns="50278"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2398712"/>
            <a:ext cx="8549640" cy="123800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278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55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083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1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39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166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194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222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1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9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66824"/>
            <a:ext cx="4444207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1794775"/>
            <a:ext cx="4444207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0" y="1266824"/>
            <a:ext cx="4445953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0" y="1794775"/>
            <a:ext cx="4445953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4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0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8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3" y="225330"/>
            <a:ext cx="3309144" cy="958961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25330"/>
            <a:ext cx="5622925" cy="4830174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3" y="1184291"/>
            <a:ext cx="3309144" cy="387121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2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3961608"/>
            <a:ext cx="6035040" cy="467690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505681"/>
            <a:ext cx="6035040" cy="339566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3500"/>
            </a:lvl1pPr>
            <a:lvl2pPr marL="502783" indent="0">
              <a:buNone/>
              <a:defRPr sz="3100"/>
            </a:lvl2pPr>
            <a:lvl3pPr marL="1005566" indent="0">
              <a:buNone/>
              <a:defRPr sz="2600"/>
            </a:lvl3pPr>
            <a:lvl4pPr marL="1508349" indent="0">
              <a:buNone/>
              <a:defRPr sz="2200"/>
            </a:lvl4pPr>
            <a:lvl5pPr marL="2011131" indent="0">
              <a:buNone/>
              <a:defRPr sz="2200"/>
            </a:lvl5pPr>
            <a:lvl6pPr marL="2513914" indent="0">
              <a:buNone/>
              <a:defRPr sz="2200"/>
            </a:lvl6pPr>
            <a:lvl7pPr marL="3016697" indent="0">
              <a:buNone/>
              <a:defRPr sz="2200"/>
            </a:lvl7pPr>
            <a:lvl8pPr marL="3519480" indent="0">
              <a:buNone/>
              <a:defRPr sz="2200"/>
            </a:lvl8pPr>
            <a:lvl9pPr marL="4022263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4429298"/>
            <a:ext cx="6035040" cy="664197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2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484272"/>
            <a:ext cx="10058400" cy="5175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 vert="horz" lIns="100557" tIns="50278" rIns="100557" bIns="5027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10058400" cy="48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255" y="155751"/>
            <a:ext cx="1175226" cy="17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2020</a:t>
            </a:r>
            <a:r>
              <a:rPr lang="en-US" sz="7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Cybage Software Pvt. Ltd. All Rights Reserved. Cybage Confidential.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3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  <p:sldLayoutId id="2147483673" r:id="rId13"/>
  </p:sldLayoutIdLst>
  <p:txStyles>
    <p:titleStyle>
      <a:lvl1pPr algn="ctr" defTabSz="1005566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087" indent="-377087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022" indent="-314239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6957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59740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2523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5306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8088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0871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73654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8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66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349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131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14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697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48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26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8" y="227013"/>
            <a:ext cx="9051925" cy="94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320800"/>
            <a:ext cx="9051925" cy="373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4115B-6CD9-43BC-8D55-E1FCD10AF002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938" y="5245100"/>
            <a:ext cx="31845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8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Lorem Ipsum Lorem Ipsum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7" b="24579"/>
          <a:stretch/>
        </p:blipFill>
        <p:spPr>
          <a:xfrm>
            <a:off x="0" y="467519"/>
            <a:ext cx="10058400" cy="5191919"/>
          </a:xfrm>
          <a:prstGeom prst="rect">
            <a:avLst/>
          </a:prstGeom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5ACC5E-6F00-4F61-BE38-5B0AEB14CA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467519"/>
            <a:ext cx="10058400" cy="5191919"/>
          </a:xfrm>
          <a:prstGeom prst="rect">
            <a:avLst/>
          </a:prstGeom>
          <a:solidFill>
            <a:srgbClr val="000A1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 flipH="1">
            <a:off x="5532120" y="3120901"/>
            <a:ext cx="4526280" cy="1251074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8" y="3244881"/>
            <a:ext cx="523761" cy="204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2020  Cybage Software Pvt. Ltd. All Rights Reserved. Cybage Confidential.</a:t>
            </a:r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5757749" y="3314573"/>
            <a:ext cx="4081576" cy="933577"/>
          </a:xfrm>
          <a:prstGeom prst="rect">
            <a:avLst/>
          </a:prstGeom>
        </p:spPr>
        <p:txBody>
          <a:bodyPr lIns="100557" tIns="50278" rIns="100557" bIns="50278" anchor="t"/>
          <a:lstStyle>
            <a:lvl1pPr marL="0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 baseline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02783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566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349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11131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914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016697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519480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022263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Version Control System on </a:t>
            </a:r>
            <a:r>
              <a:rPr lang="en-US" sz="1800" dirty="0" smtClean="0"/>
              <a:t>Azure </a:t>
            </a:r>
            <a:r>
              <a:rPr lang="en-US" sz="1800" dirty="0"/>
              <a:t>(Git)</a:t>
            </a:r>
          </a:p>
          <a:p>
            <a:r>
              <a:rPr lang="en-US" sz="1600" dirty="0"/>
              <a:t>Presented By: </a:t>
            </a:r>
            <a:r>
              <a:rPr lang="en-US" sz="1600" dirty="0" smtClean="0"/>
              <a:t>Ruturaj Kharde</a:t>
            </a:r>
            <a:endParaRPr lang="en-US" sz="1800" dirty="0"/>
          </a:p>
          <a:p>
            <a:endParaRPr lang="en-US" sz="2400" dirty="0"/>
          </a:p>
          <a:p>
            <a:endParaRPr lang="en-US" altLang="en-US" sz="1600" b="1" dirty="0"/>
          </a:p>
          <a:p>
            <a:pPr algn="r"/>
            <a:r>
              <a:rPr lang="en-US" sz="1600" dirty="0"/>
              <a:t>           </a:t>
            </a:r>
          </a:p>
          <a:p>
            <a:r>
              <a:rPr lang="en-US" sz="1600" dirty="0"/>
              <a:t>                       </a:t>
            </a:r>
          </a:p>
          <a:p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534400" y="5191919"/>
            <a:ext cx="914400" cy="158898"/>
            <a:chOff x="8534400" y="5191919"/>
            <a:chExt cx="914400" cy="158898"/>
          </a:xfrm>
        </p:grpSpPr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2869" y="5195982"/>
              <a:ext cx="193846" cy="136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Group 18"/>
            <p:cNvGrpSpPr/>
            <p:nvPr userDrawn="1"/>
          </p:nvGrpSpPr>
          <p:grpSpPr>
            <a:xfrm>
              <a:off x="8933771" y="5191919"/>
              <a:ext cx="152335" cy="136446"/>
              <a:chOff x="8938916" y="5111750"/>
              <a:chExt cx="150813" cy="147638"/>
            </a:xfrm>
          </p:grpSpPr>
          <p:sp>
            <p:nvSpPr>
              <p:cNvPr id="27" name="Rectangle 26"/>
              <p:cNvSpPr/>
              <p:nvPr userDrawn="1"/>
            </p:nvSpPr>
            <p:spPr>
              <a:xfrm>
                <a:off x="8939149" y="5129240"/>
                <a:ext cx="150579" cy="119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8938916" y="5111750"/>
                <a:ext cx="150813" cy="147638"/>
              </a:xfrm>
              <a:custGeom>
                <a:avLst/>
                <a:gdLst>
                  <a:gd name="T0" fmla="*/ 49 w 54"/>
                  <a:gd name="T1" fmla="*/ 0 h 53"/>
                  <a:gd name="T2" fmla="*/ 5 w 54"/>
                  <a:gd name="T3" fmla="*/ 0 h 53"/>
                  <a:gd name="T4" fmla="*/ 0 w 54"/>
                  <a:gd name="T5" fmla="*/ 5 h 53"/>
                  <a:gd name="T6" fmla="*/ 0 w 54"/>
                  <a:gd name="T7" fmla="*/ 48 h 53"/>
                  <a:gd name="T8" fmla="*/ 5 w 54"/>
                  <a:gd name="T9" fmla="*/ 53 h 53"/>
                  <a:gd name="T10" fmla="*/ 49 w 54"/>
                  <a:gd name="T11" fmla="*/ 53 h 53"/>
                  <a:gd name="T12" fmla="*/ 54 w 54"/>
                  <a:gd name="T13" fmla="*/ 48 h 53"/>
                  <a:gd name="T14" fmla="*/ 54 w 54"/>
                  <a:gd name="T15" fmla="*/ 5 h 53"/>
                  <a:gd name="T16" fmla="*/ 49 w 54"/>
                  <a:gd name="T17" fmla="*/ 0 h 53"/>
                  <a:gd name="T18" fmla="*/ 17 w 54"/>
                  <a:gd name="T19" fmla="*/ 46 h 53"/>
                  <a:gd name="T20" fmla="*/ 15 w 54"/>
                  <a:gd name="T21" fmla="*/ 47 h 53"/>
                  <a:gd name="T22" fmla="*/ 10 w 54"/>
                  <a:gd name="T23" fmla="*/ 47 h 53"/>
                  <a:gd name="T24" fmla="*/ 8 w 54"/>
                  <a:gd name="T25" fmla="*/ 46 h 53"/>
                  <a:gd name="T26" fmla="*/ 8 w 54"/>
                  <a:gd name="T27" fmla="*/ 21 h 53"/>
                  <a:gd name="T28" fmla="*/ 10 w 54"/>
                  <a:gd name="T29" fmla="*/ 20 h 53"/>
                  <a:gd name="T30" fmla="*/ 15 w 54"/>
                  <a:gd name="T31" fmla="*/ 20 h 53"/>
                  <a:gd name="T32" fmla="*/ 17 w 54"/>
                  <a:gd name="T33" fmla="*/ 21 h 53"/>
                  <a:gd name="T34" fmla="*/ 17 w 54"/>
                  <a:gd name="T35" fmla="*/ 46 h 53"/>
                  <a:gd name="T36" fmla="*/ 13 w 54"/>
                  <a:gd name="T37" fmla="*/ 17 h 53"/>
                  <a:gd name="T38" fmla="*/ 7 w 54"/>
                  <a:gd name="T39" fmla="*/ 12 h 53"/>
                  <a:gd name="T40" fmla="*/ 13 w 54"/>
                  <a:gd name="T41" fmla="*/ 6 h 53"/>
                  <a:gd name="T42" fmla="*/ 18 w 54"/>
                  <a:gd name="T43" fmla="*/ 12 h 53"/>
                  <a:gd name="T44" fmla="*/ 13 w 54"/>
                  <a:gd name="T45" fmla="*/ 17 h 53"/>
                  <a:gd name="T46" fmla="*/ 48 w 54"/>
                  <a:gd name="T47" fmla="*/ 46 h 53"/>
                  <a:gd name="T48" fmla="*/ 47 w 54"/>
                  <a:gd name="T49" fmla="*/ 47 h 53"/>
                  <a:gd name="T50" fmla="*/ 40 w 54"/>
                  <a:gd name="T51" fmla="*/ 47 h 53"/>
                  <a:gd name="T52" fmla="*/ 39 w 54"/>
                  <a:gd name="T53" fmla="*/ 46 h 53"/>
                  <a:gd name="T54" fmla="*/ 39 w 54"/>
                  <a:gd name="T55" fmla="*/ 34 h 53"/>
                  <a:gd name="T56" fmla="*/ 35 w 54"/>
                  <a:gd name="T57" fmla="*/ 27 h 53"/>
                  <a:gd name="T58" fmla="*/ 30 w 54"/>
                  <a:gd name="T59" fmla="*/ 33 h 53"/>
                  <a:gd name="T60" fmla="*/ 30 w 54"/>
                  <a:gd name="T61" fmla="*/ 46 h 53"/>
                  <a:gd name="T62" fmla="*/ 28 w 54"/>
                  <a:gd name="T63" fmla="*/ 47 h 53"/>
                  <a:gd name="T64" fmla="*/ 22 w 54"/>
                  <a:gd name="T65" fmla="*/ 47 h 53"/>
                  <a:gd name="T66" fmla="*/ 21 w 54"/>
                  <a:gd name="T67" fmla="*/ 46 h 53"/>
                  <a:gd name="T68" fmla="*/ 21 w 54"/>
                  <a:gd name="T69" fmla="*/ 21 h 53"/>
                  <a:gd name="T70" fmla="*/ 22 w 54"/>
                  <a:gd name="T71" fmla="*/ 20 h 53"/>
                  <a:gd name="T72" fmla="*/ 28 w 54"/>
                  <a:gd name="T73" fmla="*/ 20 h 53"/>
                  <a:gd name="T74" fmla="*/ 30 w 54"/>
                  <a:gd name="T75" fmla="*/ 21 h 53"/>
                  <a:gd name="T76" fmla="*/ 30 w 54"/>
                  <a:gd name="T77" fmla="*/ 23 h 53"/>
                  <a:gd name="T78" fmla="*/ 38 w 54"/>
                  <a:gd name="T79" fmla="*/ 19 h 53"/>
                  <a:gd name="T80" fmla="*/ 48 w 54"/>
                  <a:gd name="T81" fmla="*/ 34 h 53"/>
                  <a:gd name="T82" fmla="*/ 48 w 54"/>
                  <a:gd name="T83" fmla="*/ 4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4" h="53">
                    <a:moveTo>
                      <a:pt x="49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1"/>
                      <a:pt x="3" y="53"/>
                      <a:pt x="5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52" y="53"/>
                      <a:pt x="54" y="51"/>
                      <a:pt x="54" y="48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49" y="0"/>
                    </a:cubicBezTo>
                    <a:close/>
                    <a:moveTo>
                      <a:pt x="17" y="46"/>
                    </a:moveTo>
                    <a:cubicBezTo>
                      <a:pt x="17" y="47"/>
                      <a:pt x="16" y="47"/>
                      <a:pt x="15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9" y="47"/>
                      <a:pt x="8" y="47"/>
                      <a:pt x="8" y="46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0"/>
                      <a:pt x="9" y="20"/>
                      <a:pt x="10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7" y="20"/>
                      <a:pt x="17" y="21"/>
                    </a:cubicBezTo>
                    <a:lnTo>
                      <a:pt x="17" y="46"/>
                    </a:lnTo>
                    <a:close/>
                    <a:moveTo>
                      <a:pt x="13" y="17"/>
                    </a:moveTo>
                    <a:cubicBezTo>
                      <a:pt x="9" y="17"/>
                      <a:pt x="7" y="15"/>
                      <a:pt x="7" y="12"/>
                    </a:cubicBezTo>
                    <a:cubicBezTo>
                      <a:pt x="7" y="8"/>
                      <a:pt x="9" y="6"/>
                      <a:pt x="13" y="6"/>
                    </a:cubicBezTo>
                    <a:cubicBezTo>
                      <a:pt x="16" y="6"/>
                      <a:pt x="18" y="8"/>
                      <a:pt x="18" y="12"/>
                    </a:cubicBezTo>
                    <a:cubicBezTo>
                      <a:pt x="18" y="15"/>
                      <a:pt x="16" y="17"/>
                      <a:pt x="13" y="17"/>
                    </a:cubicBezTo>
                    <a:close/>
                    <a:moveTo>
                      <a:pt x="48" y="46"/>
                    </a:moveTo>
                    <a:cubicBezTo>
                      <a:pt x="48" y="47"/>
                      <a:pt x="47" y="47"/>
                      <a:pt x="47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7"/>
                      <a:pt x="39" y="47"/>
                      <a:pt x="39" y="46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3"/>
                      <a:pt x="40" y="27"/>
                      <a:pt x="35" y="27"/>
                    </a:cubicBezTo>
                    <a:cubicBezTo>
                      <a:pt x="31" y="27"/>
                      <a:pt x="30" y="31"/>
                      <a:pt x="30" y="33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7"/>
                      <a:pt x="29" y="47"/>
                      <a:pt x="28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1" y="47"/>
                      <a:pt x="21" y="47"/>
                      <a:pt x="21" y="46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1" y="20"/>
                      <a:pt x="22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1" y="21"/>
                      <a:pt x="33" y="19"/>
                      <a:pt x="38" y="19"/>
                    </a:cubicBezTo>
                    <a:cubicBezTo>
                      <a:pt x="48" y="19"/>
                      <a:pt x="48" y="29"/>
                      <a:pt x="48" y="34"/>
                    </a:cubicBezTo>
                    <a:cubicBezTo>
                      <a:pt x="48" y="46"/>
                      <a:pt x="48" y="46"/>
                      <a:pt x="48" y="46"/>
                    </a:cubicBezTo>
                    <a:close/>
                  </a:path>
                </a:pathLst>
              </a:custGeom>
              <a:solidFill>
                <a:srgbClr val="067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0" name="Group 19"/>
            <p:cNvGrpSpPr/>
            <p:nvPr userDrawn="1"/>
          </p:nvGrpSpPr>
          <p:grpSpPr>
            <a:xfrm>
              <a:off x="9110550" y="5191919"/>
              <a:ext cx="153938" cy="142315"/>
              <a:chOff x="9090025" y="5111750"/>
              <a:chExt cx="152400" cy="153988"/>
            </a:xfrm>
          </p:grpSpPr>
          <p:sp>
            <p:nvSpPr>
              <p:cNvPr id="25" name="Rectangle 10"/>
              <p:cNvSpPr>
                <a:spLocks noChangeArrowheads="1"/>
              </p:cNvSpPr>
              <p:nvPr userDrawn="1"/>
            </p:nvSpPr>
            <p:spPr bwMode="auto">
              <a:xfrm>
                <a:off x="9090025" y="5111750"/>
                <a:ext cx="152400" cy="153988"/>
              </a:xfrm>
              <a:prstGeom prst="rect">
                <a:avLst/>
              </a:prstGeom>
              <a:solidFill>
                <a:srgbClr val="5DA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/>
              <p:cNvSpPr>
                <a:spLocks/>
              </p:cNvSpPr>
              <p:nvPr userDrawn="1"/>
            </p:nvSpPr>
            <p:spPr bwMode="auto">
              <a:xfrm>
                <a:off x="9105900" y="5145088"/>
                <a:ext cx="117475" cy="90488"/>
              </a:xfrm>
              <a:custGeom>
                <a:avLst/>
                <a:gdLst>
                  <a:gd name="T0" fmla="*/ 1 w 42"/>
                  <a:gd name="T1" fmla="*/ 29 h 32"/>
                  <a:gd name="T2" fmla="*/ 14 w 42"/>
                  <a:gd name="T3" fmla="*/ 32 h 32"/>
                  <a:gd name="T4" fmla="*/ 38 w 42"/>
                  <a:gd name="T5" fmla="*/ 9 h 32"/>
                  <a:gd name="T6" fmla="*/ 38 w 42"/>
                  <a:gd name="T7" fmla="*/ 8 h 32"/>
                  <a:gd name="T8" fmla="*/ 42 w 42"/>
                  <a:gd name="T9" fmla="*/ 4 h 32"/>
                  <a:gd name="T10" fmla="*/ 37 w 42"/>
                  <a:gd name="T11" fmla="*/ 5 h 32"/>
                  <a:gd name="T12" fmla="*/ 37 w 42"/>
                  <a:gd name="T13" fmla="*/ 5 h 32"/>
                  <a:gd name="T14" fmla="*/ 37 w 42"/>
                  <a:gd name="T15" fmla="*/ 5 h 32"/>
                  <a:gd name="T16" fmla="*/ 41 w 42"/>
                  <a:gd name="T17" fmla="*/ 0 h 32"/>
                  <a:gd name="T18" fmla="*/ 37 w 42"/>
                  <a:gd name="T19" fmla="*/ 2 h 32"/>
                  <a:gd name="T20" fmla="*/ 35 w 42"/>
                  <a:gd name="T21" fmla="*/ 2 h 32"/>
                  <a:gd name="T22" fmla="*/ 29 w 42"/>
                  <a:gd name="T23" fmla="*/ 0 h 32"/>
                  <a:gd name="T24" fmla="*/ 21 w 42"/>
                  <a:gd name="T25" fmla="*/ 8 h 32"/>
                  <a:gd name="T26" fmla="*/ 21 w 42"/>
                  <a:gd name="T27" fmla="*/ 10 h 32"/>
                  <a:gd name="T28" fmla="*/ 4 w 42"/>
                  <a:gd name="T29" fmla="*/ 1 h 32"/>
                  <a:gd name="T30" fmla="*/ 7 w 42"/>
                  <a:gd name="T31" fmla="*/ 12 h 32"/>
                  <a:gd name="T32" fmla="*/ 3 w 42"/>
                  <a:gd name="T33" fmla="*/ 11 h 32"/>
                  <a:gd name="T34" fmla="*/ 9 w 42"/>
                  <a:gd name="T35" fmla="*/ 19 h 32"/>
                  <a:gd name="T36" fmla="*/ 6 w 42"/>
                  <a:gd name="T37" fmla="*/ 19 h 32"/>
                  <a:gd name="T38" fmla="*/ 13 w 42"/>
                  <a:gd name="T39" fmla="*/ 25 h 32"/>
                  <a:gd name="T40" fmla="*/ 1 w 42"/>
                  <a:gd name="T41" fmla="*/ 2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32">
                    <a:moveTo>
                      <a:pt x="1" y="29"/>
                    </a:moveTo>
                    <a:cubicBezTo>
                      <a:pt x="5" y="31"/>
                      <a:pt x="9" y="32"/>
                      <a:pt x="14" y="32"/>
                    </a:cubicBezTo>
                    <a:cubicBezTo>
                      <a:pt x="27" y="32"/>
                      <a:pt x="38" y="22"/>
                      <a:pt x="38" y="9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7"/>
                      <a:pt x="41" y="5"/>
                      <a:pt x="42" y="4"/>
                    </a:cubicBezTo>
                    <a:cubicBezTo>
                      <a:pt x="42" y="4"/>
                      <a:pt x="39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40" y="3"/>
                      <a:pt x="41" y="0"/>
                    </a:cubicBezTo>
                    <a:cubicBezTo>
                      <a:pt x="41" y="0"/>
                      <a:pt x="39" y="1"/>
                      <a:pt x="37" y="2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4" y="1"/>
                      <a:pt x="32" y="0"/>
                      <a:pt x="29" y="0"/>
                    </a:cubicBezTo>
                    <a:cubicBezTo>
                      <a:pt x="25" y="0"/>
                      <a:pt x="21" y="3"/>
                      <a:pt x="21" y="8"/>
                    </a:cubicBezTo>
                    <a:cubicBezTo>
                      <a:pt x="21" y="9"/>
                      <a:pt x="21" y="9"/>
                      <a:pt x="21" y="10"/>
                    </a:cubicBezTo>
                    <a:cubicBezTo>
                      <a:pt x="21" y="10"/>
                      <a:pt x="11" y="9"/>
                      <a:pt x="4" y="1"/>
                    </a:cubicBezTo>
                    <a:cubicBezTo>
                      <a:pt x="4" y="1"/>
                      <a:pt x="0" y="7"/>
                      <a:pt x="7" y="12"/>
                    </a:cubicBezTo>
                    <a:cubicBezTo>
                      <a:pt x="7" y="12"/>
                      <a:pt x="5" y="12"/>
                      <a:pt x="3" y="11"/>
                    </a:cubicBezTo>
                    <a:cubicBezTo>
                      <a:pt x="3" y="11"/>
                      <a:pt x="2" y="18"/>
                      <a:pt x="9" y="19"/>
                    </a:cubicBezTo>
                    <a:cubicBezTo>
                      <a:pt x="9" y="19"/>
                      <a:pt x="8" y="20"/>
                      <a:pt x="6" y="19"/>
                    </a:cubicBezTo>
                    <a:cubicBezTo>
                      <a:pt x="6" y="19"/>
                      <a:pt x="7" y="25"/>
                      <a:pt x="13" y="25"/>
                    </a:cubicBezTo>
                    <a:cubicBezTo>
                      <a:pt x="13" y="25"/>
                      <a:pt x="8" y="30"/>
                      <a:pt x="1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" name="Group 20"/>
            <p:cNvGrpSpPr/>
            <p:nvPr userDrawn="1"/>
          </p:nvGrpSpPr>
          <p:grpSpPr>
            <a:xfrm>
              <a:off x="9293258" y="5191919"/>
              <a:ext cx="155542" cy="142315"/>
              <a:chOff x="9294812" y="5111750"/>
              <a:chExt cx="153988" cy="153988"/>
            </a:xfrm>
          </p:grpSpPr>
          <p:sp>
            <p:nvSpPr>
              <p:cNvPr id="23" name="Rectangle 22"/>
              <p:cNvSpPr/>
              <p:nvPr userDrawn="1"/>
            </p:nvSpPr>
            <p:spPr>
              <a:xfrm>
                <a:off x="9320150" y="5129240"/>
                <a:ext cx="128650" cy="1357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12"/>
              <p:cNvSpPr>
                <a:spLocks/>
              </p:cNvSpPr>
              <p:nvPr userDrawn="1"/>
            </p:nvSpPr>
            <p:spPr bwMode="auto">
              <a:xfrm>
                <a:off x="9294812" y="5111750"/>
                <a:ext cx="153988" cy="153988"/>
              </a:xfrm>
              <a:custGeom>
                <a:avLst/>
                <a:gdLst>
                  <a:gd name="T0" fmla="*/ 0 w 55"/>
                  <a:gd name="T1" fmla="*/ 0 h 55"/>
                  <a:gd name="T2" fmla="*/ 0 w 55"/>
                  <a:gd name="T3" fmla="*/ 55 h 55"/>
                  <a:gd name="T4" fmla="*/ 29 w 55"/>
                  <a:gd name="T5" fmla="*/ 55 h 55"/>
                  <a:gd name="T6" fmla="*/ 29 w 55"/>
                  <a:gd name="T7" fmla="*/ 34 h 55"/>
                  <a:gd name="T8" fmla="*/ 22 w 55"/>
                  <a:gd name="T9" fmla="*/ 34 h 55"/>
                  <a:gd name="T10" fmla="*/ 22 w 55"/>
                  <a:gd name="T11" fmla="*/ 25 h 55"/>
                  <a:gd name="T12" fmla="*/ 29 w 55"/>
                  <a:gd name="T13" fmla="*/ 25 h 55"/>
                  <a:gd name="T14" fmla="*/ 29 w 55"/>
                  <a:gd name="T15" fmla="*/ 18 h 55"/>
                  <a:gd name="T16" fmla="*/ 39 w 55"/>
                  <a:gd name="T17" fmla="*/ 8 h 55"/>
                  <a:gd name="T18" fmla="*/ 46 w 55"/>
                  <a:gd name="T19" fmla="*/ 8 h 55"/>
                  <a:gd name="T20" fmla="*/ 46 w 55"/>
                  <a:gd name="T21" fmla="*/ 16 h 55"/>
                  <a:gd name="T22" fmla="*/ 41 w 55"/>
                  <a:gd name="T23" fmla="*/ 16 h 55"/>
                  <a:gd name="T24" fmla="*/ 38 w 55"/>
                  <a:gd name="T25" fmla="*/ 19 h 55"/>
                  <a:gd name="T26" fmla="*/ 38 w 55"/>
                  <a:gd name="T27" fmla="*/ 25 h 55"/>
                  <a:gd name="T28" fmla="*/ 46 w 55"/>
                  <a:gd name="T29" fmla="*/ 25 h 55"/>
                  <a:gd name="T30" fmla="*/ 45 w 55"/>
                  <a:gd name="T31" fmla="*/ 34 h 55"/>
                  <a:gd name="T32" fmla="*/ 38 w 55"/>
                  <a:gd name="T33" fmla="*/ 34 h 55"/>
                  <a:gd name="T34" fmla="*/ 38 w 55"/>
                  <a:gd name="T35" fmla="*/ 55 h 55"/>
                  <a:gd name="T36" fmla="*/ 55 w 55"/>
                  <a:gd name="T37" fmla="*/ 55 h 55"/>
                  <a:gd name="T38" fmla="*/ 55 w 55"/>
                  <a:gd name="T39" fmla="*/ 0 h 55"/>
                  <a:gd name="T40" fmla="*/ 0 w 55"/>
                  <a:gd name="T4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5" h="55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3"/>
                      <a:pt x="33" y="8"/>
                      <a:pt x="39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39" y="16"/>
                      <a:pt x="38" y="17"/>
                      <a:pt x="38" y="19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56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22" name="Picture 13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4400" y="5191919"/>
              <a:ext cx="156192" cy="158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Rounded Rectangle 10"/>
          <p:cNvSpPr/>
          <p:nvPr/>
        </p:nvSpPr>
        <p:spPr>
          <a:xfrm>
            <a:off x="4199860" y="559153"/>
            <a:ext cx="5456743" cy="808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1. Initially we have seen TFVC as a version control system , in that we have seen </a:t>
            </a:r>
            <a:r>
              <a:rPr lang="en-US" sz="1500" i="1" dirty="0" smtClean="0"/>
              <a:t>interface of </a:t>
            </a:r>
            <a:r>
              <a:rPr lang="en-US" sz="1500" i="1" dirty="0" err="1" smtClean="0"/>
              <a:t>tfvc</a:t>
            </a:r>
            <a:r>
              <a:rPr lang="en-US" sz="1500" i="1" dirty="0" smtClean="0"/>
              <a:t> repo ,different operations in details </a:t>
            </a:r>
            <a:r>
              <a:rPr lang="en-US" sz="1500" dirty="0" smtClean="0"/>
              <a:t>in same way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96234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294" y="189781"/>
            <a:ext cx="9577794" cy="5417389"/>
          </a:xfrm>
        </p:spPr>
        <p:txBody>
          <a:bodyPr/>
          <a:lstStyle/>
          <a:p>
            <a:r>
              <a:rPr lang="en-US" sz="1300" i="1" u="sng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visit azure </a:t>
            </a:r>
            <a:r>
              <a:rPr lang="en-US" sz="1300" i="1" u="sng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devops</a:t>
            </a:r>
            <a:r>
              <a:rPr lang="en-US" sz="1300" i="1" u="sng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website, show location , one </a:t>
            </a:r>
            <a:r>
              <a:rPr lang="en-US" sz="1300" i="1" u="sng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</a:t>
            </a:r>
            <a:r>
              <a:rPr lang="en-US" sz="1300" i="1" u="sng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300" i="1" u="sng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multiple git repo but single </a:t>
            </a:r>
            <a:r>
              <a:rPr lang="en-US" sz="1300" i="1" u="sng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tfvc</a:t>
            </a:r>
            <a:r>
              <a:rPr lang="en-US" sz="1300" i="1" u="sng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repo , explain  New repo , Import repo, Manage repo ,  hierarchy left panel | right panel  , branches drop down </a:t>
            </a:r>
            <a:endParaRPr lang="en-US" sz="1300" i="1" u="sng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1300" i="1" u="sng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300" i="1" u="sng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300" i="1" u="sng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already </a:t>
            </a:r>
            <a:r>
              <a:rPr lang="en-US" sz="1300" i="1" u="sng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seen to create connection</a:t>
            </a:r>
            <a:r>
              <a:rPr lang="en-US" sz="1300" i="1" u="sng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(create clone folder  clone</a:t>
            </a:r>
            <a:r>
              <a:rPr lang="en-US" sz="1300" i="1" u="sng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) </a:t>
            </a:r>
            <a:r>
              <a:rPr lang="en-US" sz="1300" i="1" u="sng" dirty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 1 of image </a:t>
            </a:r>
            <a:r>
              <a:rPr lang="en-US" sz="1300" i="1" u="sng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endParaRPr lang="en-US" sz="1300" i="1" u="sng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300" b="1" i="1" u="sng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300" b="1" i="1" u="sng" dirty="0" smtClean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 </a:t>
            </a:r>
            <a:r>
              <a:rPr lang="en-US" sz="1300" b="1" i="1" u="sng" dirty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1300" i="1" u="sng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create new project </a:t>
            </a:r>
            <a:r>
              <a:rPr lang="en-US" sz="1300" i="1" u="sng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(explain + icon of files) ,explain changes section , explain staging file (whole project or particular file , </a:t>
            </a:r>
            <a:r>
              <a:rPr lang="en-US" sz="1300" i="1" u="sng" dirty="0" err="1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unstage</a:t>
            </a:r>
            <a:r>
              <a:rPr lang="en-US" sz="1300" i="1" u="sng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,</a:t>
            </a:r>
          </a:p>
          <a:p>
            <a:endParaRPr lang="en-US" sz="1300" i="1" u="sng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r>
              <a:rPr lang="en-US" sz="13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 </a:t>
            </a:r>
            <a:r>
              <a:rPr lang="en-US" sz="1300" b="1" i="1" dirty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</a:t>
            </a:r>
            <a:r>
              <a:rPr lang="en-US" sz="1300" b="1" i="1" dirty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tep</a:t>
            </a:r>
            <a:r>
              <a:rPr lang="en-US" sz="1300" i="1" dirty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300" b="1" i="1" dirty="0" smtClean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 : </a:t>
            </a:r>
            <a:r>
              <a:rPr lang="en-US" sz="1300" i="1" u="sng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commit staged(sync push) , commit staged  and PUSH , commit staged  and Sync </a:t>
            </a:r>
            <a:r>
              <a:rPr lang="en-US" sz="13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 ,</a:t>
            </a:r>
            <a:r>
              <a:rPr lang="en-US" sz="1300" i="1" dirty="0" smtClean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commit </a:t>
            </a:r>
            <a:r>
              <a:rPr lang="en-US" sz="1300" i="1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staged</a:t>
            </a:r>
            <a:r>
              <a:rPr lang="en-US" sz="13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sz="13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 </a:t>
            </a:r>
            <a:r>
              <a:rPr lang="en-US" sz="1300" i="1" dirty="0" smtClean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explain </a:t>
            </a:r>
            <a:r>
              <a:rPr lang="en-US" sz="1300" i="1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your commit in server side </a:t>
            </a:r>
            <a:r>
              <a:rPr lang="en-US" sz="13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, Modify the </a:t>
            </a:r>
            <a:r>
              <a:rPr lang="en-US" sz="13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HC(compare </a:t>
            </a:r>
            <a:r>
              <a:rPr lang="en-US" sz="13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,undo </a:t>
            </a:r>
            <a:r>
              <a:rPr lang="en-US" sz="13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changes) </a:t>
            </a:r>
            <a:endParaRPr lang="en-US" sz="1300" b="1" dirty="0">
              <a:solidFill>
                <a:schemeClr val="accent6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300" i="1" u="sng" dirty="0" smtClean="0">
              <a:solidFill>
                <a:srgbClr val="FFFF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3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Show demo  - </a:t>
            </a:r>
            <a:r>
              <a:rPr lang="en-US" sz="13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commit </a:t>
            </a:r>
            <a:r>
              <a:rPr lang="en-US" sz="1300" i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staged(sync push) , commit staged  and PUSH </a:t>
            </a:r>
            <a:endParaRPr lang="en-US" sz="1300" i="1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endParaRPr lang="en-US" sz="1300" i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r>
              <a:rPr lang="en-US" sz="13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BRACNHES : what is branches (newly created feature can be implemented), home  Branches create branch explain Checkout  checkbox, explain branch is singly available and arrow  , modify HC checkout to master and show no </a:t>
            </a:r>
            <a:r>
              <a:rPr lang="en-US" sz="1300" i="1" u="sng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modify HC</a:t>
            </a:r>
            <a:r>
              <a:rPr lang="en-US" sz="13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push it  show on server  changes on branch but not on master  can achieve using PR)  </a:t>
            </a:r>
          </a:p>
          <a:p>
            <a:endParaRPr lang="en-US" sz="1300" i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r>
              <a:rPr lang="en-US" sz="1300" i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PULL REQUEST : what is pull request (mechanism through which  code modification be reviewed and merged with required branch), </a:t>
            </a:r>
            <a:r>
              <a:rPr lang="en-US" sz="1300" i="1" dirty="0" smtClean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lets justify </a:t>
            </a:r>
            <a:r>
              <a:rPr lang="en-US" sz="1300" i="1" dirty="0" err="1" smtClean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def</a:t>
            </a:r>
            <a:r>
              <a:rPr lang="en-US" sz="1300" i="1" dirty="0" smtClean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 with demo  , </a:t>
            </a:r>
            <a:r>
              <a:rPr lang="en-US" sz="13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finally go to Vs go to master   pull</a:t>
            </a:r>
            <a:endParaRPr lang="en-US" sz="13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154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026" y="563592"/>
            <a:ext cx="9394454" cy="4491913"/>
          </a:xfrm>
        </p:spPr>
        <p:txBody>
          <a:bodyPr/>
          <a:lstStyle/>
          <a:p>
            <a:r>
              <a:rPr lang="en-US" sz="1200" dirty="0" smtClean="0">
                <a:solidFill>
                  <a:srgbClr val="FFC000"/>
                </a:solidFill>
              </a:rPr>
              <a:t>Demo with options explanation</a:t>
            </a:r>
          </a:p>
          <a:p>
            <a:r>
              <a:rPr lang="en-US" sz="1200" i="1" u="sng" dirty="0" smtClean="0"/>
              <a:t>Approve</a:t>
            </a:r>
            <a:r>
              <a:rPr lang="en-US" sz="1200" dirty="0" smtClean="0"/>
              <a:t> – code is perfect with no problems so we can direct approve</a:t>
            </a:r>
          </a:p>
          <a:p>
            <a:r>
              <a:rPr lang="en-US" sz="1200" i="1" u="sng" dirty="0" smtClean="0"/>
              <a:t>Approve with suggestion </a:t>
            </a:r>
            <a:r>
              <a:rPr lang="en-US" sz="1200" dirty="0" smtClean="0"/>
              <a:t>- </a:t>
            </a:r>
            <a:r>
              <a:rPr lang="en-US" sz="1200" dirty="0"/>
              <a:t>code is perfect with no </a:t>
            </a:r>
            <a:r>
              <a:rPr lang="en-US" sz="1200" dirty="0" smtClean="0"/>
              <a:t>problems , but if reviewers wants to give some suggestion that  </a:t>
            </a:r>
            <a:r>
              <a:rPr lang="en-US" sz="1200" i="1" dirty="0" smtClean="0">
                <a:solidFill>
                  <a:srgbClr val="FFC000"/>
                </a:solidFill>
              </a:rPr>
              <a:t>please remove the comments from code ,or please remove unused variables , blank spaces   </a:t>
            </a:r>
            <a:r>
              <a:rPr lang="en-US" sz="1200" dirty="0" smtClean="0"/>
              <a:t>use  </a:t>
            </a:r>
            <a:r>
              <a:rPr lang="en-US" sz="1200" dirty="0"/>
              <a:t>so we can direct </a:t>
            </a:r>
            <a:r>
              <a:rPr lang="en-US" sz="1200" dirty="0" smtClean="0"/>
              <a:t>approve</a:t>
            </a:r>
          </a:p>
          <a:p>
            <a:r>
              <a:rPr lang="en-US" sz="1200" i="1" u="sng" dirty="0" smtClean="0"/>
              <a:t>Reject</a:t>
            </a:r>
            <a:r>
              <a:rPr lang="en-US" sz="1200" dirty="0" smtClean="0"/>
              <a:t> – code is not perfect </a:t>
            </a:r>
          </a:p>
          <a:p>
            <a:r>
              <a:rPr lang="en-US" sz="1200" i="1" u="sng" dirty="0"/>
              <a:t>Wait for author </a:t>
            </a:r>
            <a:r>
              <a:rPr lang="en-US" sz="1200" dirty="0"/>
              <a:t>- </a:t>
            </a:r>
            <a:endParaRPr lang="en-US" sz="1200" dirty="0" smtClean="0"/>
          </a:p>
          <a:p>
            <a:r>
              <a:rPr lang="en-US" sz="1200" i="1" u="sng" dirty="0" smtClean="0"/>
              <a:t>Complete</a:t>
            </a:r>
            <a:r>
              <a:rPr lang="en-US" sz="1200" dirty="0" smtClean="0"/>
              <a:t> – merge changes with master</a:t>
            </a:r>
          </a:p>
          <a:p>
            <a:r>
              <a:rPr lang="en-US" sz="1200" i="1" u="sng" dirty="0" smtClean="0"/>
              <a:t>Abandon</a:t>
            </a:r>
            <a:r>
              <a:rPr lang="en-US" sz="1200" dirty="0" smtClean="0"/>
              <a:t> – reject changes to be merged with master </a:t>
            </a:r>
          </a:p>
          <a:p>
            <a:endParaRPr lang="en-US" sz="1200" dirty="0" smtClean="0"/>
          </a:p>
          <a:p>
            <a:r>
              <a:rPr lang="en-US" sz="1200" i="1" u="sng" dirty="0" smtClean="0"/>
              <a:t>BRANCH POLICY </a:t>
            </a:r>
            <a:r>
              <a:rPr lang="en-US" sz="1200" dirty="0" smtClean="0"/>
              <a:t>:  what is BP(it is a standard practice through which merging of branch's is done ,until and unless applied policy is fulfilled/satisfied) ,</a:t>
            </a:r>
            <a:r>
              <a:rPr lang="en-US" sz="1200" i="1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lets justify </a:t>
            </a:r>
            <a:r>
              <a:rPr lang="en-US" sz="1200" i="1" dirty="0" err="1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def</a:t>
            </a:r>
            <a:r>
              <a:rPr lang="en-US" sz="1200" i="1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sz="1200" i="1" dirty="0" smtClean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,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checkout feature branch Mod HC push to repo  server side repo Branches 3 dots  , demo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52133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5481046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 Workflows: Feature Branch Workflow</a:t>
            </a:r>
          </a:p>
          <a:p>
            <a:pPr marL="0" indent="0">
              <a:buNone/>
            </a:pPr>
            <a:endParaRPr lang="en-US" sz="12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 fontScale="92500" lnSpcReduction="100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u="sng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 to use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458788" indent="-225425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Simple team structure</a:t>
            </a:r>
          </a:p>
          <a:p>
            <a:pPr marL="458788" indent="-225425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Focused task</a:t>
            </a:r>
          </a:p>
          <a:p>
            <a:pPr marL="458788" indent="-225425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Few concurrent task</a:t>
            </a:r>
          </a:p>
          <a:p>
            <a:pPr algn="l">
              <a:lnSpc>
                <a:spcPct val="160000"/>
              </a:lnSpc>
            </a:pPr>
            <a:r>
              <a:rPr lang="en-US" sz="1600" u="sng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Pros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458788" indent="-225425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Easy to manage</a:t>
            </a:r>
          </a:p>
          <a:p>
            <a:pPr marL="458788" indent="-225425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 Review Support</a:t>
            </a:r>
          </a:p>
          <a:p>
            <a:pPr algn="l">
              <a:lnSpc>
                <a:spcPct val="160000"/>
              </a:lnSpc>
            </a:pPr>
            <a:r>
              <a:rPr lang="en-US" sz="1600" u="sng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458788" indent="-225425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Release tracking</a:t>
            </a:r>
          </a:p>
          <a:p>
            <a:pPr marL="458788" indent="-225425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Dirty Master Branch</a:t>
            </a:r>
          </a:p>
          <a:p>
            <a:pPr marL="458788" indent="-225425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707239" y="2293895"/>
            <a:ext cx="667265" cy="210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</a:t>
            </a:r>
          </a:p>
        </p:txBody>
      </p:sp>
      <p:cxnSp>
        <p:nvCxnSpPr>
          <p:cNvPr id="7" name="Straight Connector 6"/>
          <p:cNvCxnSpPr>
            <a:stCxn id="6" idx="3"/>
          </p:cNvCxnSpPr>
          <p:nvPr/>
        </p:nvCxnSpPr>
        <p:spPr>
          <a:xfrm>
            <a:off x="5374504" y="2398927"/>
            <a:ext cx="3616410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765800" y="2293895"/>
            <a:ext cx="219075" cy="2100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" name="Oval 8"/>
          <p:cNvSpPr/>
          <p:nvPr/>
        </p:nvSpPr>
        <p:spPr>
          <a:xfrm>
            <a:off x="6613525" y="2293895"/>
            <a:ext cx="219075" cy="2100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" name="Oval 9"/>
          <p:cNvSpPr/>
          <p:nvPr/>
        </p:nvSpPr>
        <p:spPr>
          <a:xfrm>
            <a:off x="7194550" y="2293895"/>
            <a:ext cx="219075" cy="2100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Rectangle 10"/>
          <p:cNvSpPr/>
          <p:nvPr/>
        </p:nvSpPr>
        <p:spPr>
          <a:xfrm>
            <a:off x="5608636" y="2031604"/>
            <a:ext cx="547688" cy="1516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3.0.0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49218" y="2046288"/>
            <a:ext cx="547688" cy="1516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3.0.1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85968" y="2046288"/>
            <a:ext cx="547688" cy="1516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3.0.1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719596" y="2985197"/>
            <a:ext cx="667265" cy="210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Feature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5393211" y="3090229"/>
            <a:ext cx="3616410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156324" y="2976626"/>
            <a:ext cx="219075" cy="210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cxnSp>
        <p:nvCxnSpPr>
          <p:cNvPr id="23" name="Curved Connector 22"/>
          <p:cNvCxnSpPr>
            <a:stCxn id="21" idx="6"/>
            <a:endCxn id="9" idx="4"/>
          </p:cNvCxnSpPr>
          <p:nvPr/>
        </p:nvCxnSpPr>
        <p:spPr>
          <a:xfrm flipV="1">
            <a:off x="6375399" y="2503959"/>
            <a:ext cx="347664" cy="577699"/>
          </a:xfrm>
          <a:prstGeom prst="curvedConnector2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8659812" y="2293895"/>
            <a:ext cx="219075" cy="2100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0" name="Oval 29"/>
          <p:cNvSpPr/>
          <p:nvPr/>
        </p:nvSpPr>
        <p:spPr>
          <a:xfrm>
            <a:off x="7615236" y="2976626"/>
            <a:ext cx="219075" cy="210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1" name="Oval 30"/>
          <p:cNvSpPr/>
          <p:nvPr/>
        </p:nvSpPr>
        <p:spPr>
          <a:xfrm>
            <a:off x="8147050" y="2990680"/>
            <a:ext cx="219075" cy="210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2" name="Oval 31"/>
          <p:cNvSpPr/>
          <p:nvPr/>
        </p:nvSpPr>
        <p:spPr>
          <a:xfrm>
            <a:off x="8670925" y="2990680"/>
            <a:ext cx="219075" cy="210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7" name="Up Arrow Callout 26"/>
          <p:cNvSpPr/>
          <p:nvPr/>
        </p:nvSpPr>
        <p:spPr>
          <a:xfrm>
            <a:off x="8066087" y="3226144"/>
            <a:ext cx="1428750" cy="469900"/>
          </a:xfrm>
          <a:prstGeom prst="upArrow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Larger Feature Branch</a:t>
            </a:r>
          </a:p>
        </p:txBody>
      </p:sp>
      <p:sp>
        <p:nvSpPr>
          <p:cNvPr id="35" name="Up Arrow Callout 34"/>
          <p:cNvSpPr/>
          <p:nvPr/>
        </p:nvSpPr>
        <p:spPr>
          <a:xfrm>
            <a:off x="5803900" y="3213788"/>
            <a:ext cx="957263" cy="469900"/>
          </a:xfrm>
          <a:prstGeom prst="upArrow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Small Feature</a:t>
            </a:r>
          </a:p>
        </p:txBody>
      </p:sp>
    </p:spTree>
    <p:extLst>
      <p:ext uri="{BB962C8B-B14F-4D97-AF65-F5344CB8AC3E}">
        <p14:creationId xmlns:p14="http://schemas.microsoft.com/office/powerpoint/2010/main" val="114247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14 -0.11883 L -0.03788 -0.05605 L -0.0202 -0.00673 L 8.58586E-7 1.34529E-6 " pathEditMode="relative" ptsTypes="AAAA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072 -0.12023 L -0.04072 -0.08884 L -0.03693 -0.05297 L -0.03062 -0.0283 L -0.02178 -0.00588 L -0.0142 -0.00364 L -0.00031 0.00084 " pathEditMode="relative" ptsTypes="AAAAAAA">
                                      <p:cBhvr>
                                        <p:cTn id="4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1" grpId="0" animBg="1"/>
      <p:bldP spid="12" grpId="0" animBg="1"/>
      <p:bldP spid="13" grpId="0" animBg="1"/>
      <p:bldP spid="19" grpId="0" animBg="1"/>
      <p:bldP spid="21" grpId="0" animBg="1"/>
      <p:bldP spid="28" grpId="0" animBg="1"/>
      <p:bldP spid="30" grpId="0" animBg="1"/>
      <p:bldP spid="31" grpId="0" animBg="1"/>
      <p:bldP spid="32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7" y="696119"/>
            <a:ext cx="5468348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Branching Strategy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85726" y="1153318"/>
            <a:ext cx="9972674" cy="4428332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Zero branch                                                     • Gitflow         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 branch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                                            • Release   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 branch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975" y="3882275"/>
            <a:ext cx="3962400" cy="1617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685924"/>
            <a:ext cx="32475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2959787"/>
            <a:ext cx="3397995" cy="70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38" y="4308870"/>
            <a:ext cx="4043861" cy="115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0" y="1715220"/>
            <a:ext cx="3827799" cy="1550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0059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Lorem Ipsum Lorem Ipsum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7" b="24579"/>
          <a:stretch/>
        </p:blipFill>
        <p:spPr>
          <a:xfrm>
            <a:off x="0" y="467519"/>
            <a:ext cx="10058400" cy="519191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467519"/>
            <a:ext cx="10058400" cy="5191919"/>
          </a:xfrm>
          <a:prstGeom prst="rect">
            <a:avLst/>
          </a:prstGeom>
          <a:solidFill>
            <a:srgbClr val="000A1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 flipH="1">
            <a:off x="5532120" y="3077349"/>
            <a:ext cx="4526280" cy="12564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8" y="3244881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2020 Cybage Software Pvt. Ltd. All Rights Reserved. Cybage Confidential.</a:t>
            </a:r>
          </a:p>
        </p:txBody>
      </p:sp>
      <p:sp>
        <p:nvSpPr>
          <p:cNvPr id="16" name="Title 8"/>
          <p:cNvSpPr txBox="1">
            <a:spLocks/>
          </p:cNvSpPr>
          <p:nvPr/>
        </p:nvSpPr>
        <p:spPr>
          <a:xfrm>
            <a:off x="5814888" y="3286919"/>
            <a:ext cx="2209800" cy="990600"/>
          </a:xfrm>
          <a:prstGeom prst="rect">
            <a:avLst/>
          </a:prstGeom>
        </p:spPr>
        <p:txBody>
          <a:bodyPr lIns="100557" tIns="50278" rIns="100557" bIns="50278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22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</a:t>
            </a:r>
            <a:r>
              <a:rPr lang="en-US" sz="220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You!</a:t>
            </a:r>
            <a:endParaRPr lang="en-US" sz="12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2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534400" y="5191919"/>
            <a:ext cx="914400" cy="158898"/>
            <a:chOff x="8534400" y="5191919"/>
            <a:chExt cx="914400" cy="158898"/>
          </a:xfrm>
        </p:grpSpPr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2869" y="5195982"/>
              <a:ext cx="193846" cy="136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Group 18"/>
            <p:cNvGrpSpPr/>
            <p:nvPr userDrawn="1"/>
          </p:nvGrpSpPr>
          <p:grpSpPr>
            <a:xfrm>
              <a:off x="8933771" y="5191919"/>
              <a:ext cx="152335" cy="136446"/>
              <a:chOff x="8938916" y="5111750"/>
              <a:chExt cx="150813" cy="147638"/>
            </a:xfrm>
          </p:grpSpPr>
          <p:sp>
            <p:nvSpPr>
              <p:cNvPr id="27" name="Rectangle 26"/>
              <p:cNvSpPr/>
              <p:nvPr userDrawn="1"/>
            </p:nvSpPr>
            <p:spPr>
              <a:xfrm>
                <a:off x="8939149" y="5129240"/>
                <a:ext cx="150579" cy="119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8938916" y="5111750"/>
                <a:ext cx="150813" cy="147638"/>
              </a:xfrm>
              <a:custGeom>
                <a:avLst/>
                <a:gdLst>
                  <a:gd name="T0" fmla="*/ 49 w 54"/>
                  <a:gd name="T1" fmla="*/ 0 h 53"/>
                  <a:gd name="T2" fmla="*/ 5 w 54"/>
                  <a:gd name="T3" fmla="*/ 0 h 53"/>
                  <a:gd name="T4" fmla="*/ 0 w 54"/>
                  <a:gd name="T5" fmla="*/ 5 h 53"/>
                  <a:gd name="T6" fmla="*/ 0 w 54"/>
                  <a:gd name="T7" fmla="*/ 48 h 53"/>
                  <a:gd name="T8" fmla="*/ 5 w 54"/>
                  <a:gd name="T9" fmla="*/ 53 h 53"/>
                  <a:gd name="T10" fmla="*/ 49 w 54"/>
                  <a:gd name="T11" fmla="*/ 53 h 53"/>
                  <a:gd name="T12" fmla="*/ 54 w 54"/>
                  <a:gd name="T13" fmla="*/ 48 h 53"/>
                  <a:gd name="T14" fmla="*/ 54 w 54"/>
                  <a:gd name="T15" fmla="*/ 5 h 53"/>
                  <a:gd name="T16" fmla="*/ 49 w 54"/>
                  <a:gd name="T17" fmla="*/ 0 h 53"/>
                  <a:gd name="T18" fmla="*/ 17 w 54"/>
                  <a:gd name="T19" fmla="*/ 46 h 53"/>
                  <a:gd name="T20" fmla="*/ 15 w 54"/>
                  <a:gd name="T21" fmla="*/ 47 h 53"/>
                  <a:gd name="T22" fmla="*/ 10 w 54"/>
                  <a:gd name="T23" fmla="*/ 47 h 53"/>
                  <a:gd name="T24" fmla="*/ 8 w 54"/>
                  <a:gd name="T25" fmla="*/ 46 h 53"/>
                  <a:gd name="T26" fmla="*/ 8 w 54"/>
                  <a:gd name="T27" fmla="*/ 21 h 53"/>
                  <a:gd name="T28" fmla="*/ 10 w 54"/>
                  <a:gd name="T29" fmla="*/ 20 h 53"/>
                  <a:gd name="T30" fmla="*/ 15 w 54"/>
                  <a:gd name="T31" fmla="*/ 20 h 53"/>
                  <a:gd name="T32" fmla="*/ 17 w 54"/>
                  <a:gd name="T33" fmla="*/ 21 h 53"/>
                  <a:gd name="T34" fmla="*/ 17 w 54"/>
                  <a:gd name="T35" fmla="*/ 46 h 53"/>
                  <a:gd name="T36" fmla="*/ 13 w 54"/>
                  <a:gd name="T37" fmla="*/ 17 h 53"/>
                  <a:gd name="T38" fmla="*/ 7 w 54"/>
                  <a:gd name="T39" fmla="*/ 12 h 53"/>
                  <a:gd name="T40" fmla="*/ 13 w 54"/>
                  <a:gd name="T41" fmla="*/ 6 h 53"/>
                  <a:gd name="T42" fmla="*/ 18 w 54"/>
                  <a:gd name="T43" fmla="*/ 12 h 53"/>
                  <a:gd name="T44" fmla="*/ 13 w 54"/>
                  <a:gd name="T45" fmla="*/ 17 h 53"/>
                  <a:gd name="T46" fmla="*/ 48 w 54"/>
                  <a:gd name="T47" fmla="*/ 46 h 53"/>
                  <a:gd name="T48" fmla="*/ 47 w 54"/>
                  <a:gd name="T49" fmla="*/ 47 h 53"/>
                  <a:gd name="T50" fmla="*/ 40 w 54"/>
                  <a:gd name="T51" fmla="*/ 47 h 53"/>
                  <a:gd name="T52" fmla="*/ 39 w 54"/>
                  <a:gd name="T53" fmla="*/ 46 h 53"/>
                  <a:gd name="T54" fmla="*/ 39 w 54"/>
                  <a:gd name="T55" fmla="*/ 34 h 53"/>
                  <a:gd name="T56" fmla="*/ 35 w 54"/>
                  <a:gd name="T57" fmla="*/ 27 h 53"/>
                  <a:gd name="T58" fmla="*/ 30 w 54"/>
                  <a:gd name="T59" fmla="*/ 33 h 53"/>
                  <a:gd name="T60" fmla="*/ 30 w 54"/>
                  <a:gd name="T61" fmla="*/ 46 h 53"/>
                  <a:gd name="T62" fmla="*/ 28 w 54"/>
                  <a:gd name="T63" fmla="*/ 47 h 53"/>
                  <a:gd name="T64" fmla="*/ 22 w 54"/>
                  <a:gd name="T65" fmla="*/ 47 h 53"/>
                  <a:gd name="T66" fmla="*/ 21 w 54"/>
                  <a:gd name="T67" fmla="*/ 46 h 53"/>
                  <a:gd name="T68" fmla="*/ 21 w 54"/>
                  <a:gd name="T69" fmla="*/ 21 h 53"/>
                  <a:gd name="T70" fmla="*/ 22 w 54"/>
                  <a:gd name="T71" fmla="*/ 20 h 53"/>
                  <a:gd name="T72" fmla="*/ 28 w 54"/>
                  <a:gd name="T73" fmla="*/ 20 h 53"/>
                  <a:gd name="T74" fmla="*/ 30 w 54"/>
                  <a:gd name="T75" fmla="*/ 21 h 53"/>
                  <a:gd name="T76" fmla="*/ 30 w 54"/>
                  <a:gd name="T77" fmla="*/ 23 h 53"/>
                  <a:gd name="T78" fmla="*/ 38 w 54"/>
                  <a:gd name="T79" fmla="*/ 19 h 53"/>
                  <a:gd name="T80" fmla="*/ 48 w 54"/>
                  <a:gd name="T81" fmla="*/ 34 h 53"/>
                  <a:gd name="T82" fmla="*/ 48 w 54"/>
                  <a:gd name="T83" fmla="*/ 4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4" h="53">
                    <a:moveTo>
                      <a:pt x="49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1"/>
                      <a:pt x="3" y="53"/>
                      <a:pt x="5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52" y="53"/>
                      <a:pt x="54" y="51"/>
                      <a:pt x="54" y="48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49" y="0"/>
                    </a:cubicBezTo>
                    <a:close/>
                    <a:moveTo>
                      <a:pt x="17" y="46"/>
                    </a:moveTo>
                    <a:cubicBezTo>
                      <a:pt x="17" y="47"/>
                      <a:pt x="16" y="47"/>
                      <a:pt x="15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9" y="47"/>
                      <a:pt x="8" y="47"/>
                      <a:pt x="8" y="46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0"/>
                      <a:pt x="9" y="20"/>
                      <a:pt x="10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7" y="20"/>
                      <a:pt x="17" y="21"/>
                    </a:cubicBezTo>
                    <a:lnTo>
                      <a:pt x="17" y="46"/>
                    </a:lnTo>
                    <a:close/>
                    <a:moveTo>
                      <a:pt x="13" y="17"/>
                    </a:moveTo>
                    <a:cubicBezTo>
                      <a:pt x="9" y="17"/>
                      <a:pt x="7" y="15"/>
                      <a:pt x="7" y="12"/>
                    </a:cubicBezTo>
                    <a:cubicBezTo>
                      <a:pt x="7" y="8"/>
                      <a:pt x="9" y="6"/>
                      <a:pt x="13" y="6"/>
                    </a:cubicBezTo>
                    <a:cubicBezTo>
                      <a:pt x="16" y="6"/>
                      <a:pt x="18" y="8"/>
                      <a:pt x="18" y="12"/>
                    </a:cubicBezTo>
                    <a:cubicBezTo>
                      <a:pt x="18" y="15"/>
                      <a:pt x="16" y="17"/>
                      <a:pt x="13" y="17"/>
                    </a:cubicBezTo>
                    <a:close/>
                    <a:moveTo>
                      <a:pt x="48" y="46"/>
                    </a:moveTo>
                    <a:cubicBezTo>
                      <a:pt x="48" y="47"/>
                      <a:pt x="47" y="47"/>
                      <a:pt x="47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7"/>
                      <a:pt x="39" y="47"/>
                      <a:pt x="39" y="46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3"/>
                      <a:pt x="40" y="27"/>
                      <a:pt x="35" y="27"/>
                    </a:cubicBezTo>
                    <a:cubicBezTo>
                      <a:pt x="31" y="27"/>
                      <a:pt x="30" y="31"/>
                      <a:pt x="30" y="33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7"/>
                      <a:pt x="29" y="47"/>
                      <a:pt x="28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1" y="47"/>
                      <a:pt x="21" y="47"/>
                      <a:pt x="21" y="46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1" y="20"/>
                      <a:pt x="22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1" y="21"/>
                      <a:pt x="33" y="19"/>
                      <a:pt x="38" y="19"/>
                    </a:cubicBezTo>
                    <a:cubicBezTo>
                      <a:pt x="48" y="19"/>
                      <a:pt x="48" y="29"/>
                      <a:pt x="48" y="34"/>
                    </a:cubicBezTo>
                    <a:cubicBezTo>
                      <a:pt x="48" y="46"/>
                      <a:pt x="48" y="46"/>
                      <a:pt x="48" y="46"/>
                    </a:cubicBezTo>
                    <a:close/>
                  </a:path>
                </a:pathLst>
              </a:custGeom>
              <a:solidFill>
                <a:srgbClr val="067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0" name="Group 19"/>
            <p:cNvGrpSpPr/>
            <p:nvPr userDrawn="1"/>
          </p:nvGrpSpPr>
          <p:grpSpPr>
            <a:xfrm>
              <a:off x="9110550" y="5191919"/>
              <a:ext cx="153938" cy="142315"/>
              <a:chOff x="9090025" y="5111750"/>
              <a:chExt cx="152400" cy="153988"/>
            </a:xfrm>
          </p:grpSpPr>
          <p:sp>
            <p:nvSpPr>
              <p:cNvPr id="25" name="Rectangle 10"/>
              <p:cNvSpPr>
                <a:spLocks noChangeArrowheads="1"/>
              </p:cNvSpPr>
              <p:nvPr userDrawn="1"/>
            </p:nvSpPr>
            <p:spPr bwMode="auto">
              <a:xfrm>
                <a:off x="9090025" y="5111750"/>
                <a:ext cx="152400" cy="153988"/>
              </a:xfrm>
              <a:prstGeom prst="rect">
                <a:avLst/>
              </a:prstGeom>
              <a:solidFill>
                <a:srgbClr val="5DA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/>
              <p:cNvSpPr>
                <a:spLocks/>
              </p:cNvSpPr>
              <p:nvPr userDrawn="1"/>
            </p:nvSpPr>
            <p:spPr bwMode="auto">
              <a:xfrm>
                <a:off x="9105900" y="5145088"/>
                <a:ext cx="117475" cy="90488"/>
              </a:xfrm>
              <a:custGeom>
                <a:avLst/>
                <a:gdLst>
                  <a:gd name="T0" fmla="*/ 1 w 42"/>
                  <a:gd name="T1" fmla="*/ 29 h 32"/>
                  <a:gd name="T2" fmla="*/ 14 w 42"/>
                  <a:gd name="T3" fmla="*/ 32 h 32"/>
                  <a:gd name="T4" fmla="*/ 38 w 42"/>
                  <a:gd name="T5" fmla="*/ 9 h 32"/>
                  <a:gd name="T6" fmla="*/ 38 w 42"/>
                  <a:gd name="T7" fmla="*/ 8 h 32"/>
                  <a:gd name="T8" fmla="*/ 42 w 42"/>
                  <a:gd name="T9" fmla="*/ 4 h 32"/>
                  <a:gd name="T10" fmla="*/ 37 w 42"/>
                  <a:gd name="T11" fmla="*/ 5 h 32"/>
                  <a:gd name="T12" fmla="*/ 37 w 42"/>
                  <a:gd name="T13" fmla="*/ 5 h 32"/>
                  <a:gd name="T14" fmla="*/ 37 w 42"/>
                  <a:gd name="T15" fmla="*/ 5 h 32"/>
                  <a:gd name="T16" fmla="*/ 41 w 42"/>
                  <a:gd name="T17" fmla="*/ 0 h 32"/>
                  <a:gd name="T18" fmla="*/ 37 w 42"/>
                  <a:gd name="T19" fmla="*/ 2 h 32"/>
                  <a:gd name="T20" fmla="*/ 35 w 42"/>
                  <a:gd name="T21" fmla="*/ 2 h 32"/>
                  <a:gd name="T22" fmla="*/ 29 w 42"/>
                  <a:gd name="T23" fmla="*/ 0 h 32"/>
                  <a:gd name="T24" fmla="*/ 21 w 42"/>
                  <a:gd name="T25" fmla="*/ 8 h 32"/>
                  <a:gd name="T26" fmla="*/ 21 w 42"/>
                  <a:gd name="T27" fmla="*/ 10 h 32"/>
                  <a:gd name="T28" fmla="*/ 4 w 42"/>
                  <a:gd name="T29" fmla="*/ 1 h 32"/>
                  <a:gd name="T30" fmla="*/ 7 w 42"/>
                  <a:gd name="T31" fmla="*/ 12 h 32"/>
                  <a:gd name="T32" fmla="*/ 3 w 42"/>
                  <a:gd name="T33" fmla="*/ 11 h 32"/>
                  <a:gd name="T34" fmla="*/ 9 w 42"/>
                  <a:gd name="T35" fmla="*/ 19 h 32"/>
                  <a:gd name="T36" fmla="*/ 6 w 42"/>
                  <a:gd name="T37" fmla="*/ 19 h 32"/>
                  <a:gd name="T38" fmla="*/ 13 w 42"/>
                  <a:gd name="T39" fmla="*/ 25 h 32"/>
                  <a:gd name="T40" fmla="*/ 1 w 42"/>
                  <a:gd name="T41" fmla="*/ 2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32">
                    <a:moveTo>
                      <a:pt x="1" y="29"/>
                    </a:moveTo>
                    <a:cubicBezTo>
                      <a:pt x="5" y="31"/>
                      <a:pt x="9" y="32"/>
                      <a:pt x="14" y="32"/>
                    </a:cubicBezTo>
                    <a:cubicBezTo>
                      <a:pt x="27" y="32"/>
                      <a:pt x="38" y="22"/>
                      <a:pt x="38" y="9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7"/>
                      <a:pt x="41" y="5"/>
                      <a:pt x="42" y="4"/>
                    </a:cubicBezTo>
                    <a:cubicBezTo>
                      <a:pt x="42" y="4"/>
                      <a:pt x="39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40" y="3"/>
                      <a:pt x="41" y="0"/>
                    </a:cubicBezTo>
                    <a:cubicBezTo>
                      <a:pt x="41" y="0"/>
                      <a:pt x="39" y="1"/>
                      <a:pt x="37" y="2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4" y="1"/>
                      <a:pt x="32" y="0"/>
                      <a:pt x="29" y="0"/>
                    </a:cubicBezTo>
                    <a:cubicBezTo>
                      <a:pt x="25" y="0"/>
                      <a:pt x="21" y="3"/>
                      <a:pt x="21" y="8"/>
                    </a:cubicBezTo>
                    <a:cubicBezTo>
                      <a:pt x="21" y="9"/>
                      <a:pt x="21" y="9"/>
                      <a:pt x="21" y="10"/>
                    </a:cubicBezTo>
                    <a:cubicBezTo>
                      <a:pt x="21" y="10"/>
                      <a:pt x="11" y="9"/>
                      <a:pt x="4" y="1"/>
                    </a:cubicBezTo>
                    <a:cubicBezTo>
                      <a:pt x="4" y="1"/>
                      <a:pt x="0" y="7"/>
                      <a:pt x="7" y="12"/>
                    </a:cubicBezTo>
                    <a:cubicBezTo>
                      <a:pt x="7" y="12"/>
                      <a:pt x="5" y="12"/>
                      <a:pt x="3" y="11"/>
                    </a:cubicBezTo>
                    <a:cubicBezTo>
                      <a:pt x="3" y="11"/>
                      <a:pt x="2" y="18"/>
                      <a:pt x="9" y="19"/>
                    </a:cubicBezTo>
                    <a:cubicBezTo>
                      <a:pt x="9" y="19"/>
                      <a:pt x="8" y="20"/>
                      <a:pt x="6" y="19"/>
                    </a:cubicBezTo>
                    <a:cubicBezTo>
                      <a:pt x="6" y="19"/>
                      <a:pt x="7" y="25"/>
                      <a:pt x="13" y="25"/>
                    </a:cubicBezTo>
                    <a:cubicBezTo>
                      <a:pt x="13" y="25"/>
                      <a:pt x="8" y="30"/>
                      <a:pt x="1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" name="Group 20"/>
            <p:cNvGrpSpPr/>
            <p:nvPr userDrawn="1"/>
          </p:nvGrpSpPr>
          <p:grpSpPr>
            <a:xfrm>
              <a:off x="9293258" y="5191919"/>
              <a:ext cx="155542" cy="142315"/>
              <a:chOff x="9294812" y="5111750"/>
              <a:chExt cx="153988" cy="153988"/>
            </a:xfrm>
          </p:grpSpPr>
          <p:sp>
            <p:nvSpPr>
              <p:cNvPr id="23" name="Rectangle 22"/>
              <p:cNvSpPr/>
              <p:nvPr userDrawn="1"/>
            </p:nvSpPr>
            <p:spPr>
              <a:xfrm>
                <a:off x="9320150" y="5129240"/>
                <a:ext cx="128650" cy="1357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12"/>
              <p:cNvSpPr>
                <a:spLocks/>
              </p:cNvSpPr>
              <p:nvPr userDrawn="1"/>
            </p:nvSpPr>
            <p:spPr bwMode="auto">
              <a:xfrm>
                <a:off x="9294812" y="5111750"/>
                <a:ext cx="153988" cy="153988"/>
              </a:xfrm>
              <a:custGeom>
                <a:avLst/>
                <a:gdLst>
                  <a:gd name="T0" fmla="*/ 0 w 55"/>
                  <a:gd name="T1" fmla="*/ 0 h 55"/>
                  <a:gd name="T2" fmla="*/ 0 w 55"/>
                  <a:gd name="T3" fmla="*/ 55 h 55"/>
                  <a:gd name="T4" fmla="*/ 29 w 55"/>
                  <a:gd name="T5" fmla="*/ 55 h 55"/>
                  <a:gd name="T6" fmla="*/ 29 w 55"/>
                  <a:gd name="T7" fmla="*/ 34 h 55"/>
                  <a:gd name="T8" fmla="*/ 22 w 55"/>
                  <a:gd name="T9" fmla="*/ 34 h 55"/>
                  <a:gd name="T10" fmla="*/ 22 w 55"/>
                  <a:gd name="T11" fmla="*/ 25 h 55"/>
                  <a:gd name="T12" fmla="*/ 29 w 55"/>
                  <a:gd name="T13" fmla="*/ 25 h 55"/>
                  <a:gd name="T14" fmla="*/ 29 w 55"/>
                  <a:gd name="T15" fmla="*/ 18 h 55"/>
                  <a:gd name="T16" fmla="*/ 39 w 55"/>
                  <a:gd name="T17" fmla="*/ 8 h 55"/>
                  <a:gd name="T18" fmla="*/ 46 w 55"/>
                  <a:gd name="T19" fmla="*/ 8 h 55"/>
                  <a:gd name="T20" fmla="*/ 46 w 55"/>
                  <a:gd name="T21" fmla="*/ 16 h 55"/>
                  <a:gd name="T22" fmla="*/ 41 w 55"/>
                  <a:gd name="T23" fmla="*/ 16 h 55"/>
                  <a:gd name="T24" fmla="*/ 38 w 55"/>
                  <a:gd name="T25" fmla="*/ 19 h 55"/>
                  <a:gd name="T26" fmla="*/ 38 w 55"/>
                  <a:gd name="T27" fmla="*/ 25 h 55"/>
                  <a:gd name="T28" fmla="*/ 46 w 55"/>
                  <a:gd name="T29" fmla="*/ 25 h 55"/>
                  <a:gd name="T30" fmla="*/ 45 w 55"/>
                  <a:gd name="T31" fmla="*/ 34 h 55"/>
                  <a:gd name="T32" fmla="*/ 38 w 55"/>
                  <a:gd name="T33" fmla="*/ 34 h 55"/>
                  <a:gd name="T34" fmla="*/ 38 w 55"/>
                  <a:gd name="T35" fmla="*/ 55 h 55"/>
                  <a:gd name="T36" fmla="*/ 55 w 55"/>
                  <a:gd name="T37" fmla="*/ 55 h 55"/>
                  <a:gd name="T38" fmla="*/ 55 w 55"/>
                  <a:gd name="T39" fmla="*/ 0 h 55"/>
                  <a:gd name="T40" fmla="*/ 0 w 55"/>
                  <a:gd name="T4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5" h="55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3"/>
                      <a:pt x="33" y="8"/>
                      <a:pt x="39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39" y="16"/>
                      <a:pt x="38" y="17"/>
                      <a:pt x="38" y="19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56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22" name="Picture 13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4400" y="5191919"/>
              <a:ext cx="156192" cy="158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00637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159026" y="1305719"/>
            <a:ext cx="9621077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 to Distributed Version control system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1400" i="1" u="sng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Means we  will look what is this DVCS all </a:t>
            </a:r>
            <a:r>
              <a:rPr lang="en-US" sz="1400" i="1" u="sng" dirty="0" err="1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abt</a:t>
            </a:r>
            <a:endParaRPr lang="en-US" sz="1400" i="1" u="sng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git</a:t>
            </a:r>
            <a:r>
              <a:rPr lang="en-US" sz="1600" i="1" u="sng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Then we will take a look at the concept called as what is  GIT</a:t>
            </a:r>
            <a:endParaRPr lang="en-US" sz="1600" i="1" u="sng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 Repos on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Azure. </a:t>
            </a:r>
            <a:r>
              <a:rPr lang="en-US" sz="1600" i="1" u="sng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Then location of GIT on azure </a:t>
            </a:r>
            <a:r>
              <a:rPr lang="en-US" sz="1600" i="1" u="sng" dirty="0" err="1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devops</a:t>
            </a:r>
            <a:r>
              <a:rPr lang="en-US" sz="1600" i="1" u="sng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2022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Basic Sync operation (Commit/Pull/Push) </a:t>
            </a:r>
            <a:r>
              <a:rPr lang="en-US" sz="1600" i="1" u="sng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manipulate git there are operations (C/P/P) ,Vs studio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branch &amp; Need of the branch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1200" i="1" u="sng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will also look at the proper requirement of concept of branches </a:t>
            </a:r>
            <a:endParaRPr lang="en-US" sz="1200" i="1" u="sng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Branch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operations.  </a:t>
            </a:r>
            <a:r>
              <a:rPr lang="en-US" sz="1600" i="1" u="sng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Operations on branches 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Basic Sync operation (Commit/Pull/Push) git bash.</a:t>
            </a:r>
            <a:r>
              <a:rPr lang="en-US" sz="12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i="1" u="sng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like using VS studio we will also look at basic operation using BASH</a:t>
            </a:r>
            <a:endParaRPr lang="en-US" sz="1200" i="1" u="sng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867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06556"/>
            <a:ext cx="742806" cy="219434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42806" y="574459"/>
            <a:ext cx="4454034" cy="3772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</p:txBody>
      </p:sp>
      <p:sp>
        <p:nvSpPr>
          <p:cNvPr id="6" name="Title 8"/>
          <p:cNvSpPr txBox="1">
            <a:spLocks/>
          </p:cNvSpPr>
          <p:nvPr/>
        </p:nvSpPr>
        <p:spPr>
          <a:xfrm>
            <a:off x="0" y="1077521"/>
            <a:ext cx="10157685" cy="3941046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Version Control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 </a:t>
            </a:r>
            <a:r>
              <a:rPr lang="en-US" sz="1400" i="1" u="sng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before VCS  problem was ,(d1(FET)</a:t>
            </a:r>
            <a:r>
              <a:rPr lang="en-US" sz="1400" i="1" u="sng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d2(Back end)) , </a:t>
            </a:r>
          </a:p>
          <a:p>
            <a:pPr algn="l">
              <a:lnSpc>
                <a:spcPct val="160000"/>
              </a:lnSpc>
            </a:pPr>
            <a:r>
              <a:rPr lang="en-US" sz="1400" i="1" u="sng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d2 will sit ideal until d1 finishes the work  , overall project time was affecting </a:t>
            </a:r>
            <a:endParaRPr lang="en-US" sz="16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Need of Version Control System </a:t>
            </a:r>
            <a:r>
              <a:rPr lang="en-US" sz="1200" i="1" u="sng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to over come this above picture VCS came in picture, </a:t>
            </a:r>
          </a:p>
          <a:p>
            <a:pPr algn="l">
              <a:lnSpc>
                <a:spcPct val="160000"/>
              </a:lnSpc>
            </a:pPr>
            <a:r>
              <a:rPr lang="en-US" sz="1200" i="1" u="sng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we will see It in upcoming time How VCS is beneficial</a:t>
            </a:r>
            <a:endParaRPr lang="en-US" sz="12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Types of Version Control System </a:t>
            </a:r>
            <a:r>
              <a:rPr lang="en-US" sz="1600" i="1" u="sng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self</a:t>
            </a:r>
            <a:endParaRPr lang="en-US" sz="1600" i="1" u="sng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Centralized Version Control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 </a:t>
            </a:r>
            <a:r>
              <a:rPr lang="en-US" sz="1600" i="1" u="sng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 </a:t>
            </a:r>
            <a:endParaRPr lang="en-US" sz="1600" i="1" u="sng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Version Control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 </a:t>
            </a:r>
            <a:r>
              <a:rPr lang="en-US" sz="1600" i="1" u="sng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</a:t>
            </a:r>
            <a:endParaRPr lang="en-US" sz="1600" i="1" u="sng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044069" y="716274"/>
            <a:ext cx="1930511" cy="2530509"/>
            <a:chOff x="2895600" y="1338590"/>
            <a:chExt cx="2662238" cy="2721830"/>
          </a:xfrm>
        </p:grpSpPr>
        <p:grpSp>
          <p:nvGrpSpPr>
            <p:cNvPr id="8" name="Group 7"/>
            <p:cNvGrpSpPr/>
            <p:nvPr/>
          </p:nvGrpSpPr>
          <p:grpSpPr>
            <a:xfrm>
              <a:off x="2895600" y="1338590"/>
              <a:ext cx="2662238" cy="2721830"/>
              <a:chOff x="2895600" y="1338590"/>
              <a:chExt cx="2662238" cy="2721830"/>
            </a:xfrm>
          </p:grpSpPr>
          <p:pic>
            <p:nvPicPr>
              <p:cNvPr id="10" name="Picture 9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17058" y="2857829"/>
                <a:ext cx="461961" cy="4619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10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93458" y="2857828"/>
                <a:ext cx="461961" cy="4619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icture 1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1438" y="1643388"/>
                <a:ext cx="461961" cy="4619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3" name="Straight Arrow Connector 12"/>
              <p:cNvCxnSpPr>
                <a:stCxn id="10" idx="0"/>
                <a:endCxn id="12" idx="2"/>
              </p:cNvCxnSpPr>
              <p:nvPr/>
            </p:nvCxnSpPr>
            <p:spPr>
              <a:xfrm flipV="1">
                <a:off x="3348039" y="2105349"/>
                <a:ext cx="764380" cy="75248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>
                <a:stCxn id="11" idx="0"/>
                <a:endCxn id="12" idx="2"/>
              </p:cNvCxnSpPr>
              <p:nvPr/>
            </p:nvCxnSpPr>
            <p:spPr>
              <a:xfrm flipH="1" flipV="1">
                <a:off x="4112419" y="2105349"/>
                <a:ext cx="912020" cy="752479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1"/>
              <p:cNvSpPr txBox="1"/>
              <p:nvPr/>
            </p:nvSpPr>
            <p:spPr>
              <a:xfrm>
                <a:off x="2895600" y="3319790"/>
                <a:ext cx="912019" cy="207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dirty="0"/>
                  <a:t>Developer-1</a:t>
                </a:r>
              </a:p>
            </p:txBody>
          </p:sp>
          <p:sp>
            <p:nvSpPr>
              <p:cNvPr id="16" name="TextBox 17"/>
              <p:cNvSpPr txBox="1"/>
              <p:nvPr/>
            </p:nvSpPr>
            <p:spPr>
              <a:xfrm>
                <a:off x="4645819" y="3286780"/>
                <a:ext cx="912019" cy="207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dirty="0"/>
                  <a:t>Developer-2</a:t>
                </a:r>
              </a:p>
            </p:txBody>
          </p:sp>
          <p:sp>
            <p:nvSpPr>
              <p:cNvPr id="17" name="TextBox 18"/>
              <p:cNvSpPr txBox="1"/>
              <p:nvPr/>
            </p:nvSpPr>
            <p:spPr>
              <a:xfrm>
                <a:off x="3657600" y="1338590"/>
                <a:ext cx="1064419" cy="207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dirty="0"/>
                  <a:t>Shared System</a:t>
                </a:r>
              </a:p>
            </p:txBody>
          </p:sp>
          <p:sp>
            <p:nvSpPr>
              <p:cNvPr id="18" name="TextBox 21"/>
              <p:cNvSpPr txBox="1"/>
              <p:nvPr/>
            </p:nvSpPr>
            <p:spPr>
              <a:xfrm>
                <a:off x="3200400" y="3853190"/>
                <a:ext cx="2057400" cy="207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dirty="0"/>
                  <a:t>(Before Version Control System)</a:t>
                </a:r>
              </a:p>
            </p:txBody>
          </p:sp>
        </p:grpSp>
        <p:cxnSp>
          <p:nvCxnSpPr>
            <p:cNvPr id="9" name="Straight Arrow Connector 8"/>
            <p:cNvCxnSpPr>
              <a:stCxn id="10" idx="3"/>
              <a:endCxn id="11" idx="1"/>
            </p:cNvCxnSpPr>
            <p:nvPr/>
          </p:nvCxnSpPr>
          <p:spPr>
            <a:xfrm flipV="1">
              <a:off x="3579019" y="3088809"/>
              <a:ext cx="1214439" cy="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788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6" y="696119"/>
            <a:ext cx="6197795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None/>
            </a:pP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 to Distributed Version control system</a:t>
            </a:r>
          </a:p>
          <a:p>
            <a:pPr marL="0" indent="0">
              <a:lnSpc>
                <a:spcPct val="160000"/>
              </a:lnSpc>
              <a:buNone/>
            </a:pP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0" y="1305718"/>
            <a:ext cx="10058400" cy="435372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Codebase mirrored on every developer's </a:t>
            </a:r>
          </a:p>
          <a:p>
            <a:pPr algn="l">
              <a:lnSpc>
                <a:spcPct val="160000"/>
              </a:lnSpc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</a:t>
            </a:r>
            <a:r>
              <a:rPr lang="en-US" sz="1100" i="1" u="sng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yes, because of cloning operation code copy will be available </a:t>
            </a:r>
          </a:p>
          <a:p>
            <a:pPr algn="l">
              <a:lnSpc>
                <a:spcPct val="160000"/>
              </a:lnSpc>
            </a:pPr>
            <a:r>
              <a:rPr lang="en-US" sz="1100" i="1" u="sng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 everyone machine.</a:t>
            </a:r>
            <a:endParaRPr lang="en-US" sz="1100" i="1" u="sng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Improves the ability </a:t>
            </a:r>
          </a:p>
          <a:p>
            <a:pPr algn="l">
              <a:lnSpc>
                <a:spcPct val="160000"/>
              </a:lnSpc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to work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offline. </a:t>
            </a:r>
            <a:r>
              <a:rPr lang="en-US" sz="1100" i="1" u="sng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Means no need of active connection</a:t>
            </a:r>
          </a:p>
          <a:p>
            <a:pPr algn="l">
              <a:lnSpc>
                <a:spcPct val="160000"/>
              </a:lnSpc>
            </a:pPr>
            <a:r>
              <a:rPr lang="en-US" sz="1100" i="1" u="sng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can effectively work without connection</a:t>
            </a:r>
          </a:p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Does not rely on </a:t>
            </a:r>
          </a:p>
          <a:p>
            <a:pPr algn="l">
              <a:lnSpc>
                <a:spcPct val="160000"/>
              </a:lnSpc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a single location for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backups </a:t>
            </a:r>
          </a:p>
          <a:p>
            <a:pPr algn="l">
              <a:lnSpc>
                <a:spcPct val="160000"/>
              </a:lnSpc>
            </a:pPr>
            <a:r>
              <a:rPr lang="en-US" sz="1100" i="1" u="sng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Means </a:t>
            </a:r>
            <a:r>
              <a:rPr lang="en-US" sz="1100" i="1" u="sng" dirty="0" err="1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bcz</a:t>
            </a:r>
            <a:r>
              <a:rPr lang="en-US" sz="1100" i="1" u="sng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distributed repo structure , data backup is easily</a:t>
            </a:r>
          </a:p>
          <a:p>
            <a:pPr algn="l">
              <a:lnSpc>
                <a:spcPct val="160000"/>
              </a:lnSpc>
            </a:pPr>
            <a:r>
              <a:rPr lang="en-US" sz="1100" i="1" u="sng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ensured , means one of location is down </a:t>
            </a:r>
            <a:endParaRPr lang="en-US" sz="1100" i="1" u="sng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5791200" y="1670130"/>
            <a:ext cx="1755509" cy="39131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791200" y="1700903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Repository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362701" y="1337072"/>
            <a:ext cx="8382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Server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3886200" y="3048000"/>
            <a:ext cx="1755509" cy="39131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3915504" y="309384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Repository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5980245" y="3035544"/>
            <a:ext cx="1755509" cy="39131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6021254" y="3071397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Repository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8234058" y="3035544"/>
            <a:ext cx="1755509" cy="39131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8197412" y="3083178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Repository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8234058" y="4477244"/>
            <a:ext cx="1755509" cy="39131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8234832" y="4534403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Working Copy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6172200" y="4495800"/>
            <a:ext cx="1755509" cy="39131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6135554" y="4542322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Working Copy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3886200" y="4495800"/>
            <a:ext cx="1755509" cy="39131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3915504" y="4552959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Working Copy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944808" y="5017695"/>
            <a:ext cx="1981200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1">
                    <a:lumMod val="75000"/>
                  </a:schemeClr>
                </a:solidFill>
              </a:rPr>
              <a:t>Pune/ PC 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083542" y="5015552"/>
            <a:ext cx="1981200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1">
                    <a:lumMod val="75000"/>
                  </a:schemeClr>
                </a:solidFill>
              </a:rPr>
              <a:t>            HYD/ PC 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177682" y="5003884"/>
            <a:ext cx="1981200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1">
                    <a:lumMod val="75000"/>
                  </a:schemeClr>
                </a:solidFill>
              </a:rPr>
              <a:t>            GNR/ PC 3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6858000" y="3439319"/>
            <a:ext cx="0" cy="105021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4653517" y="3418026"/>
            <a:ext cx="12184" cy="104870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9019400" y="3439319"/>
            <a:ext cx="0" cy="100729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849683" y="3439319"/>
            <a:ext cx="0" cy="105648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7010400" y="3439319"/>
            <a:ext cx="0" cy="103792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9168282" y="3439319"/>
            <a:ext cx="1" cy="100729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4653517" y="1955536"/>
            <a:ext cx="1120882" cy="10924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4849683" y="2081579"/>
            <a:ext cx="1027246" cy="98478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6781801" y="2081579"/>
            <a:ext cx="0" cy="96642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6972300" y="2081579"/>
            <a:ext cx="0" cy="9664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 flipV="1">
            <a:off x="7546709" y="1977902"/>
            <a:ext cx="1361647" cy="102534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1" idx="3"/>
          </p:cNvCxnSpPr>
          <p:nvPr/>
        </p:nvCxnSpPr>
        <p:spPr>
          <a:xfrm>
            <a:off x="7620000" y="1839403"/>
            <a:ext cx="1491813" cy="11866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 rot="16200000">
            <a:off x="4148552" y="3815510"/>
            <a:ext cx="73293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Commit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 rot="16200000">
            <a:off x="6267311" y="3843593"/>
            <a:ext cx="73293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Commit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 rot="16200000">
            <a:off x="8403390" y="3843592"/>
            <a:ext cx="73293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Commit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 rot="5400000">
            <a:off x="9020966" y="3843594"/>
            <a:ext cx="73293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Update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 rot="5400000">
            <a:off x="6827762" y="3914634"/>
            <a:ext cx="73293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Update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 rot="5400000">
            <a:off x="4750560" y="3830045"/>
            <a:ext cx="70386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Update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 rot="18921818">
            <a:off x="4594891" y="2264174"/>
            <a:ext cx="9285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        Push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 rot="16200000">
            <a:off x="6421969" y="2535237"/>
            <a:ext cx="51886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Push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 rot="1994686">
            <a:off x="7965661" y="2538483"/>
            <a:ext cx="73293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Push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 rot="2111527">
            <a:off x="7987629" y="2180051"/>
            <a:ext cx="1010704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1">
                    <a:lumMod val="75000"/>
                  </a:schemeClr>
                </a:solidFill>
              </a:rPr>
              <a:t>Clone/Pull/Fetch</a:t>
            </a:r>
          </a:p>
        </p:txBody>
      </p:sp>
      <p:sp>
        <p:nvSpPr>
          <p:cNvPr id="91" name="TextBox 90"/>
          <p:cNvSpPr txBox="1"/>
          <p:nvPr/>
        </p:nvSpPr>
        <p:spPr>
          <a:xfrm rot="5400000">
            <a:off x="6726764" y="2487284"/>
            <a:ext cx="872071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accent1">
                    <a:lumMod val="75000"/>
                  </a:schemeClr>
                </a:solidFill>
              </a:rPr>
              <a:t>Clone/Pull/Fetch</a:t>
            </a:r>
            <a:endParaRPr lang="en-US" sz="9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 rot="18959814">
            <a:off x="5020026" y="2442702"/>
            <a:ext cx="124336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1">
                    <a:lumMod val="75000"/>
                  </a:schemeClr>
                </a:solidFill>
              </a:rPr>
              <a:t>Clone/Pull/Fetch</a:t>
            </a:r>
            <a:endParaRPr lang="en-US" sz="105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 rot="10800000" flipV="1">
            <a:off x="6217084" y="-630385"/>
            <a:ext cx="2154915" cy="3139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/>
              <a:t> 1. I will explain you image 1st</a:t>
            </a:r>
            <a:endParaRPr lang="en-US" sz="1100" dirty="0"/>
          </a:p>
        </p:txBody>
      </p:sp>
      <p:sp>
        <p:nvSpPr>
          <p:cNvPr id="48" name="Rounded Rectangle 47"/>
          <p:cNvSpPr/>
          <p:nvPr/>
        </p:nvSpPr>
        <p:spPr>
          <a:xfrm rot="10800000" flipV="1">
            <a:off x="4849683" y="-228764"/>
            <a:ext cx="5076719" cy="829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smtClean="0"/>
              <a:t> </a:t>
            </a:r>
            <a:r>
              <a:rPr lang="en-US" sz="1100" dirty="0"/>
              <a:t>2</a:t>
            </a:r>
            <a:r>
              <a:rPr lang="en-US" sz="1100" dirty="0" smtClean="0"/>
              <a:t>. Now let suppose there are 3 developer PC1 /PC2/PC3 , they want to perform some manipulation operation on project which is kept at Common place called as repository , for carrying out the manipulation operation on project  kept at Server side repo ,steps shown in image must be followed</a:t>
            </a:r>
            <a:endParaRPr lang="en-US" sz="1100" dirty="0"/>
          </a:p>
        </p:txBody>
      </p:sp>
      <p:sp>
        <p:nvSpPr>
          <p:cNvPr id="50" name="Rounded Rectangle 49"/>
          <p:cNvSpPr/>
          <p:nvPr/>
        </p:nvSpPr>
        <p:spPr>
          <a:xfrm rot="10800000" flipV="1">
            <a:off x="6079998" y="817037"/>
            <a:ext cx="1770194" cy="2583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smtClean="0"/>
              <a:t> </a:t>
            </a:r>
            <a:r>
              <a:rPr lang="en-US" sz="1100" dirty="0" smtClean="0"/>
              <a:t>3. explain in steps</a:t>
            </a:r>
            <a:endParaRPr lang="en-US" sz="1100" dirty="0"/>
          </a:p>
        </p:txBody>
      </p:sp>
      <p:sp>
        <p:nvSpPr>
          <p:cNvPr id="93" name="Rounded Rectangle 92"/>
          <p:cNvSpPr/>
          <p:nvPr/>
        </p:nvSpPr>
        <p:spPr>
          <a:xfrm rot="10800000" flipV="1">
            <a:off x="25391" y="1099642"/>
            <a:ext cx="549403" cy="375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smtClean="0"/>
              <a:t> </a:t>
            </a:r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3870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1" grpId="0"/>
      <p:bldP spid="52" grpId="0"/>
      <p:bldP spid="54" grpId="0" animBg="1"/>
      <p:bldP spid="55" grpId="0"/>
      <p:bldP spid="56" grpId="0" animBg="1"/>
      <p:bldP spid="57" grpId="0"/>
      <p:bldP spid="58" grpId="0" animBg="1"/>
      <p:bldP spid="59" grpId="0"/>
      <p:bldP spid="60" grpId="0" animBg="1"/>
      <p:bldP spid="61" grpId="0"/>
      <p:bldP spid="62" grpId="0" animBg="1"/>
      <p:bldP spid="63" grpId="0"/>
      <p:bldP spid="64" grpId="0" animBg="1"/>
      <p:bldP spid="66" grpId="0" build="allAtOnce"/>
      <p:bldP spid="67" grpId="0" build="allAtOnce"/>
      <p:bldP spid="68" grpId="0" build="allAtOnce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60684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git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  <a:spcBef>
                <a:spcPct val="20000"/>
              </a:spcBef>
            </a:pP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Most widely used modern version control system </a:t>
            </a:r>
            <a:r>
              <a:rPr lang="en-US" sz="1200" i="1" u="sng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means most peoples or  everybody is using this GIT in modern time </a:t>
            </a:r>
            <a:endParaRPr lang="en-US" sz="1200" i="1" u="sng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Works well on a wide range of operating systems and IDEs</a:t>
            </a:r>
            <a:r>
              <a:rPr lang="en-US" sz="1600" dirty="0"/>
              <a:t> </a:t>
            </a:r>
            <a:r>
              <a:rPr lang="en-US" sz="1600" dirty="0" smtClean="0"/>
              <a:t> </a:t>
            </a:r>
            <a:r>
              <a:rPr lang="en-US" sz="1200" i="1" u="sng" dirty="0" smtClean="0"/>
              <a:t>almost works with all the OS and IDE’s ,  and  will be dealing GIT  with  the  </a:t>
            </a:r>
            <a:r>
              <a:rPr lang="en-US" sz="1200" i="1" u="sng" dirty="0" smtClean="0"/>
              <a:t>ide called as </a:t>
            </a:r>
            <a:r>
              <a:rPr lang="en-US" sz="1200" i="1" u="sng" dirty="0" err="1" smtClean="0"/>
              <a:t>VisalStudio</a:t>
            </a:r>
            <a:endParaRPr lang="en-US" sz="1200" i="1" u="sng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 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145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53435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232170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Version Control: Comparison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0" y="540606"/>
            <a:ext cx="10058399" cy="5118832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u="sng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Core Advantages of DVCS over CVCS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600" u="sng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Speed</a:t>
            </a: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Pushing and pulling change-sets is extremely 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fast. </a:t>
            </a:r>
            <a:r>
              <a:rPr lang="en-US" sz="1200" i="1" u="sng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means what , as we have seen in the image that  push pull operation how they are performed , just on 1 click in Ide or 1 command in CLI  this operations are </a:t>
            </a:r>
            <a:r>
              <a:rPr lang="en-US" sz="1200" i="1" u="sng" dirty="0" err="1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fastly</a:t>
            </a:r>
            <a:r>
              <a:rPr lang="en-US" sz="1200" i="1" u="sng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possible , will see in upcoming time</a:t>
            </a:r>
            <a:endParaRPr lang="en-US" sz="1200" i="1" u="sng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u="sng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Local Work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push group of change-sets at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once </a:t>
            </a:r>
            <a:r>
              <a:rPr lang="en-US" sz="1200" i="1" u="sng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yes, </a:t>
            </a:r>
            <a:r>
              <a:rPr lang="en-US" sz="1200" i="1" u="sng" dirty="0" err="1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bcz</a:t>
            </a:r>
            <a:r>
              <a:rPr lang="en-US" sz="1200" i="1" u="sng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that local cloning mechanism , multiple changes in project in form commit can be pushed at once , (</a:t>
            </a:r>
            <a:r>
              <a:rPr lang="en-US" sz="1200" i="1" u="sng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feature </a:t>
            </a:r>
            <a:r>
              <a:rPr lang="en-US" sz="1200" i="1" u="sng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has 10 changes made on it  then that 10 change set can be pulled once on central)</a:t>
            </a:r>
            <a:endParaRPr lang="en-US" sz="1200" i="1" u="sng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u="sng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Dependency on network connectivity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No. Except pushing and pulling </a:t>
            </a:r>
            <a:r>
              <a:rPr lang="en-US" sz="1200" i="1" u="sng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means for only for push/pull operation live connection is required</a:t>
            </a:r>
            <a:endParaRPr lang="en-US" sz="1200" i="1" u="sng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u="sng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Clone copy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Programmer has a full copy of the project repository, can work in active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collaboration</a:t>
            </a:r>
          </a:p>
          <a:p>
            <a:pPr algn="l">
              <a:lnSpc>
                <a:spcPct val="160000"/>
              </a:lnSpc>
            </a:pPr>
            <a:r>
              <a:rPr lang="en-US" sz="1200" i="1" u="sng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Means Same copy of the project will be available on everyone's machine , so collaboration is possible</a:t>
            </a:r>
            <a:endParaRPr lang="en-US" sz="1200" i="1" u="sng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u="sng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Flexible workflows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Tailored to one’s project and team needs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l">
              <a:lnSpc>
                <a:spcPct val="160000"/>
              </a:lnSpc>
            </a:pPr>
            <a:r>
              <a:rPr lang="en-US" sz="1200" i="1" u="sng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Means  Everyone will have its independent copy so work flexibility is  also possible , independent of each othe</a:t>
            </a:r>
            <a:r>
              <a:rPr lang="en-US" sz="1200" i="1" u="sng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 </a:t>
            </a:r>
            <a:endParaRPr lang="en-US" sz="1200" i="1" u="sng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200" i="1" u="sng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323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 Operations</a:t>
            </a:r>
            <a:endParaRPr lang="en-US" sz="12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3379063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6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Init | Clone</a:t>
            </a:r>
          </a:p>
          <a:p>
            <a:pPr marL="342900" indent="-342900" algn="l">
              <a:lnSpc>
                <a:spcPct val="16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| Stage </a:t>
            </a:r>
          </a:p>
          <a:p>
            <a:pPr marL="342900" indent="-342900" algn="l">
              <a:lnSpc>
                <a:spcPct val="16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Commit</a:t>
            </a:r>
          </a:p>
          <a:p>
            <a:pPr marL="342900" indent="-342900" algn="l">
              <a:lnSpc>
                <a:spcPct val="16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Push</a:t>
            </a:r>
          </a:p>
          <a:p>
            <a:pPr marL="342900" indent="-342900" algn="l">
              <a:lnSpc>
                <a:spcPct val="16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Fetch | Pull</a:t>
            </a:r>
          </a:p>
          <a:p>
            <a:pPr marL="342900" indent="-342900" algn="l">
              <a:lnSpc>
                <a:spcPct val="160000"/>
              </a:lnSpc>
              <a:buFont typeface="+mj-lt"/>
              <a:buAutoNum type="arabicPeriod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078922" y="1153319"/>
            <a:ext cx="5598478" cy="32751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Git Repository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078922" y="4496580"/>
            <a:ext cx="5598478" cy="3275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Working Folder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381081" y="3409234"/>
            <a:ext cx="2296319" cy="32882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Staging Area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35077" y="2109659"/>
            <a:ext cx="3342323" cy="328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Local Repository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525962" y="1480833"/>
            <a:ext cx="0" cy="30157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537202" y="2609805"/>
            <a:ext cx="218719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100" dirty="0" smtClean="0"/>
              <a:t>Step1: Init </a:t>
            </a:r>
            <a:r>
              <a:rPr lang="en-US" altLang="en-US" sz="1100" dirty="0"/>
              <a:t>or Clone </a:t>
            </a:r>
            <a:r>
              <a:rPr lang="en-US" altLang="en-US" sz="1100" dirty="0" smtClean="0"/>
              <a:t>operation</a:t>
            </a:r>
            <a:endParaRPr lang="en-US" altLang="en-US" sz="11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9230359" y="3738057"/>
            <a:ext cx="0" cy="7585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595631" y="4093012"/>
            <a:ext cx="17607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100" dirty="0" smtClean="0"/>
              <a:t>Step 2: Stage operation</a:t>
            </a:r>
            <a:endParaRPr lang="en-US" altLang="en-US" sz="11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8605202" y="2438482"/>
            <a:ext cx="0" cy="9707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995760" y="1480832"/>
            <a:ext cx="0" cy="5960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7940968" y="1686719"/>
            <a:ext cx="17364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dirty="0" smtClean="0"/>
              <a:t>Step 4:Push</a:t>
            </a:r>
            <a:endParaRPr lang="en-US" altLang="en-US" sz="12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628447" y="1480832"/>
            <a:ext cx="0" cy="5960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6617970" y="1653760"/>
            <a:ext cx="115127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 dirty="0"/>
              <a:t>Fetch &amp; Pull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6960234" y="2452327"/>
            <a:ext cx="5238" cy="20371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547517" y="3178852"/>
            <a:ext cx="11071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400" dirty="0"/>
              <a:t>Checkout Head</a:t>
            </a:r>
          </a:p>
        </p:txBody>
      </p:sp>
      <p:sp>
        <p:nvSpPr>
          <p:cNvPr id="22" name="Rounded Rectangle 21"/>
          <p:cNvSpPr/>
          <p:nvPr/>
        </p:nvSpPr>
        <p:spPr>
          <a:xfrm rot="10800000" flipV="1">
            <a:off x="4113554" y="-399483"/>
            <a:ext cx="5738715" cy="1037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smtClean="0"/>
              <a:t>Now whatever operation that are written here , we will take a look at those operation using diagram </a:t>
            </a:r>
            <a:endParaRPr lang="en-US" sz="1500" dirty="0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6951907" y="2923474"/>
            <a:ext cx="17607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100" dirty="0" smtClean="0"/>
              <a:t>Step 3: commit operation</a:t>
            </a:r>
            <a:endParaRPr lang="en-US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51354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/>
      <p:bldP spid="13" grpId="0"/>
      <p:bldP spid="17" grpId="0"/>
      <p:bldP spid="19" grpId="0"/>
      <p:bldP spid="21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77516"/>
            <a:ext cx="9326880" cy="4477989"/>
          </a:xfrm>
        </p:spPr>
        <p:txBody>
          <a:bodyPr/>
          <a:lstStyle/>
          <a:p>
            <a:r>
              <a:rPr lang="en-US" altLang="en-US" sz="2000" i="1" u="sng" dirty="0"/>
              <a:t>Step1: Init or Clone </a:t>
            </a:r>
            <a:r>
              <a:rPr lang="en-US" altLang="en-US" sz="2000" i="1" u="sng" dirty="0" smtClean="0"/>
              <a:t>operation</a:t>
            </a:r>
            <a:r>
              <a:rPr lang="en-US" altLang="en-US" sz="2000" i="1" dirty="0" smtClean="0"/>
              <a:t> – project from repo to working folder ,</a:t>
            </a:r>
          </a:p>
          <a:p>
            <a:r>
              <a:rPr lang="en-US" altLang="en-US" sz="2000" i="1" u="sng" dirty="0"/>
              <a:t>Step 2: Stage </a:t>
            </a:r>
            <a:r>
              <a:rPr lang="en-US" altLang="en-US" sz="2000" i="1" u="sng" dirty="0" smtClean="0"/>
              <a:t>operation </a:t>
            </a:r>
            <a:r>
              <a:rPr lang="en-US" altLang="en-US" sz="2000" i="1" dirty="0" smtClean="0"/>
              <a:t>-  file modified </a:t>
            </a:r>
            <a:r>
              <a:rPr lang="en-US" altLang="en-US" sz="2000" i="1" dirty="0" smtClean="0">
                <a:sym typeface="Wingdings" panose="05000000000000000000" pitchFamily="2" charset="2"/>
              </a:rPr>
              <a:t> modified file will be in staging</a:t>
            </a:r>
          </a:p>
          <a:p>
            <a:r>
              <a:rPr lang="en-US" altLang="en-US" sz="2000" i="1" u="sng" dirty="0"/>
              <a:t>Step 3: commit </a:t>
            </a:r>
            <a:r>
              <a:rPr lang="en-US" altLang="en-US" sz="2000" i="1" u="sng" dirty="0" smtClean="0"/>
              <a:t>operation -   </a:t>
            </a:r>
            <a:r>
              <a:rPr lang="en-US" altLang="en-US" sz="2000" i="1" dirty="0">
                <a:sym typeface="Wingdings" panose="05000000000000000000" pitchFamily="2" charset="2"/>
              </a:rPr>
              <a:t>modified </a:t>
            </a:r>
            <a:r>
              <a:rPr lang="en-US" altLang="en-US" sz="2000" i="1" dirty="0" smtClean="0">
                <a:sym typeface="Wingdings" panose="05000000000000000000" pitchFamily="2" charset="2"/>
              </a:rPr>
              <a:t>files present in staging  that should be present in local repo  so commit (</a:t>
            </a:r>
            <a:r>
              <a:rPr lang="en-US" altLang="en-US" sz="2000" i="1" dirty="0" err="1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synk</a:t>
            </a:r>
            <a:r>
              <a:rPr lang="en-US" altLang="en-US" sz="2000" i="1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: work folder  local repo </a:t>
            </a:r>
            <a:r>
              <a:rPr lang="en-US" altLang="en-US" sz="2000" i="1" dirty="0" smtClean="0">
                <a:sym typeface="Wingdings" panose="05000000000000000000" pitchFamily="2" charset="2"/>
              </a:rPr>
              <a:t>)</a:t>
            </a:r>
            <a:endParaRPr lang="en-US" altLang="en-US" sz="2000" i="1" dirty="0">
              <a:sym typeface="Wingdings" panose="05000000000000000000" pitchFamily="2" charset="2"/>
            </a:endParaRPr>
          </a:p>
          <a:p>
            <a:endParaRPr lang="en-US" altLang="en-US" sz="2000" i="1" u="sng" dirty="0"/>
          </a:p>
          <a:p>
            <a:r>
              <a:rPr lang="en-US" altLang="en-US" sz="2000" i="1" dirty="0" smtClean="0">
                <a:sym typeface="Wingdings" panose="05000000000000000000" pitchFamily="2" charset="2"/>
              </a:rPr>
              <a:t> </a:t>
            </a:r>
            <a:r>
              <a:rPr lang="en-US" altLang="en-US" sz="2000" i="1" u="sng" dirty="0"/>
              <a:t>Step </a:t>
            </a:r>
            <a:r>
              <a:rPr lang="en-US" altLang="en-US" sz="2000" i="1" u="sng" dirty="0" smtClean="0"/>
              <a:t>4:Push </a:t>
            </a:r>
            <a:r>
              <a:rPr lang="en-US" altLang="en-US" sz="2000" dirty="0" smtClean="0"/>
              <a:t>-  now to make local repo </a:t>
            </a:r>
            <a:r>
              <a:rPr lang="en-US" altLang="en-US" sz="2000" dirty="0" err="1" smtClean="0"/>
              <a:t>synk</a:t>
            </a:r>
            <a:r>
              <a:rPr lang="en-US" altLang="en-US" sz="2000" dirty="0" smtClean="0"/>
              <a:t> with server Git repo  or to push local changes to a server side </a:t>
            </a:r>
            <a:r>
              <a:rPr lang="en-US" altLang="en-US" sz="2000" dirty="0" smtClean="0">
                <a:sym typeface="Wingdings" panose="05000000000000000000" pitchFamily="2" charset="2"/>
              </a:rPr>
              <a:t>Push operation</a:t>
            </a:r>
          </a:p>
          <a:p>
            <a:r>
              <a:rPr lang="en-US" altLang="en-US" sz="2000" i="1" u="sng" dirty="0"/>
              <a:t>Step </a:t>
            </a:r>
            <a:r>
              <a:rPr lang="en-US" altLang="en-US" sz="2000" i="1" u="sng" dirty="0" smtClean="0"/>
              <a:t>5: </a:t>
            </a:r>
            <a:r>
              <a:rPr lang="en-US" altLang="en-US" sz="2000" i="1" u="sng" dirty="0" smtClean="0">
                <a:sym typeface="Wingdings" panose="05000000000000000000" pitchFamily="2" charset="2"/>
              </a:rPr>
              <a:t>Fetch &amp; pull  -  </a:t>
            </a:r>
            <a:r>
              <a:rPr lang="en-US" altLang="en-US" sz="2000" i="1" dirty="0" smtClean="0">
                <a:sym typeface="Wingdings" panose="05000000000000000000" pitchFamily="2" charset="2"/>
              </a:rPr>
              <a:t>any other user modified the server side GIT repository  then to take those modification locally  we use Fetch or Pull</a:t>
            </a:r>
          </a:p>
          <a:p>
            <a:endParaRPr lang="en-US" altLang="en-US" sz="2000" i="1" dirty="0" smtClean="0">
              <a:sym typeface="Wingdings" panose="05000000000000000000" pitchFamily="2" charset="2"/>
            </a:endParaRPr>
          </a:p>
          <a:p>
            <a:endParaRPr lang="en-US" altLang="en-US" sz="2000" dirty="0"/>
          </a:p>
          <a:p>
            <a:endParaRPr lang="en-US" altLang="en-US" sz="2000" i="1" dirty="0" smtClean="0">
              <a:sym typeface="Wingdings" panose="05000000000000000000" pitchFamily="2" charset="2"/>
            </a:endParaRPr>
          </a:p>
          <a:p>
            <a:endParaRPr lang="en-US" altLang="en-US" sz="2000" i="1" dirty="0"/>
          </a:p>
          <a:p>
            <a:endParaRPr lang="en-US" altLang="en-US" sz="2000" i="1" dirty="0" smtClean="0"/>
          </a:p>
          <a:p>
            <a:endParaRPr lang="en-US" altLang="en-US" sz="2000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529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8176114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Basic Sync </a:t>
            </a: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operation : </a:t>
            </a:r>
            <a:r>
              <a:rPr lang="en-US" sz="1200" u="sng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Now</a:t>
            </a:r>
            <a:r>
              <a:rPr lang="en-US" sz="1200" b="1" u="sng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i="1" u="sng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will </a:t>
            </a:r>
            <a:r>
              <a:rPr lang="en-US" sz="1200" i="1" u="sng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see the demo of this basic operations</a:t>
            </a:r>
            <a:endParaRPr lang="en-US" sz="1200" i="1" u="sng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109728" y="1305718"/>
            <a:ext cx="9838944" cy="3900265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 Repo on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Azure  -</a:t>
            </a:r>
            <a:endParaRPr lang="en-US" sz="1600" i="1" u="sng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Connecting to git repository using Visual Studio 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Sync changes (Commit/Pull/Push)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088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CFEBD4412E454DA1CFCF1077D1E3BA" ma:contentTypeVersion="0" ma:contentTypeDescription="Create a new document." ma:contentTypeScope="" ma:versionID="8298e5e809efd921dec1ac395905091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2A8FC59-55E7-442D-88AC-CA833161A1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D7A16C2-B4EB-484D-BFF6-D2FD98AC67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8985D5B-10A8-4D8E-84A5-0C8B3A8C0C02}">
  <ds:schemaRefs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terms/"/>
    <ds:schemaRef ds:uri="http://purl.org/dc/elements/1.1/"/>
    <ds:schemaRef ds:uri="http://schemas.openxmlformats.org/package/2006/metadata/core-properties"/>
    <ds:schemaRef ds:uri="http://purl.org/dc/dcmitype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10494</TotalTime>
  <Words>1380</Words>
  <Application>Microsoft Office PowerPoint</Application>
  <PresentationFormat>Custom</PresentationFormat>
  <Paragraphs>182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Segoe UI</vt:lpstr>
      <vt:lpstr>Segoe UI Light</vt:lpstr>
      <vt:lpstr>Tahoma</vt:lpstr>
      <vt:lpstr>Wingdings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TFS 2017 Project Management</dc:title>
  <dc:creator>Amruta Narkhede</dc:creator>
  <cp:lastModifiedBy>Ruturaj Sunil Kharde</cp:lastModifiedBy>
  <cp:revision>591</cp:revision>
  <dcterms:created xsi:type="dcterms:W3CDTF">1601-01-01T00:00:00Z</dcterms:created>
  <dcterms:modified xsi:type="dcterms:W3CDTF">2023-11-20T15:59:26Z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0x010100D6CFEBD4412E454DA1CFCF1077D1E3BA</vt:lpwstr>
  </property>
</Properties>
</file>