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7"/>
  </p:notesMasterIdLst>
  <p:sldIdLst>
    <p:sldId id="278" r:id="rId6"/>
    <p:sldId id="268" r:id="rId7"/>
    <p:sldId id="358" r:id="rId8"/>
    <p:sldId id="361" r:id="rId9"/>
    <p:sldId id="354" r:id="rId10"/>
    <p:sldId id="348" r:id="rId11"/>
    <p:sldId id="350" r:id="rId12"/>
    <p:sldId id="353" r:id="rId13"/>
    <p:sldId id="351" r:id="rId14"/>
    <p:sldId id="339" r:id="rId15"/>
    <p:sldId id="279" r:id="rId16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600" y="11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58094"/>
            <a:ext cx="8549640" cy="121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207015"/>
            <a:ext cx="7040880" cy="1446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5245461"/>
            <a:ext cx="3185160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0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 Copyright © 2017 </a:t>
            </a:r>
            <a:r>
              <a:rPr lang="en-US" err="1"/>
              <a:t>Cybage</a:t>
            </a:r>
            <a:r>
              <a:rPr lang="en-US"/>
              <a:t> Software Pvt. Ltd. All Rights Reserved. </a:t>
            </a:r>
            <a:r>
              <a:rPr lang="en-US" err="1"/>
              <a:t>Cybage</a:t>
            </a:r>
            <a:r>
              <a:rPr lang="en-US"/>
              <a:t> Confidential.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</a:t>
            </a:r>
            <a:r>
              <a:rPr lang="en-US" sz="7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120901"/>
            <a:ext cx="4526280" cy="125107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757749" y="3314573"/>
            <a:ext cx="4081576" cy="933577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Version Control System on TFS (Git)</a:t>
            </a:r>
          </a:p>
          <a:p>
            <a:r>
              <a:rPr lang="en-US" sz="1600" dirty="0"/>
              <a:t>Presented By: </a:t>
            </a:r>
            <a:r>
              <a:rPr lang="en-US" sz="1600" dirty="0" smtClean="0"/>
              <a:t>Prasad Gattewar</a:t>
            </a:r>
            <a:endParaRPr lang="en-US" sz="1800" dirty="0"/>
          </a:p>
          <a:p>
            <a:endParaRPr lang="en-US" sz="2400" dirty="0"/>
          </a:p>
          <a:p>
            <a:endParaRPr lang="en-US" altLang="en-US" sz="1600" b="1" dirty="0"/>
          </a:p>
          <a:p>
            <a:pPr algn="r"/>
            <a:r>
              <a:rPr lang="en-US" sz="1600" dirty="0"/>
              <a:t>           </a:t>
            </a:r>
          </a:p>
          <a:p>
            <a:r>
              <a:rPr lang="en-US" sz="1600" dirty="0"/>
              <a:t>                       </a:t>
            </a: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Strategy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85726" y="1153318"/>
            <a:ext cx="9972674" cy="442833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branch                                                     • Gitflow        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branch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    • Release  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branch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882275"/>
            <a:ext cx="3962400" cy="16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685924"/>
            <a:ext cx="3247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959787"/>
            <a:ext cx="3397995" cy="7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8" y="4308870"/>
            <a:ext cx="4043861" cy="11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715220"/>
            <a:ext cx="3827799" cy="155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05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220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You!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Distributed Version control system.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Repos on TFS.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Sync operation (Commit/Pull/Push)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branch &amp; Need of the branch.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operations.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Sync operation (Commit/Pull/Push) git bash.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06556"/>
            <a:ext cx="742806" cy="219434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2806" y="574459"/>
            <a:ext cx="4454034" cy="3772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769845" y="1077521"/>
            <a:ext cx="9387840" cy="2955484"/>
          </a:xfrm>
          <a:prstGeom prst="rect">
            <a:avLst/>
          </a:prstGeom>
        </p:spPr>
        <p:txBody>
          <a:bodyPr lIns="100557" tIns="50278" rIns="100557" bIns="50278" anchor="t">
            <a:normAutofit fontScale="8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of Version Control System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Version Control System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System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52147" y="716274"/>
            <a:ext cx="4222434" cy="3436074"/>
            <a:chOff x="2895600" y="1338590"/>
            <a:chExt cx="2662238" cy="2721830"/>
          </a:xfrm>
        </p:grpSpPr>
        <p:grpSp>
          <p:nvGrpSpPr>
            <p:cNvPr id="8" name="Group 7"/>
            <p:cNvGrpSpPr/>
            <p:nvPr/>
          </p:nvGrpSpPr>
          <p:grpSpPr>
            <a:xfrm>
              <a:off x="2895600" y="1338590"/>
              <a:ext cx="2662238" cy="2721830"/>
              <a:chOff x="2895600" y="1338590"/>
              <a:chExt cx="2662238" cy="2721830"/>
            </a:xfrm>
          </p:grpSpPr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7058" y="2857829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1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3458" y="2857828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1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438" y="1643388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3" name="Straight Arrow Connector 12"/>
              <p:cNvCxnSpPr>
                <a:stCxn id="10" idx="0"/>
                <a:endCxn id="12" idx="2"/>
              </p:cNvCxnSpPr>
              <p:nvPr/>
            </p:nvCxnSpPr>
            <p:spPr>
              <a:xfrm flipV="1">
                <a:off x="3348039" y="2105349"/>
                <a:ext cx="764380" cy="75248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1" idx="0"/>
                <a:endCxn id="12" idx="2"/>
              </p:cNvCxnSpPr>
              <p:nvPr/>
            </p:nvCxnSpPr>
            <p:spPr>
              <a:xfrm flipH="1" flipV="1">
                <a:off x="4112419" y="2105349"/>
                <a:ext cx="912020" cy="7524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1"/>
              <p:cNvSpPr txBox="1"/>
              <p:nvPr/>
            </p:nvSpPr>
            <p:spPr>
              <a:xfrm>
                <a:off x="2895600" y="3319790"/>
                <a:ext cx="912019" cy="20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/>
                  <a:t>Developer-1</a:t>
                </a:r>
              </a:p>
            </p:txBody>
          </p:sp>
          <p:sp>
            <p:nvSpPr>
              <p:cNvPr id="16" name="TextBox 17"/>
              <p:cNvSpPr txBox="1"/>
              <p:nvPr/>
            </p:nvSpPr>
            <p:spPr>
              <a:xfrm>
                <a:off x="4645819" y="3286780"/>
                <a:ext cx="912019" cy="20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/>
                  <a:t>Developer-2</a:t>
                </a:r>
              </a:p>
            </p:txBody>
          </p:sp>
          <p:sp>
            <p:nvSpPr>
              <p:cNvPr id="17" name="TextBox 18"/>
              <p:cNvSpPr txBox="1"/>
              <p:nvPr/>
            </p:nvSpPr>
            <p:spPr>
              <a:xfrm>
                <a:off x="3657600" y="1338590"/>
                <a:ext cx="1064419" cy="20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/>
                  <a:t>Shared System</a:t>
                </a:r>
              </a:p>
            </p:txBody>
          </p:sp>
          <p:sp>
            <p:nvSpPr>
              <p:cNvPr id="18" name="TextBox 21"/>
              <p:cNvSpPr txBox="1"/>
              <p:nvPr/>
            </p:nvSpPr>
            <p:spPr>
              <a:xfrm>
                <a:off x="3200400" y="3853190"/>
                <a:ext cx="2057400" cy="20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/>
                  <a:t>(Before Version Control System)</a:t>
                </a:r>
              </a:p>
            </p:txBody>
          </p:sp>
        </p:grpSp>
        <p:cxnSp>
          <p:nvCxnSpPr>
            <p:cNvPr id="9" name="Straight Arrow Connector 8"/>
            <p:cNvCxnSpPr>
              <a:stCxn id="10" idx="3"/>
              <a:endCxn id="11" idx="1"/>
            </p:cNvCxnSpPr>
            <p:nvPr/>
          </p:nvCxnSpPr>
          <p:spPr>
            <a:xfrm flipV="1">
              <a:off x="3579019" y="3088809"/>
              <a:ext cx="121443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8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6" y="696119"/>
            <a:ext cx="619779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Distributed Version control system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Codebase mirrored on every developer's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machine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the ability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to work offline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rely on 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a single location for backups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791200" y="167013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791200" y="170090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00801" y="1249918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886200" y="30480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12909" y="31051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980245" y="30355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83542" y="311547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234058" y="30355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229600" y="311627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234058" y="44772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34832" y="453440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172200" y="44958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135554" y="454232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86200" y="44958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915504" y="45529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44808" y="5017695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Pune/ PC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3542" y="5015552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            HYD/ PC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77682" y="5003884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            GNR/ PC 3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858000" y="3439319"/>
            <a:ext cx="0" cy="10502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653517" y="3418026"/>
            <a:ext cx="12184" cy="1048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019400" y="3439319"/>
            <a:ext cx="0" cy="1007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849683" y="3439319"/>
            <a:ext cx="0" cy="1056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010400" y="3439319"/>
            <a:ext cx="0" cy="103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9168282" y="3439319"/>
            <a:ext cx="1" cy="1007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653517" y="1955536"/>
            <a:ext cx="1120882" cy="10924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849683" y="2081579"/>
            <a:ext cx="1027246" cy="9847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81801" y="2081579"/>
            <a:ext cx="0" cy="9664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72300" y="2081579"/>
            <a:ext cx="0" cy="9664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7546709" y="1977902"/>
            <a:ext cx="1361647" cy="1025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3"/>
          </p:cNvCxnSpPr>
          <p:nvPr/>
        </p:nvCxnSpPr>
        <p:spPr>
          <a:xfrm>
            <a:off x="7620000" y="1839403"/>
            <a:ext cx="1491813" cy="1186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148552" y="3815510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6267311" y="3843593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16200000">
            <a:off x="8403390" y="3843592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5400000">
            <a:off x="9020966" y="3843594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827762" y="3914634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5400000">
            <a:off x="4707256" y="3829059"/>
            <a:ext cx="7038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18921818">
            <a:off x="4594891" y="2264174"/>
            <a:ext cx="928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       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6421969" y="2535237"/>
            <a:ext cx="5188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1994686">
            <a:off x="7965661" y="2538483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2111527">
            <a:off x="7987629" y="2180051"/>
            <a:ext cx="101070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6726764" y="2487284"/>
            <a:ext cx="87207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8959814">
            <a:off x="5020026" y="2442702"/>
            <a:ext cx="124336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  <a:endParaRPr 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  <p:bldP spid="52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6" grpId="0" build="allAtOnce"/>
      <p:bldP spid="67" grpId="0" build="allAtOnce"/>
      <p:bldP spid="68" grpId="0" build="allAtOnce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0684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  <a:spcBef>
                <a:spcPct val="20000"/>
              </a:spcBef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widely used modern version control system 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well on a wide range of operating systems and IDEs</a:t>
            </a:r>
            <a:r>
              <a:rPr lang="en-US" sz="1600" dirty="0"/>
              <a:t> 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4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Control: Comparison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Advantages of DVCS over CVCS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Speed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Pushing and pulling change-sets is extremely fast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Work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push group of change-sets at once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Dependency on network connectivity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No. Except pushing and pulling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 copy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Programmer has a full copy of the project repository, can work in active collaboration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workflows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Tailored to one’s project and team needs.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2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Operations</a:t>
            </a:r>
            <a:endParaRPr lang="en-US" sz="12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3379063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Clone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| Stage 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Fetch | Pull</a:t>
            </a:r>
          </a:p>
          <a:p>
            <a:pPr marL="342900" indent="-342900" algn="l">
              <a:lnSpc>
                <a:spcPct val="160000"/>
              </a:lnSpc>
              <a:buFont typeface="+mj-lt"/>
              <a:buAutoNum type="arabicPeriod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078922" y="1153319"/>
            <a:ext cx="5598478" cy="32751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Git Repository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78922" y="4496580"/>
            <a:ext cx="5598478" cy="3275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Working Folder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81081" y="3409234"/>
            <a:ext cx="2296319" cy="3288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Staging Area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35077" y="2109659"/>
            <a:ext cx="3342323" cy="32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Local Repository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25962" y="1480833"/>
            <a:ext cx="0" cy="30157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86361" y="2055947"/>
            <a:ext cx="1199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 err="1"/>
              <a:t>Init</a:t>
            </a:r>
            <a:r>
              <a:rPr lang="en-US" altLang="en-US" sz="1400" dirty="0"/>
              <a:t> or Clone </a:t>
            </a:r>
          </a:p>
          <a:p>
            <a:pPr algn="ctr"/>
            <a:r>
              <a:rPr lang="en-US" altLang="en-US" sz="1400" dirty="0"/>
              <a:t>a repo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30359" y="3738057"/>
            <a:ext cx="0" cy="7585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8104904" y="3989588"/>
            <a:ext cx="10005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/>
              <a:t>Stage the </a:t>
            </a:r>
          </a:p>
          <a:p>
            <a:pPr algn="ctr"/>
            <a:r>
              <a:rPr lang="en-US" altLang="en-US" sz="1400" dirty="0"/>
              <a:t>changes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605202" y="2438482"/>
            <a:ext cx="0" cy="9707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554560" y="2987396"/>
            <a:ext cx="8018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Commit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995760" y="1480832"/>
            <a:ext cx="0" cy="596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940968" y="1686719"/>
            <a:ext cx="5934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Push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28447" y="1480832"/>
            <a:ext cx="0" cy="596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617970" y="1653760"/>
            <a:ext cx="11512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 dirty="0"/>
              <a:t>Fetch &amp; Pull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960234" y="2452327"/>
            <a:ext cx="5238" cy="2037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846127" y="2987396"/>
            <a:ext cx="1107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1400" dirty="0"/>
              <a:t>Checkout Head</a:t>
            </a:r>
          </a:p>
        </p:txBody>
      </p:sp>
    </p:spTree>
    <p:extLst>
      <p:ext uri="{BB962C8B-B14F-4D97-AF65-F5344CB8AC3E}">
        <p14:creationId xmlns:p14="http://schemas.microsoft.com/office/powerpoint/2010/main" val="25135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Sync operation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Repo on TFS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 to git repository using Visual Studio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changes (Commit/Pull/Push)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8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481046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Workflows: Feature Branch Workflow</a:t>
            </a:r>
          </a:p>
          <a:p>
            <a:pPr marL="0" indent="0">
              <a:buNone/>
            </a:pPr>
            <a:endParaRPr lang="en-US" sz="12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to use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team structure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Focused task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Few concurrent task</a:t>
            </a:r>
          </a:p>
          <a:p>
            <a:pPr algn="l">
              <a:lnSpc>
                <a:spcPct val="160000"/>
              </a:lnSpc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manage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Review Support</a:t>
            </a:r>
          </a:p>
          <a:p>
            <a:pPr algn="l">
              <a:lnSpc>
                <a:spcPct val="160000"/>
              </a:lnSpc>
            </a:pPr>
            <a:r>
              <a:rPr lang="en-US" sz="16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Release tracking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Dirty Master Branch</a:t>
            </a:r>
          </a:p>
          <a:p>
            <a:pPr marL="458788" indent="-225425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07239" y="2293895"/>
            <a:ext cx="667265" cy="210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cxnSp>
        <p:nvCxnSpPr>
          <p:cNvPr id="7" name="Straight Connector 6"/>
          <p:cNvCxnSpPr>
            <a:stCxn id="6" idx="3"/>
          </p:cNvCxnSpPr>
          <p:nvPr/>
        </p:nvCxnSpPr>
        <p:spPr>
          <a:xfrm>
            <a:off x="5374504" y="2398927"/>
            <a:ext cx="361641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765800" y="2293895"/>
            <a:ext cx="219075" cy="21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Oval 8"/>
          <p:cNvSpPr/>
          <p:nvPr/>
        </p:nvSpPr>
        <p:spPr>
          <a:xfrm>
            <a:off x="6613525" y="2293895"/>
            <a:ext cx="219075" cy="21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/>
        </p:nvSpPr>
        <p:spPr>
          <a:xfrm>
            <a:off x="7194550" y="2293895"/>
            <a:ext cx="219075" cy="21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/>
          <p:cNvSpPr/>
          <p:nvPr/>
        </p:nvSpPr>
        <p:spPr>
          <a:xfrm>
            <a:off x="5608636" y="2031604"/>
            <a:ext cx="547688" cy="151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3.0.0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49218" y="2046288"/>
            <a:ext cx="547688" cy="151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3.0.1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5968" y="2046288"/>
            <a:ext cx="547688" cy="1516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3.0.1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19596" y="2985197"/>
            <a:ext cx="667265" cy="210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393211" y="3090229"/>
            <a:ext cx="3616410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156324" y="2976626"/>
            <a:ext cx="219075" cy="210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3" name="Curved Connector 22"/>
          <p:cNvCxnSpPr>
            <a:stCxn id="21" idx="6"/>
            <a:endCxn id="9" idx="4"/>
          </p:cNvCxnSpPr>
          <p:nvPr/>
        </p:nvCxnSpPr>
        <p:spPr>
          <a:xfrm flipV="1">
            <a:off x="6375399" y="2503959"/>
            <a:ext cx="347664" cy="577699"/>
          </a:xfrm>
          <a:prstGeom prst="curved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659812" y="2293895"/>
            <a:ext cx="219075" cy="2100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Oval 29"/>
          <p:cNvSpPr/>
          <p:nvPr/>
        </p:nvSpPr>
        <p:spPr>
          <a:xfrm>
            <a:off x="7615236" y="2976626"/>
            <a:ext cx="219075" cy="210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1" name="Oval 30"/>
          <p:cNvSpPr/>
          <p:nvPr/>
        </p:nvSpPr>
        <p:spPr>
          <a:xfrm>
            <a:off x="8147050" y="2990680"/>
            <a:ext cx="219075" cy="210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" name="Oval 31"/>
          <p:cNvSpPr/>
          <p:nvPr/>
        </p:nvSpPr>
        <p:spPr>
          <a:xfrm>
            <a:off x="8670925" y="2990680"/>
            <a:ext cx="219075" cy="21006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" name="Up Arrow Callout 26"/>
          <p:cNvSpPr/>
          <p:nvPr/>
        </p:nvSpPr>
        <p:spPr>
          <a:xfrm>
            <a:off x="8066087" y="3226144"/>
            <a:ext cx="1428750" cy="46990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Larger Feature Branch</a:t>
            </a:r>
          </a:p>
        </p:txBody>
      </p:sp>
      <p:sp>
        <p:nvSpPr>
          <p:cNvPr id="35" name="Up Arrow Callout 34"/>
          <p:cNvSpPr/>
          <p:nvPr/>
        </p:nvSpPr>
        <p:spPr>
          <a:xfrm>
            <a:off x="5803900" y="3213788"/>
            <a:ext cx="957263" cy="469900"/>
          </a:xfrm>
          <a:prstGeom prst="upArrow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Small Feature</a:t>
            </a:r>
          </a:p>
        </p:txBody>
      </p:sp>
    </p:spTree>
    <p:extLst>
      <p:ext uri="{BB962C8B-B14F-4D97-AF65-F5344CB8AC3E}">
        <p14:creationId xmlns:p14="http://schemas.microsoft.com/office/powerpoint/2010/main" val="11424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14 -0.11883 L -0.03788 -0.05605 L -0.0202 -0.00673 L 8.58586E-7 1.34529E-6 " pathEditMode="relative" ptsTypes="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2 -0.12023 L -0.04072 -0.08884 L -0.03693 -0.05297 L -0.03062 -0.0283 L -0.02178 -0.00588 L -0.0142 -0.00364 L -0.00031 0.00084 " pathEditMode="relative" ptsTypes="AAAAA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8" grpId="0" animBg="1"/>
      <p:bldP spid="30" grpId="0" animBg="1"/>
      <p:bldP spid="31" grpId="0" animBg="1"/>
      <p:bldP spid="32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7A16C2-B4EB-484D-BFF6-D2FD98AC67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8FC59-55E7-442D-88AC-CA833161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8985D5B-10A8-4D8E-84A5-0C8B3A8C0C0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9793</TotalTime>
  <Words>417</Words>
  <Application>Microsoft Office PowerPoint</Application>
  <PresentationFormat>Custom</PresentationFormat>
  <Paragraphs>138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2017 Project Management</dc:title>
  <dc:creator>Amruta Narkhede</dc:creator>
  <cp:lastModifiedBy>Prasad Govindrao Gattewar</cp:lastModifiedBy>
  <cp:revision>392</cp:revision>
  <dcterms:created xsi:type="dcterms:W3CDTF">1601-01-01T00:00:00Z</dcterms:created>
  <dcterms:modified xsi:type="dcterms:W3CDTF">2023-01-24T05:52:36Z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