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5"/>
  </p:notesMasterIdLst>
  <p:sldIdLst>
    <p:sldId id="281" r:id="rId6"/>
    <p:sldId id="257" r:id="rId7"/>
    <p:sldId id="297" r:id="rId8"/>
    <p:sldId id="301" r:id="rId9"/>
    <p:sldId id="298" r:id="rId10"/>
    <p:sldId id="296" r:id="rId11"/>
    <p:sldId id="303" r:id="rId12"/>
    <p:sldId id="304" r:id="rId13"/>
    <p:sldId id="305" r:id="rId14"/>
    <p:sldId id="306" r:id="rId15"/>
    <p:sldId id="300" r:id="rId16"/>
    <p:sldId id="289" r:id="rId17"/>
    <p:sldId id="292" r:id="rId18"/>
    <p:sldId id="307" r:id="rId19"/>
    <p:sldId id="308" r:id="rId20"/>
    <p:sldId id="291" r:id="rId21"/>
    <p:sldId id="302" r:id="rId22"/>
    <p:sldId id="294" r:id="rId23"/>
    <p:sldId id="282" r:id="rId2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3521" autoAdjust="0"/>
  </p:normalViewPr>
  <p:slideViewPr>
    <p:cSldViewPr>
      <p:cViewPr varScale="1">
        <p:scale>
          <a:sx n="124" d="100"/>
          <a:sy n="124" d="100"/>
        </p:scale>
        <p:origin x="2502" y="10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 Copyright © 2017 </a:t>
            </a:r>
            <a:r>
              <a:rPr lang="en-US" dirty="0" err="1"/>
              <a:t>Cybage</a:t>
            </a:r>
            <a:r>
              <a:rPr lang="en-US" dirty="0"/>
              <a:t> Software Pvt. Ltd. All Rights Reserved. </a:t>
            </a:r>
            <a:r>
              <a:rPr lang="en-US" dirty="0" err="1"/>
              <a:t>Cybage</a:t>
            </a:r>
            <a:r>
              <a:rPr lang="en-US" dirty="0"/>
              <a:t> Confidential.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63910" y="3041814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-63910" y="3292079"/>
            <a:ext cx="4788310" cy="167124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E9677-C2A3-631B-6794-4F3546E8AF3A}"/>
              </a:ext>
            </a:extLst>
          </p:cNvPr>
          <p:cNvSpPr/>
          <p:nvPr/>
        </p:nvSpPr>
        <p:spPr>
          <a:xfrm>
            <a:off x="1242016" y="1893030"/>
            <a:ext cx="4049122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1" dirty="0">
                <a:solidFill>
                  <a:srgbClr val="ECECF1"/>
                </a:solidFill>
                <a:effectLst/>
                <a:latin typeface="Söhne"/>
              </a:rPr>
              <a:t>In simple terms, SonarQube, it is a platform ,used for continuous inspection of code quality , means it will help developers to understand Quality of code in simple words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9450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3429-60B6-B149-895C-94509A65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719"/>
            <a:ext cx="9982200" cy="5105400"/>
          </a:xfrm>
        </p:spPr>
        <p:txBody>
          <a:bodyPr/>
          <a:lstStyle/>
          <a:p>
            <a:r>
              <a:rPr lang="en-US" sz="1300" dirty="0"/>
              <a:t>Depending on rating fixes should be done for </a:t>
            </a:r>
            <a:r>
              <a:rPr lang="en-US" sz="1300" dirty="0" err="1"/>
              <a:t>eg</a:t>
            </a:r>
            <a:r>
              <a:rPr lang="en-US" sz="1300" dirty="0"/>
              <a:t> </a:t>
            </a:r>
          </a:p>
          <a:p>
            <a:pPr marL="0" indent="0">
              <a:buNone/>
            </a:pPr>
            <a:r>
              <a:rPr lang="en-US" sz="1300" dirty="0"/>
              <a:t>                                                                      My security Review  is </a:t>
            </a:r>
            <a:r>
              <a:rPr lang="en-US" sz="1300" dirty="0">
                <a:sym typeface="Wingdings" panose="05000000000000000000" pitchFamily="2" charset="2"/>
              </a:rPr>
              <a:t> E  need to fix before A,B,C</a:t>
            </a:r>
          </a:p>
          <a:p>
            <a:pPr marL="0" indent="0">
              <a:buNone/>
            </a:pPr>
            <a:r>
              <a:rPr lang="en-US" sz="1300" dirty="0"/>
              <a:t>                                                                     My BUGS                     is </a:t>
            </a:r>
            <a:r>
              <a:rPr lang="en-US" sz="1300" dirty="0">
                <a:sym typeface="Wingdings" panose="05000000000000000000" pitchFamily="2" charset="2"/>
              </a:rPr>
              <a:t> C  need to fix before A,B</a:t>
            </a:r>
          </a:p>
          <a:p>
            <a:pPr marL="0" indent="0">
              <a:buNone/>
            </a:pPr>
            <a:r>
              <a:rPr lang="en-US" sz="1300" dirty="0">
                <a:sym typeface="Wingdings" panose="05000000000000000000" pitchFamily="2" charset="2"/>
              </a:rPr>
              <a:t>-----------------------------------------------------------------</a:t>
            </a:r>
            <a:r>
              <a:rPr lang="en-US" sz="1300" dirty="0">
                <a:highlight>
                  <a:srgbClr val="FF0000"/>
                </a:highlight>
                <a:sym typeface="Wingdings" panose="05000000000000000000" pitchFamily="2" charset="2"/>
              </a:rPr>
              <a:t>NOW WE will SEE ISSUES-</a:t>
            </a:r>
            <a:r>
              <a:rPr lang="en-US" sz="1300" dirty="0">
                <a:sym typeface="Wingdings" panose="05000000000000000000" pitchFamily="2" charset="2"/>
              </a:rPr>
              <a:t>---------------------------------------------------------------------------------------------</a:t>
            </a:r>
            <a:r>
              <a:rPr lang="en-US" sz="1300" dirty="0">
                <a:highlight>
                  <a:srgbClr val="FFFF00"/>
                </a:highlight>
              </a:rPr>
              <a:t>TYPES : </a:t>
            </a:r>
            <a:r>
              <a:rPr lang="en-US" sz="1300" dirty="0"/>
              <a:t>now depending on the types sections(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>
                <a:highlight>
                  <a:srgbClr val="FFFF00"/>
                </a:highlight>
                <a:sym typeface="Wingdings" panose="05000000000000000000" pitchFamily="2" charset="2"/>
              </a:rPr>
              <a:t>Highlight it ))</a:t>
            </a:r>
            <a:r>
              <a:rPr lang="en-US" sz="1300" dirty="0"/>
              <a:t>, we can list down different problems of our project </a:t>
            </a:r>
          </a:p>
          <a:p>
            <a:pPr marL="0" indent="0">
              <a:buNone/>
            </a:pPr>
            <a:r>
              <a:rPr lang="en-US" sz="1300" dirty="0"/>
              <a:t>              click BUG  : all bug listed</a:t>
            </a:r>
          </a:p>
          <a:p>
            <a:pPr marL="0" indent="0">
              <a:buNone/>
            </a:pPr>
            <a:r>
              <a:rPr lang="en-US" sz="1300" dirty="0"/>
              <a:t>             click vulnerability : all vulnerability</a:t>
            </a:r>
          </a:p>
          <a:p>
            <a:pPr marL="0" indent="0">
              <a:buNone/>
            </a:pPr>
            <a:r>
              <a:rPr lang="en-US" sz="1300" dirty="0"/>
              <a:t>             Click code smell : all code smell</a:t>
            </a:r>
          </a:p>
          <a:p>
            <a:pPr marL="0" indent="0">
              <a:buNone/>
            </a:pPr>
            <a:r>
              <a:rPr lang="en-US" sz="1300" dirty="0"/>
              <a:t>More over  -  if I want to change any specific BUG to VUL or to CODE SMELL  I can do it </a:t>
            </a:r>
          </a:p>
          <a:p>
            <a:pPr marL="0" indent="0">
              <a:buNone/>
            </a:pPr>
            <a:r>
              <a:rPr lang="en-US" sz="1300" dirty="0"/>
              <a:t>Also             -  </a:t>
            </a:r>
            <a:r>
              <a:rPr lang="en-US" sz="1300" u="sng" dirty="0"/>
              <a:t>If any BUG is fixed and it is still showing here</a:t>
            </a:r>
            <a:r>
              <a:rPr lang="en-US" sz="1300" dirty="0"/>
              <a:t>  we  can select(</a:t>
            </a:r>
            <a:r>
              <a:rPr lang="en-US" sz="1300" b="1" dirty="0"/>
              <a:t>Resolved as Fixed</a:t>
            </a:r>
            <a:r>
              <a:rPr lang="en-US" sz="1300" dirty="0"/>
              <a:t>) or Any BUG cant be fixed(</a:t>
            </a:r>
            <a:r>
              <a:rPr lang="en-US" sz="1300" b="1" dirty="0"/>
              <a:t>Resolved as wont fix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Assign any BUG : in Not assigned </a:t>
            </a:r>
          </a:p>
          <a:p>
            <a:pPr marL="0" indent="0">
              <a:buNone/>
            </a:pPr>
            <a:r>
              <a:rPr lang="en-US" sz="1300" dirty="0"/>
              <a:t>Comment   : we can also add some comment</a:t>
            </a:r>
          </a:p>
          <a:p>
            <a:pPr marL="0" indent="0">
              <a:buNone/>
            </a:pPr>
            <a:r>
              <a:rPr lang="en-US" sz="1300" dirty="0">
                <a:sym typeface="Wingdings" panose="05000000000000000000" pitchFamily="2" charset="2"/>
              </a:rPr>
              <a:t>-----------------------------------------------------------------</a:t>
            </a:r>
            <a:r>
              <a:rPr lang="en-US" sz="1300" dirty="0">
                <a:highlight>
                  <a:srgbClr val="FFFF00"/>
                </a:highlight>
                <a:sym typeface="Wingdings" panose="05000000000000000000" pitchFamily="2" charset="2"/>
              </a:rPr>
              <a:t>Severity</a:t>
            </a:r>
            <a:r>
              <a:rPr lang="en-US" sz="1300" dirty="0">
                <a:sym typeface="Wingdings" panose="05000000000000000000" pitchFamily="2" charset="2"/>
              </a:rPr>
              <a:t>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300" dirty="0">
                <a:highlight>
                  <a:srgbClr val="FFFF00"/>
                </a:highlight>
                <a:sym typeface="Wingdings" panose="05000000000000000000" pitchFamily="2" charset="2"/>
              </a:rPr>
              <a:t>Severity </a:t>
            </a:r>
            <a:r>
              <a:rPr lang="en-US" sz="1300" dirty="0">
                <a:sym typeface="Wingdings" panose="05000000000000000000" pitchFamily="2" charset="2"/>
              </a:rPr>
              <a:t>– different issues or problems , are been categorized in 5 sections</a:t>
            </a:r>
          </a:p>
          <a:p>
            <a:pPr marL="0" indent="0">
              <a:buNone/>
            </a:pPr>
            <a:r>
              <a:rPr lang="en-US" sz="1300" dirty="0">
                <a:sym typeface="Wingdings" panose="05000000000000000000" pitchFamily="2" charset="2"/>
              </a:rPr>
              <a:t>                               1st extremely high sever  is blocker  it need to be solved primarily </a:t>
            </a:r>
          </a:p>
          <a:p>
            <a:pPr marL="0" indent="0">
              <a:buNone/>
            </a:pPr>
            <a:r>
              <a:rPr lang="en-US" sz="1300" dirty="0">
                <a:sym typeface="Wingdings" panose="05000000000000000000" pitchFamily="2" charset="2"/>
              </a:rPr>
              <a:t>                               2nd extremely high sever Is Critical  it need to be solved primarily , but after blocker</a:t>
            </a:r>
          </a:p>
          <a:p>
            <a:pPr marL="0" indent="0">
              <a:buNone/>
            </a:pPr>
            <a:r>
              <a:rPr lang="en-US" sz="1300" dirty="0">
                <a:sym typeface="Wingdings" panose="05000000000000000000" pitchFamily="2" charset="2"/>
              </a:rPr>
              <a:t>----------------------------------------------------------------------------</a:t>
            </a:r>
            <a:r>
              <a:rPr lang="en-US" sz="1300" dirty="0">
                <a:highlight>
                  <a:srgbClr val="FF0000"/>
                </a:highlight>
                <a:sym typeface="Wingdings" panose="05000000000000000000" pitchFamily="2" charset="2"/>
              </a:rPr>
              <a:t>CODE section-</a:t>
            </a:r>
            <a:r>
              <a:rPr lang="en-US" sz="1300" dirty="0">
                <a:sym typeface="Wingdings" panose="05000000000000000000" pitchFamily="2" charset="2"/>
              </a:rPr>
              <a:t>-----------------------------------------------------------------------------------------------</a:t>
            </a:r>
          </a:p>
          <a:p>
            <a:r>
              <a:rPr lang="en-US" sz="1300" dirty="0">
                <a:sym typeface="Wingdings" panose="05000000000000000000" pitchFamily="2" charset="2"/>
              </a:rPr>
              <a:t>This section show our complete project ,along with project folder structure  </a:t>
            </a:r>
            <a:r>
              <a:rPr lang="en-US" sz="1200" dirty="0">
                <a:sym typeface="Wingdings" panose="05000000000000000000" pitchFamily="2" charset="2"/>
              </a:rPr>
              <a:t>Line of code ,Bugs, </a:t>
            </a:r>
            <a:r>
              <a:rPr lang="en-US" sz="1200" dirty="0" err="1">
                <a:sym typeface="Wingdings" panose="05000000000000000000" pitchFamily="2" charset="2"/>
              </a:rPr>
              <a:t>Vul</a:t>
            </a:r>
            <a:r>
              <a:rPr lang="en-US" sz="1200" dirty="0">
                <a:sym typeface="Wingdings" panose="05000000000000000000" pitchFamily="2" charset="2"/>
              </a:rPr>
              <a:t> code, smell Sec, hotspot cover ,Duplicate</a:t>
            </a:r>
          </a:p>
          <a:p>
            <a:r>
              <a:rPr lang="en-US" sz="1200" dirty="0">
                <a:sym typeface="Wingdings" panose="05000000000000000000" pitchFamily="2" charset="2"/>
              </a:rPr>
              <a:t>open any folder file can be opened</a:t>
            </a:r>
          </a:p>
          <a:p>
            <a:r>
              <a:rPr lang="en-US" sz="1200" dirty="0">
                <a:sym typeface="Wingdings" panose="05000000000000000000" pitchFamily="2" charset="2"/>
              </a:rPr>
              <a:t>DETALIED ANALYSIS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=======================================================NEXT SLIDE===========================================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429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92307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Features  </a:t>
            </a:r>
            <a:r>
              <a:rPr lang="en-US" sz="13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see some features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174882"/>
            <a:ext cx="9840322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Comments(comments and duplication)</a:t>
            </a:r>
            <a:r>
              <a:rPr lang="en-US" sz="1200" u="sng" dirty="0"/>
              <a:t>Just seen </a:t>
            </a:r>
            <a:r>
              <a:rPr lang="en-US" sz="1200" u="sng" dirty="0">
                <a:sym typeface="Wingdings" panose="05000000000000000000" pitchFamily="2" charset="2"/>
              </a:rPr>
              <a:t></a:t>
            </a:r>
            <a:r>
              <a:rPr lang="en-US" sz="1100" i="1" u="sng" dirty="0"/>
              <a:t>it means </a:t>
            </a:r>
            <a:r>
              <a:rPr lang="en-US" sz="1100" i="1" u="sng" dirty="0">
                <a:sym typeface="Wingdings" panose="05000000000000000000" pitchFamily="2" charset="2"/>
              </a:rPr>
              <a:t> </a:t>
            </a:r>
            <a:r>
              <a:rPr lang="en-US" sz="1100" i="1" u="sng" dirty="0"/>
              <a:t>developers add unnecessary comments </a:t>
            </a:r>
            <a:r>
              <a:rPr lang="en-US" sz="1100" i="1" u="sng" dirty="0">
                <a:sym typeface="Wingdings" panose="05000000000000000000" pitchFamily="2" charset="2"/>
              </a:rPr>
              <a:t> or duplicate logic is written   SQ detects it  </a:t>
            </a:r>
            <a:r>
              <a:rPr lang="en-US" sz="1100" i="1" u="sng" dirty="0"/>
              <a:t>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Coding rules (standards)  </a:t>
            </a:r>
            <a:r>
              <a:rPr lang="en-US" sz="1100" i="1" u="sng" dirty="0"/>
              <a:t>it means  </a:t>
            </a:r>
            <a:r>
              <a:rPr lang="en-US" sz="1100" i="1" u="sng" dirty="0">
                <a:sym typeface="Wingdings" panose="05000000000000000000" pitchFamily="2" charset="2"/>
              </a:rPr>
              <a:t> SQ will force the developer to write the project as per some standard coding rules</a:t>
            </a:r>
            <a:endParaRPr lang="en-US" sz="1100" i="1" u="sng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Potential Bugs and Vulnerabilities </a:t>
            </a:r>
            <a:r>
              <a:rPr lang="en-US" sz="1200" i="1" u="sng" dirty="0"/>
              <a:t>as we seen this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Unit tests (Unit test coverage &amp; test case result) </a:t>
            </a:r>
            <a:r>
              <a:rPr lang="en-US" sz="1100" i="1" u="sng" dirty="0"/>
              <a:t>using the concept of code coverage </a:t>
            </a:r>
            <a:r>
              <a:rPr lang="en-US" sz="1100" i="1" u="sng" dirty="0">
                <a:sym typeface="Wingdings" panose="05000000000000000000" pitchFamily="2" charset="2"/>
              </a:rPr>
              <a:t> unit test results and its execution will be shown on SQ dashboard</a:t>
            </a:r>
            <a:endParaRPr lang="en-US" sz="1100" i="1" u="sng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Complexity </a:t>
            </a:r>
            <a:r>
              <a:rPr lang="en-US" sz="1200" i="1" u="sng" dirty="0"/>
              <a:t>it means </a:t>
            </a:r>
            <a:r>
              <a:rPr lang="en-US" sz="1200" i="1" u="sng" dirty="0">
                <a:sym typeface="Wingdings" panose="05000000000000000000" pitchFamily="2" charset="2"/>
              </a:rPr>
              <a:t> </a:t>
            </a:r>
            <a:r>
              <a:rPr lang="en-US" sz="1200" i="1" u="sng" dirty="0"/>
              <a:t>code is having  high dependency  </a:t>
            </a:r>
            <a:r>
              <a:rPr lang="en-US" sz="1200" i="1" u="sng" dirty="0">
                <a:sym typeface="Wingdings" panose="05000000000000000000" pitchFamily="2" charset="2"/>
              </a:rPr>
              <a:t> higher will be the complexity </a:t>
            </a:r>
            <a:endParaRPr lang="en-US" sz="1200" i="1" u="sng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 Language Support SQ </a:t>
            </a:r>
            <a:r>
              <a:rPr lang="en-US" sz="1200" u="sng" dirty="0"/>
              <a:t>supports multiple </a:t>
            </a:r>
            <a:r>
              <a:rPr lang="en-US" sz="1200" u="sng" dirty="0" err="1"/>
              <a:t>langu</a:t>
            </a:r>
            <a:r>
              <a:rPr lang="en-US" sz="1200" u="sng" dirty="0"/>
              <a:t>(java ,C++, python, </a:t>
            </a:r>
            <a:r>
              <a:rPr lang="en-US" sz="1200" u="sng" dirty="0" err="1"/>
              <a:t>.net</a:t>
            </a:r>
            <a:r>
              <a:rPr lang="en-US" sz="1200" u="sng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8570" y="2778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65032" y="277813"/>
            <a:ext cx="9002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Plugins </a:t>
            </a:r>
            <a:r>
              <a:rPr lang="en-US" sz="12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Plugins</a:t>
            </a:r>
            <a:r>
              <a:rPr lang="en-US" sz="1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means </a:t>
            </a:r>
            <a:r>
              <a:rPr lang="en-US" sz="1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it is mechanism through with different languages  support can be enable  with the </a:t>
            </a:r>
            <a:r>
              <a:rPr lang="en-US" sz="12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SQexplain</a:t>
            </a:r>
            <a:r>
              <a:rPr lang="en-US" sz="1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image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05719"/>
            <a:ext cx="3131019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4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8719"/>
            <a:ext cx="8549640" cy="1124027"/>
          </a:xfrm>
        </p:spPr>
        <p:txBody>
          <a:bodyPr/>
          <a:lstStyle/>
          <a:p>
            <a:pPr algn="ctr"/>
            <a:r>
              <a:rPr lang="en-US" dirty="0" err="1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B89B-F11C-2C81-DF94-400CC8BB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6519"/>
            <a:ext cx="9753600" cy="5257799"/>
          </a:xfrm>
        </p:spPr>
        <p:txBody>
          <a:bodyPr/>
          <a:lstStyle/>
          <a:p>
            <a:r>
              <a:rPr lang="en-US" sz="1200" dirty="0">
                <a:highlight>
                  <a:srgbClr val="FF0000"/>
                </a:highlight>
              </a:rPr>
              <a:t>RULES</a:t>
            </a:r>
            <a:r>
              <a:rPr lang="en-US" sz="1200" dirty="0">
                <a:highlight>
                  <a:srgbClr val="FFFF00"/>
                </a:highlight>
              </a:rPr>
              <a:t> :</a:t>
            </a:r>
            <a:r>
              <a:rPr lang="en-US" sz="1200" dirty="0"/>
              <a:t> Now we will see rules Section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1stly </a:t>
            </a:r>
            <a:r>
              <a:rPr lang="en-US" sz="1200" dirty="0">
                <a:sym typeface="Wingdings" panose="05000000000000000000" pitchFamily="2" charset="2"/>
              </a:rPr>
              <a:t> What is rule ?  in simple words “it is the set of a condition that a particular                                      language project must satisfy for the purpose of analysis   so 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in my case</a:t>
            </a:r>
          </a:p>
          <a:p>
            <a:r>
              <a:rPr lang="en-US" sz="1200" dirty="0">
                <a:highlight>
                  <a:srgbClr val="FF0000"/>
                </a:highlight>
              </a:rPr>
              <a:t>QP:</a:t>
            </a:r>
          </a:p>
          <a:p>
            <a:pPr marL="0" indent="0">
              <a:buNone/>
            </a:pPr>
            <a:r>
              <a:rPr lang="en-US" sz="1200" dirty="0"/>
              <a:t>                        1. what is QP</a:t>
            </a:r>
          </a:p>
          <a:p>
            <a:pPr marL="0" indent="0">
              <a:buNone/>
            </a:pPr>
            <a:r>
              <a:rPr lang="en-US" sz="1200" dirty="0"/>
              <a:t>                       Ans :  so it just a just a collection of rule  , and this collection of rules will be applied to our project depending on our language. (repeat) </a:t>
            </a:r>
          </a:p>
          <a:p>
            <a:pPr marL="0" indent="0">
              <a:buNone/>
            </a:pPr>
            <a:r>
              <a:rPr lang="en-US" sz="1200" dirty="0"/>
              <a:t>                               -There are many languages to which default /Build in QP are applied (</a:t>
            </a:r>
            <a:r>
              <a:rPr lang="en-US" sz="1200" dirty="0">
                <a:highlight>
                  <a:srgbClr val="FFFF00"/>
                </a:highlight>
              </a:rPr>
              <a:t>show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                                - (</a:t>
            </a:r>
            <a:r>
              <a:rPr lang="en-US" sz="1200" dirty="0">
                <a:highlight>
                  <a:srgbClr val="FFFF00"/>
                </a:highlight>
              </a:rPr>
              <a:t>navigate inside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                      - According to our requirement (</a:t>
            </a:r>
            <a:r>
              <a:rPr lang="en-US" sz="1200" dirty="0">
                <a:highlight>
                  <a:srgbClr val="FFFF00"/>
                </a:highlight>
              </a:rPr>
              <a:t>Create new QP</a:t>
            </a:r>
            <a:r>
              <a:rPr lang="en-US" sz="1200" dirty="0"/>
              <a:t>)     provide Name , provide Language , provide Parent: None</a:t>
            </a:r>
          </a:p>
          <a:p>
            <a:pPr marL="0" indent="0">
              <a:buNone/>
            </a:pPr>
            <a:r>
              <a:rPr lang="en-US" sz="1200" dirty="0"/>
              <a:t>		-</a:t>
            </a:r>
            <a:r>
              <a:rPr lang="en-US" sz="1100" u="sng" dirty="0"/>
              <a:t>Explain  1 </a:t>
            </a:r>
            <a:r>
              <a:rPr lang="en-US" sz="1100" dirty="0"/>
              <a:t>: 0 bugs ,O vulnerability ,0 code smell RULES are activated ,  show activate /</a:t>
            </a:r>
            <a:r>
              <a:rPr lang="en-US" sz="1100" dirty="0" err="1"/>
              <a:t>Deac</a:t>
            </a:r>
            <a:r>
              <a:rPr lang="en-US" sz="1100" dirty="0"/>
              <a:t>, activate  all rule </a:t>
            </a:r>
            <a:r>
              <a:rPr lang="en-US" sz="1100" dirty="0">
                <a:highlight>
                  <a:srgbClr val="FF0000"/>
                </a:highlight>
              </a:rPr>
              <a:t>Bulk Changes ,</a:t>
            </a:r>
            <a:r>
              <a:rPr lang="en-US" sz="1100" dirty="0"/>
              <a:t>show      		                    QP in list </a:t>
            </a:r>
          </a:p>
          <a:p>
            <a:pPr marL="0" indent="0">
              <a:buNone/>
            </a:pPr>
            <a:r>
              <a:rPr lang="en-US" sz="1100" dirty="0"/>
              <a:t>                                                                -</a:t>
            </a:r>
            <a:r>
              <a:rPr lang="en-US" sz="1100" u="sng" dirty="0"/>
              <a:t> Explain  2</a:t>
            </a:r>
            <a:r>
              <a:rPr lang="en-US" sz="1100" dirty="0"/>
              <a:t>: Now how to apply newly created QP ? </a:t>
            </a:r>
            <a:r>
              <a:rPr lang="en-US" sz="1100" dirty="0">
                <a:sym typeface="Wingdings" panose="05000000000000000000" pitchFamily="2" charset="2"/>
              </a:rPr>
              <a:t>(move inside project project </a:t>
            </a:r>
            <a:r>
              <a:rPr lang="en-US" sz="1100" dirty="0" err="1">
                <a:sym typeface="Wingdings" panose="05000000000000000000" pitchFamily="2" charset="2"/>
              </a:rPr>
              <a:t>settingQPselect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languagechange</a:t>
            </a:r>
            <a:r>
              <a:rPr lang="en-US" sz="1100" dirty="0">
                <a:sym typeface="Wingdings" panose="05000000000000000000" pitchFamily="2" charset="2"/>
              </a:rPr>
              <a:t> profile       		                  Always use a specific Quality profile select yours </a:t>
            </a:r>
            <a:r>
              <a:rPr lang="en-US" sz="1100" dirty="0">
                <a:highlight>
                  <a:srgbClr val="00FF00"/>
                </a:highlight>
                <a:sym typeface="Wingdings" panose="05000000000000000000" pitchFamily="2" charset="2"/>
              </a:rPr>
              <a:t>Explain Green pop QP Successfully updated</a:t>
            </a:r>
          </a:p>
          <a:p>
            <a:pPr marL="0" indent="0">
              <a:buNone/>
            </a:pPr>
            <a:r>
              <a:rPr lang="en-US" sz="1100" dirty="0">
                <a:highlight>
                  <a:srgbClr val="00FF00"/>
                </a:highlight>
                <a:sym typeface="Wingdings" panose="05000000000000000000" pitchFamily="2" charset="2"/>
              </a:rPr>
              <a:t>                         </a:t>
            </a:r>
          </a:p>
          <a:p>
            <a:pPr marL="0" indent="0">
              <a:buNone/>
            </a:pPr>
            <a:r>
              <a:rPr lang="en-US" sz="1200" dirty="0"/>
              <a:t>		 -</a:t>
            </a:r>
            <a:r>
              <a:rPr lang="en-US" sz="1200" u="sng" dirty="0"/>
              <a:t> </a:t>
            </a:r>
            <a:r>
              <a:rPr lang="en-US" sz="1100" u="sng" dirty="0"/>
              <a:t>Explain 3 </a:t>
            </a:r>
            <a:r>
              <a:rPr lang="en-US" sz="1200" dirty="0"/>
              <a:t>: </a:t>
            </a:r>
            <a:r>
              <a:rPr lang="en-US" sz="1100" dirty="0"/>
              <a:t>so now whenever you do the new analysis </a:t>
            </a:r>
            <a:r>
              <a:rPr lang="en-US" sz="1100" dirty="0">
                <a:sym typeface="Wingdings" panose="05000000000000000000" pitchFamily="2" charset="2"/>
              </a:rPr>
              <a:t>new QP will be applied </a:t>
            </a:r>
            <a:r>
              <a:rPr lang="en-US" sz="1200" dirty="0"/>
              <a:t>        </a:t>
            </a:r>
          </a:p>
          <a:p>
            <a:r>
              <a:rPr lang="en-US" sz="1200" dirty="0">
                <a:highlight>
                  <a:srgbClr val="FF0000"/>
                </a:highlight>
              </a:rPr>
              <a:t> QG:</a:t>
            </a:r>
          </a:p>
          <a:p>
            <a:pPr marL="0" indent="0">
              <a:buNone/>
            </a:pPr>
            <a:r>
              <a:rPr lang="en-US" sz="1200" dirty="0"/>
              <a:t>	1. What is QG</a:t>
            </a:r>
          </a:p>
          <a:p>
            <a:pPr marL="0" indent="0">
              <a:buNone/>
            </a:pPr>
            <a:r>
              <a:rPr lang="en-US" sz="1200" dirty="0"/>
              <a:t>                       Ans: So in simple words QG is a minimum condition that a project must satisfy  for analysis  purpose(repeat)    </a:t>
            </a:r>
          </a:p>
          <a:p>
            <a:pPr marL="0" indent="0">
              <a:buNone/>
            </a:pPr>
            <a:r>
              <a:rPr lang="en-US" sz="1200" dirty="0"/>
              <a:t>                               </a:t>
            </a:r>
            <a:r>
              <a:rPr lang="en-US" sz="1200" dirty="0" err="1"/>
              <a:t>eg</a:t>
            </a:r>
            <a:r>
              <a:rPr lang="en-US" sz="1200" dirty="0"/>
              <a:t> . On screen </a:t>
            </a:r>
            <a:r>
              <a:rPr lang="en-US" sz="1200" dirty="0">
                <a:sym typeface="Wingdings" panose="05000000000000000000" pitchFamily="2" charset="2"/>
              </a:rPr>
              <a:t> if duplicate lines greater then  3%    fail the analysis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		     If Maintainability  rating is worse then A 3%    fail the analysis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                         - Until and unless  project respect  conditions   analysis will always be true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                         - To create new QG (create Name create)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                         -  QG &gt;inherits &gt; Condition (Add condition </a:t>
            </a:r>
            <a:r>
              <a:rPr lang="en-US" sz="1200" dirty="0" err="1">
                <a:sym typeface="Wingdings" panose="05000000000000000000" pitchFamily="2" charset="2"/>
              </a:rPr>
              <a:t>expln</a:t>
            </a:r>
            <a:r>
              <a:rPr lang="en-US" sz="1200" dirty="0">
                <a:sym typeface="Wingdings" panose="05000000000000000000" pitchFamily="2" charset="2"/>
              </a:rPr>
              <a:t> on new code ,</a:t>
            </a:r>
            <a:r>
              <a:rPr lang="en-US" sz="1200" dirty="0" err="1">
                <a:sym typeface="Wingdings" panose="05000000000000000000" pitchFamily="2" charset="2"/>
              </a:rPr>
              <a:t>expln</a:t>
            </a:r>
            <a:r>
              <a:rPr lang="en-US" sz="1200" dirty="0">
                <a:sym typeface="Wingdings" panose="05000000000000000000" pitchFamily="2" charset="2"/>
              </a:rPr>
              <a:t>  on overall code , QG fails when BUGS is greater then 	       10Add condition)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                          - Now QG is created to apply it(project setting  QG  select “Always use specific QG” save )</a:t>
            </a:r>
            <a:r>
              <a:rPr lang="en-US" sz="1200" dirty="0">
                <a:highlight>
                  <a:srgbClr val="00FF00"/>
                </a:highlight>
                <a:sym typeface="Wingdings" panose="05000000000000000000" pitchFamily="2" charset="2"/>
              </a:rPr>
              <a:t> Explain Green pop 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00FF00"/>
                </a:highlight>
                <a:sym typeface="Wingdings" panose="05000000000000000000" pitchFamily="2" charset="2"/>
              </a:rPr>
              <a:t>     =========================================    DO THE ANALYSIS  =================================================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01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E27C-6424-0282-020F-9ACDADF8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43720"/>
            <a:ext cx="9250680" cy="4511786"/>
          </a:xfrm>
        </p:spPr>
        <p:txBody>
          <a:bodyPr/>
          <a:lstStyle/>
          <a:p>
            <a:r>
              <a:rPr lang="en-US" sz="1200" dirty="0"/>
              <a:t>Exclusion files(Admin </a:t>
            </a:r>
            <a:r>
              <a:rPr lang="en-US" sz="1200" dirty="0">
                <a:sym typeface="Wingdings" panose="05000000000000000000" pitchFamily="2" charset="2"/>
              </a:rPr>
              <a:t>analysis scope)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1</a:t>
            </a:r>
            <a:r>
              <a:rPr lang="en-US" sz="1200" baseline="30000" dirty="0">
                <a:sym typeface="Wingdings" panose="05000000000000000000" pitchFamily="2" charset="2"/>
              </a:rPr>
              <a:t>st</a:t>
            </a:r>
            <a:r>
              <a:rPr lang="en-US" sz="1200" dirty="0">
                <a:sym typeface="Wingdings" panose="05000000000000000000" pitchFamily="2" charset="2"/>
              </a:rPr>
              <a:t> imp features</a:t>
            </a:r>
          </a:p>
          <a:p>
            <a:r>
              <a:rPr lang="en-US" sz="1200" dirty="0"/>
              <a:t>Creating users /group (Admin </a:t>
            </a:r>
            <a:r>
              <a:rPr lang="en-US" sz="1200" dirty="0">
                <a:sym typeface="Wingdings" panose="05000000000000000000" pitchFamily="2" charset="2"/>
              </a:rPr>
              <a:t>security users/group) 2</a:t>
            </a:r>
            <a:r>
              <a:rPr lang="en-US" sz="1200" baseline="30000" dirty="0">
                <a:sym typeface="Wingdings" panose="05000000000000000000" pitchFamily="2" charset="2"/>
              </a:rPr>
              <a:t>nd</a:t>
            </a:r>
            <a:r>
              <a:rPr lang="en-US" sz="1200" dirty="0">
                <a:sym typeface="Wingdings" panose="05000000000000000000" pitchFamily="2" charset="2"/>
              </a:rPr>
              <a:t>  imp features</a:t>
            </a:r>
          </a:p>
          <a:p>
            <a:r>
              <a:rPr lang="en-US" sz="1200" dirty="0">
                <a:sym typeface="Wingdings" panose="05000000000000000000" pitchFamily="2" charset="2"/>
              </a:rPr>
              <a:t>Global Permissions Use for giving different permission to Groups collectively or users individually  3rd  imp features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=========================================Code Coverage===================================================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FF0000"/>
                </a:highlight>
                <a:sym typeface="Wingdings" panose="05000000000000000000" pitchFamily="2" charset="2"/>
              </a:rPr>
              <a:t>Code Coverage : </a:t>
            </a:r>
            <a:r>
              <a:rPr lang="en-US" sz="1200" dirty="0">
                <a:sym typeface="Wingdings" panose="05000000000000000000" pitchFamily="2" charset="2"/>
              </a:rPr>
              <a:t>      seen this parameters    project should have  Test cases  for CC  </a:t>
            </a:r>
            <a:r>
              <a:rPr lang="en-US" sz="1200" u="sng" dirty="0">
                <a:sym typeface="Wingdings" panose="05000000000000000000" pitchFamily="2" charset="2"/>
              </a:rPr>
              <a:t>Define </a:t>
            </a:r>
            <a:r>
              <a:rPr lang="en-US" sz="1200" dirty="0">
                <a:sym typeface="Wingdings" panose="05000000000000000000" pitchFamily="2" charset="2"/>
              </a:rPr>
              <a:t>: “it calculates up to what extent  a particular project test cases has covered the project in %”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78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Editions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90073"/>
              </p:ext>
            </p:extLst>
          </p:nvPr>
        </p:nvGraphicFramePr>
        <p:xfrm>
          <a:off x="1066800" y="1156018"/>
          <a:ext cx="8153400" cy="319723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Community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Developer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Enterprise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Open Source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1 Million + Lines of code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10 Million + Lines of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50 Million + Lines of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9 Languages – Java, </a:t>
                      </a:r>
                      <a:r>
                        <a:rPr lang="en-US" sz="1100" b="0" dirty="0" err="1">
                          <a:effectLst/>
                        </a:rPr>
                        <a:t>Javascript</a:t>
                      </a:r>
                      <a:r>
                        <a:rPr lang="en-US" sz="1100" b="0" dirty="0">
                          <a:effectLst/>
                        </a:rPr>
                        <a:t>, C#, Typescript, Flex, Python, PHP, Web , XML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SQL,Swift,VB.Net,COBOL</a:t>
                      </a:r>
                      <a:r>
                        <a:rPr lang="en-US" sz="1100" dirty="0">
                          <a:effectLst/>
                        </a:rPr>
                        <a:t>, PL/1,RPG,VB6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SQL,Swift,VB.Net,COBOL</a:t>
                      </a:r>
                      <a:r>
                        <a:rPr lang="en-US" sz="1100" dirty="0">
                          <a:effectLst/>
                        </a:rPr>
                        <a:t>, PL/1,RPG,VB6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SonarLint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SonarLint</a:t>
                      </a:r>
                      <a:r>
                        <a:rPr lang="en-US" sz="1100" dirty="0">
                          <a:effectLst/>
                        </a:rPr>
                        <a:t> Notifications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SonarLint Notifications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SonarLint Notifications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Portfolio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Portfolio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Executive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Executive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High Availability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1382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SonarLint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7493"/>
            <a:ext cx="6172200" cy="462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43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questio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919"/>
            <a:ext cx="2590800" cy="233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9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7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5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800" y="1120907"/>
            <a:ext cx="924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code analysis? </a:t>
            </a:r>
            <a:r>
              <a:rPr lang="en-US" sz="1200" i="1" u="sng" dirty="0"/>
              <a:t>Why we requires , purpose of usage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SonarQube  </a:t>
            </a:r>
            <a:r>
              <a:rPr lang="en-US" sz="1200" i="1" u="sng" dirty="0"/>
              <a:t>we</a:t>
            </a:r>
            <a:r>
              <a:rPr lang="en-US" sz="1200" u="sng" dirty="0"/>
              <a:t> </a:t>
            </a:r>
            <a:r>
              <a:rPr lang="en-US" sz="1200" i="1" u="sng" dirty="0"/>
              <a:t>will see in detail,  what is SQ concept all </a:t>
            </a:r>
            <a:r>
              <a:rPr lang="en-US" sz="1200" i="1" u="sng" dirty="0" err="1"/>
              <a:t>abt</a:t>
            </a:r>
            <a:r>
              <a:rPr lang="en-US" sz="1200" i="1" u="sng" dirty="0"/>
              <a:t> , and how it helps developer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SonarQube Architecture </a:t>
            </a:r>
            <a:r>
              <a:rPr lang="en-US" sz="1200" i="1" u="sng" dirty="0"/>
              <a:t>we will also see its architecture in detail using image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SonarQube Features </a:t>
            </a:r>
            <a:r>
              <a:rPr lang="en-US" sz="1200" i="1" u="sng" dirty="0"/>
              <a:t>we will overview see its different features in detail</a:t>
            </a:r>
            <a:endParaRPr lang="en-US" sz="1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Available plugins </a:t>
            </a:r>
            <a:r>
              <a:rPr lang="en-US" sz="1200" i="1" u="sng" dirty="0"/>
              <a:t>what are the available plugins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Demonstration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SonarQube Editions comparison </a:t>
            </a:r>
            <a:r>
              <a:rPr lang="en-US" sz="1200" i="1" u="sng" dirty="0"/>
              <a:t>we will also see its different editions and there comparison  </a:t>
            </a:r>
            <a:endParaRPr lang="en-US" sz="1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SonarLint</a:t>
            </a:r>
            <a:r>
              <a:rPr lang="en-US" dirty="0"/>
              <a:t> </a:t>
            </a:r>
            <a:r>
              <a:rPr lang="en-US" sz="1200" i="1" u="sng" dirty="0"/>
              <a:t>IMP Concept of </a:t>
            </a:r>
            <a:r>
              <a:rPr lang="en-US" sz="1200" i="1" u="sng" dirty="0" err="1"/>
              <a:t>sonarlint</a:t>
            </a:r>
            <a:r>
              <a:rPr lang="en-US" sz="1200" i="1" u="sng" dirty="0"/>
              <a:t> , overview</a:t>
            </a: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9383123" cy="838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Code Analysis?  </a:t>
            </a:r>
            <a:r>
              <a:rPr lang="en-US" sz="11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code analysis </a:t>
            </a:r>
            <a:r>
              <a:rPr lang="en-US" sz="11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developer D1 developed code  _ he  wonders whether code developed is as per  standard coding practices or not  then for checking same he involves senior developers  it was time consuming mechanism </a:t>
            </a:r>
            <a:r>
              <a:rPr lang="en-US" sz="11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to overcome  CA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81919"/>
            <a:ext cx="9677400" cy="34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cs typeface="Segoe UI" panose="020B0502040204020203" pitchFamily="34" charset="0"/>
              </a:rPr>
              <a:t>Code</a:t>
            </a:r>
            <a:r>
              <a:rPr lang="en-US" sz="1800" dirty="0">
                <a:cs typeface="Segoe UI" panose="020B0502040204020203" pitchFamily="34" charset="0"/>
              </a:rPr>
              <a:t> debugging without executing the program </a:t>
            </a:r>
            <a:r>
              <a:rPr lang="en-US" sz="1100" i="1" u="sng" dirty="0">
                <a:cs typeface="Segoe UI" panose="020B0502040204020203" pitchFamily="34" charset="0"/>
              </a:rPr>
              <a:t>covered in TFVC  that how debugging can be carried out without  executing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cs typeface="Segoe UI" panose="020B0502040204020203" pitchFamily="34" charset="0"/>
              </a:rPr>
              <a:t>Provides an understanding of </a:t>
            </a:r>
            <a:r>
              <a:rPr lang="en-US" sz="1800" b="1" dirty="0">
                <a:cs typeface="Segoe UI" panose="020B0502040204020203" pitchFamily="34" charset="0"/>
              </a:rPr>
              <a:t>code </a:t>
            </a:r>
            <a:r>
              <a:rPr lang="en-US" sz="1800" dirty="0">
                <a:cs typeface="Segoe UI" panose="020B0502040204020203" pitchFamily="34" charset="0"/>
              </a:rPr>
              <a:t>structure </a:t>
            </a:r>
            <a:r>
              <a:rPr lang="en-US" sz="1200" i="1" u="sng" dirty="0">
                <a:cs typeface="Segoe UI" panose="020B0502040204020203" pitchFamily="34" charset="0"/>
              </a:rPr>
              <a:t>so in upcoming  sessions , we will see on the dashboard  of SQ , that how the structure of code can properly be analyze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cs typeface="Segoe UI" panose="020B0502040204020203" pitchFamily="34" charset="0"/>
              </a:rPr>
              <a:t>Checks for coding standards in program  </a:t>
            </a:r>
            <a:r>
              <a:rPr lang="en-US" sz="1000" i="1" u="sng" dirty="0">
                <a:cs typeface="Segoe UI" panose="020B0502040204020203" pitchFamily="34" charset="0"/>
              </a:rPr>
              <a:t>as we have discusses above problem , using some SQ  rules</a:t>
            </a:r>
            <a:r>
              <a:rPr lang="en-US" sz="1000" i="1" u="sng" dirty="0"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1000" i="1" u="sng" dirty="0">
                <a:cs typeface="Segoe UI" panose="020B0502040204020203" pitchFamily="34" charset="0"/>
              </a:rPr>
              <a:t>  coding standards are defined </a:t>
            </a:r>
            <a:r>
              <a:rPr lang="en-US" sz="1000" i="1" u="sng" dirty="0">
                <a:cs typeface="Segoe UI" panose="020B0502040204020203" pitchFamily="34" charset="0"/>
                <a:sym typeface="Wingdings" panose="05000000000000000000" pitchFamily="2" charset="2"/>
              </a:rPr>
              <a:t> and that are applied to code </a:t>
            </a:r>
            <a:endParaRPr lang="en-US" sz="1000" i="1" u="sng" dirty="0"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cs typeface="Segoe UI" panose="020B0502040204020203" pitchFamily="34" charset="0"/>
              </a:rPr>
              <a:t>Code</a:t>
            </a:r>
            <a:r>
              <a:rPr lang="en-US" sz="1800" dirty="0">
                <a:cs typeface="Segoe UI" panose="020B0502040204020203" pitchFamily="34" charset="0"/>
              </a:rPr>
              <a:t> as per industry standards </a:t>
            </a:r>
            <a:r>
              <a:rPr lang="en-US" sz="1200" i="1" u="sng" dirty="0">
                <a:cs typeface="Segoe UI" panose="020B0502040204020203" pitchFamily="34" charset="0"/>
              </a:rPr>
              <a:t>just seen , </a:t>
            </a:r>
            <a:r>
              <a:rPr lang="en-US" sz="1200" i="1" u="sng" dirty="0" err="1">
                <a:cs typeface="Segoe UI" panose="020B0502040204020203" pitchFamily="34" charset="0"/>
              </a:rPr>
              <a:t>eg</a:t>
            </a:r>
            <a:r>
              <a:rPr lang="en-US" sz="1200" i="1" u="sng" dirty="0">
                <a:cs typeface="Segoe UI" panose="020B0502040204020203" pitchFamily="34" charset="0"/>
              </a:rPr>
              <a:t>  camel casing , unnecessary comments , hard coded variables  and </a:t>
            </a:r>
            <a:r>
              <a:rPr lang="en-US" sz="1200" i="1" u="sng" dirty="0" err="1">
                <a:cs typeface="Segoe UI" panose="020B0502040204020203" pitchFamily="34" charset="0"/>
              </a:rPr>
              <a:t>etc</a:t>
            </a:r>
            <a:endParaRPr lang="en-US" sz="1200" i="1" u="sng" dirty="0"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cs typeface="Segoe UI" panose="020B0502040204020203" pitchFamily="34" charset="0"/>
              </a:rPr>
              <a:t>SCA tools</a:t>
            </a:r>
            <a:r>
              <a:rPr lang="en-US" sz="1800" dirty="0">
                <a:cs typeface="Segoe UI" panose="020B0502040204020203" pitchFamily="34" charset="0"/>
              </a:rPr>
              <a:t> - SonarQube, Code Climate, </a:t>
            </a:r>
            <a:r>
              <a:rPr lang="en-US" sz="1800" dirty="0" err="1">
                <a:cs typeface="Segoe UI" panose="020B0502040204020203" pitchFamily="34" charset="0"/>
              </a:rPr>
              <a:t>Checkmarx</a:t>
            </a:r>
            <a:r>
              <a:rPr lang="en-US" sz="1800" dirty="0">
                <a:cs typeface="Segoe UI" panose="020B0502040204020203" pitchFamily="34" charset="0"/>
              </a:rPr>
              <a:t>, </a:t>
            </a:r>
            <a:r>
              <a:rPr lang="en-US" sz="1800" dirty="0" err="1">
                <a:cs typeface="Segoe UI" panose="020B0502040204020203" pitchFamily="34" charset="0"/>
              </a:rPr>
              <a:t>SourceMeter</a:t>
            </a:r>
            <a:r>
              <a:rPr lang="en-US" sz="1800" dirty="0">
                <a:cs typeface="Segoe UI" panose="020B0502040204020203" pitchFamily="34" charset="0"/>
              </a:rPr>
              <a:t>  </a:t>
            </a:r>
            <a:r>
              <a:rPr lang="en-US" sz="1200" i="1" u="sng" dirty="0">
                <a:cs typeface="Segoe UI" panose="020B0502040204020203" pitchFamily="34" charset="0"/>
              </a:rPr>
              <a:t>we have different tool  for </a:t>
            </a:r>
            <a:r>
              <a:rPr lang="en-US" sz="1200" i="1" u="sng" dirty="0" err="1">
                <a:cs typeface="Segoe UI" panose="020B0502040204020203" pitchFamily="34" charset="0"/>
              </a:rPr>
              <a:t>sca</a:t>
            </a:r>
            <a:r>
              <a:rPr lang="en-US" sz="1200" i="1" u="sng" dirty="0">
                <a:cs typeface="Segoe UI" panose="020B0502040204020203" pitchFamily="34" charset="0"/>
              </a:rPr>
              <a:t> , SQ free ,other paid</a:t>
            </a:r>
          </a:p>
        </p:txBody>
      </p:sp>
    </p:spTree>
    <p:extLst>
      <p:ext uri="{BB962C8B-B14F-4D97-AF65-F5344CB8AC3E}">
        <p14:creationId xmlns:p14="http://schemas.microsoft.com/office/powerpoint/2010/main" val="32088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48873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Code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5278" y="1381919"/>
            <a:ext cx="8849722" cy="335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Collection of algorithms and techniques used to analyze source code in order to automatically  find potential errors or poor coding practices. </a:t>
            </a:r>
            <a:r>
              <a:rPr lang="en-US" sz="1200" i="1" u="sng" dirty="0"/>
              <a:t>Its self descriptive </a:t>
            </a:r>
            <a:r>
              <a:rPr lang="en-US" sz="1200" i="1" u="sng" dirty="0" err="1"/>
              <a:t>defn</a:t>
            </a:r>
            <a:r>
              <a:rPr lang="en-US" sz="1200" i="1" u="sng" dirty="0"/>
              <a:t> ,  using  different set of programs  , we will firstly scan our project code , and depending on that results of scanning , automatically  all the potential error ,defects , bugs and poor coding practices will be analyzed  and will be displayed 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Tasks solved: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1.) Detecting errors in programs </a:t>
            </a:r>
            <a:r>
              <a:rPr lang="en-US" sz="1200" i="1" u="sng" dirty="0"/>
              <a:t>self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2.) Recommendations on code formatting  </a:t>
            </a:r>
            <a:r>
              <a:rPr lang="en-US" sz="1100" i="1" u="sng" dirty="0"/>
              <a:t>it will recommend you different things as per languages  what will be better  for code 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3.) Metrics computation        	</a:t>
            </a:r>
          </a:p>
        </p:txBody>
      </p:sp>
    </p:spTree>
    <p:extLst>
      <p:ext uri="{BB962C8B-B14F-4D97-AF65-F5344CB8AC3E}">
        <p14:creationId xmlns:p14="http://schemas.microsoft.com/office/powerpoint/2010/main" val="277424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1610519"/>
            <a:ext cx="9982200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for continuous inspection of code quality </a:t>
            </a:r>
            <a:r>
              <a:rPr lang="en-US" sz="1100" i="1" u="sng" dirty="0"/>
              <a:t>we have just seen in first slide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Combines static and dynamic analysis tools </a:t>
            </a:r>
            <a:r>
              <a:rPr lang="en-US" sz="1200" i="1" u="sng" dirty="0"/>
              <a:t>upcoming time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source code from different perspective and drill down the code layer by layer, module by module level to class level. </a:t>
            </a:r>
            <a:r>
              <a:rPr lang="en-US" sz="1100" i="1" u="sng" dirty="0"/>
              <a:t>First top  modules will be scanned  </a:t>
            </a:r>
            <a:r>
              <a:rPr lang="en-US" sz="1100" i="1" u="sng" dirty="0">
                <a:sym typeface="Wingdings" panose="05000000000000000000" pitchFamily="2" charset="2"/>
              </a:rPr>
              <a:t> </a:t>
            </a:r>
            <a:r>
              <a:rPr lang="en-US" sz="1100" i="1" u="sng" dirty="0"/>
              <a:t>classes  </a:t>
            </a:r>
            <a:r>
              <a:rPr lang="en-US" sz="1100" i="1" u="sng" dirty="0">
                <a:sym typeface="Wingdings" panose="05000000000000000000" pitchFamily="2" charset="2"/>
              </a:rPr>
              <a:t> function lines of code  finally variables  this is the drilling  </a:t>
            </a:r>
            <a:endParaRPr lang="en-US" sz="1100" i="1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Latest version is SonarQube 10.3</a:t>
            </a:r>
          </a:p>
          <a:p>
            <a:r>
              <a:rPr lang="en-US" dirty="0"/>
              <a:t>      But always recommended to use Long term support version(</a:t>
            </a:r>
            <a:r>
              <a:rPr lang="en-US"/>
              <a:t>currently 9.9/8.9</a:t>
            </a:r>
            <a:r>
              <a:rPr lang="en-US" dirty="0"/>
              <a:t>) </a:t>
            </a:r>
            <a:r>
              <a:rPr lang="en-US" sz="1200" i="1" u="sng" dirty="0"/>
              <a:t>why long term support ?  </a:t>
            </a:r>
          </a:p>
        </p:txBody>
      </p:sp>
    </p:spTree>
    <p:extLst>
      <p:ext uri="{BB962C8B-B14F-4D97-AF65-F5344CB8AC3E}">
        <p14:creationId xmlns:p14="http://schemas.microsoft.com/office/powerpoint/2010/main" val="211074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Architecture</a:t>
            </a:r>
          </a:p>
        </p:txBody>
      </p:sp>
      <p:pic>
        <p:nvPicPr>
          <p:cNvPr id="6" name="Picture 5" descr="C:\Users\anujas\Downloads\image2017-10-31 13-8-5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0519"/>
            <a:ext cx="8610600" cy="276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47B7CB-9E8F-5E2F-FAD0-79209DEBD5E7}"/>
              </a:ext>
            </a:extLst>
          </p:cNvPr>
          <p:cNvSpPr/>
          <p:nvPr/>
        </p:nvSpPr>
        <p:spPr>
          <a:xfrm>
            <a:off x="76200" y="1839119"/>
            <a:ext cx="1943420" cy="439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Developer will write code in its respective language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BD42F4-5322-979E-04EB-C51A16473987}"/>
              </a:ext>
            </a:extLst>
          </p:cNvPr>
          <p:cNvSpPr/>
          <p:nvPr/>
        </p:nvSpPr>
        <p:spPr>
          <a:xfrm>
            <a:off x="3733800" y="1065781"/>
            <a:ext cx="4495800" cy="439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2ndly. There is a Server , it will be on anyone's machine  from team , and it is a combination of 3 things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87351-DF44-E22B-3F42-7CEFE8434C89}"/>
              </a:ext>
            </a:extLst>
          </p:cNvPr>
          <p:cNvSpPr/>
          <p:nvPr/>
        </p:nvSpPr>
        <p:spPr>
          <a:xfrm>
            <a:off x="8305800" y="2207822"/>
            <a:ext cx="533400" cy="142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3rdly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E9CA1-C1EF-B28A-75EA-D6165FD579E9}"/>
              </a:ext>
            </a:extLst>
          </p:cNvPr>
          <p:cNvSpPr/>
          <p:nvPr/>
        </p:nvSpPr>
        <p:spPr>
          <a:xfrm>
            <a:off x="1981200" y="3591719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4thly:  there will be different scanners  depending on languages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83B4D-BA39-4B35-58BF-B4C7FA5E1B58}"/>
              </a:ext>
            </a:extLst>
          </p:cNvPr>
          <p:cNvSpPr/>
          <p:nvPr/>
        </p:nvSpPr>
        <p:spPr>
          <a:xfrm>
            <a:off x="533400" y="4478590"/>
            <a:ext cx="96012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SQ architecture can be configured  on one  machine or in distributed environment ,  on same machine means IMAGE  , and on distributed machine means  we can configure the SQ server  and  DB on some common machine  , and  rest of the team using  there  code  and sonar scanner on there  machine   , can sent there analysis on common machine   </a:t>
            </a:r>
          </a:p>
        </p:txBody>
      </p:sp>
    </p:spTree>
    <p:extLst>
      <p:ext uri="{BB962C8B-B14F-4D97-AF65-F5344CB8AC3E}">
        <p14:creationId xmlns:p14="http://schemas.microsoft.com/office/powerpoint/2010/main" val="401097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7E8A-8E21-DB56-AEB7-87C71AF8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67519"/>
            <a:ext cx="9448800" cy="5191919"/>
          </a:xfrm>
        </p:spPr>
        <p:txBody>
          <a:bodyPr/>
          <a:lstStyle/>
          <a:p>
            <a:r>
              <a:rPr lang="en-US" sz="1100" dirty="0"/>
              <a:t>Now before moving on feature we will take  a look at pre requisites for moving </a:t>
            </a:r>
          </a:p>
          <a:p>
            <a:r>
              <a:rPr lang="en-US" sz="1100" b="1" u="sng" dirty="0"/>
              <a:t>1stly Install open </a:t>
            </a:r>
            <a:r>
              <a:rPr lang="en-US" sz="1100" b="1" u="sng" dirty="0" err="1"/>
              <a:t>JDk</a:t>
            </a:r>
            <a:r>
              <a:rPr lang="en-US" sz="1100" b="1" u="sng" dirty="0"/>
              <a:t> </a:t>
            </a:r>
            <a:r>
              <a:rPr lang="en-US" sz="1100" dirty="0"/>
              <a:t>–</a:t>
            </a:r>
          </a:p>
          <a:p>
            <a:r>
              <a:rPr lang="en-US" sz="1100" dirty="0"/>
              <a:t>  </a:t>
            </a:r>
            <a:r>
              <a:rPr lang="en-US" sz="1100" b="1" dirty="0"/>
              <a:t>kept at </a:t>
            </a:r>
            <a:r>
              <a:rPr lang="en-US" sz="1100" dirty="0"/>
              <a:t>Open JDK  (</a:t>
            </a:r>
            <a:r>
              <a:rPr lang="en-US" sz="1100" dirty="0" err="1"/>
              <a:t>ct</a:t>
            </a:r>
            <a:r>
              <a:rPr lang="en-US" sz="1100" dirty="0"/>
              <a:t>-share </a:t>
            </a:r>
            <a:r>
              <a:rPr lang="en-US" sz="1100" dirty="0">
                <a:sym typeface="Wingdings" panose="05000000000000000000" pitchFamily="2" charset="2"/>
              </a:rPr>
              <a:t> Utilities For All Java   Open JSK 11.0 )    </a:t>
            </a:r>
          </a:p>
          <a:p>
            <a:pPr marL="0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             Download it  extract it </a:t>
            </a:r>
          </a:p>
          <a:p>
            <a:pPr marL="0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             </a:t>
            </a:r>
            <a:r>
              <a:rPr 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in my case  </a:t>
            </a:r>
            <a:r>
              <a:rPr lang="en-US" sz="1100" dirty="0">
                <a:sym typeface="Wingdings" panose="05000000000000000000" pitchFamily="2" charset="2"/>
              </a:rPr>
              <a:t>show JAVA folder</a:t>
            </a:r>
          </a:p>
          <a:p>
            <a:pPr marL="0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             set env variable </a:t>
            </a:r>
            <a:endParaRPr lang="en-US" sz="1100" dirty="0"/>
          </a:p>
          <a:p>
            <a:r>
              <a:rPr lang="en-US" sz="1100" dirty="0"/>
              <a:t>SonarQube download</a:t>
            </a:r>
          </a:p>
          <a:p>
            <a:r>
              <a:rPr lang="en-US" sz="1100" dirty="0"/>
              <a:t>SonarQube docx </a:t>
            </a:r>
          </a:p>
          <a:p>
            <a:r>
              <a:rPr lang="en-US" sz="1100" dirty="0"/>
              <a:t>Already Downloaded </a:t>
            </a:r>
            <a:r>
              <a:rPr lang="en-US" sz="1100" dirty="0">
                <a:sym typeface="Wingdings" panose="05000000000000000000" pitchFamily="2" charset="2"/>
              </a:rPr>
              <a:t> create a proper folder structure  extract it   we can start server Now</a:t>
            </a:r>
          </a:p>
          <a:p>
            <a:pPr marL="0" indent="0" algn="ctr">
              <a:buNone/>
            </a:pPr>
            <a:r>
              <a:rPr lang="en-US" sz="1100" dirty="0">
                <a:sym typeface="Wingdings" panose="05000000000000000000" pitchFamily="2" charset="2"/>
              </a:rPr>
              <a:t>                              </a:t>
            </a:r>
            <a:r>
              <a:rPr lang="en-US" sz="1100" b="1" u="sng" dirty="0">
                <a:sym typeface="Wingdings" panose="05000000000000000000" pitchFamily="2" charset="2"/>
              </a:rPr>
              <a:t>NOW BEFORE STARTING THE SERVER  LETS SEE THE REQUIRTEMENT OF SERVER </a:t>
            </a:r>
          </a:p>
          <a:p>
            <a:r>
              <a:rPr lang="en-US" sz="1100" dirty="0"/>
              <a:t>Firstly we will have to create new SQL DB   (</a:t>
            </a:r>
            <a:r>
              <a:rPr lang="en-US" sz="1100" i="1" u="sng" dirty="0">
                <a:highlight>
                  <a:srgbClr val="FFFF00"/>
                </a:highlight>
              </a:rPr>
              <a:t>show in image</a:t>
            </a:r>
            <a:r>
              <a:rPr lang="en-US" sz="1100" dirty="0"/>
              <a:t>)</a:t>
            </a:r>
            <a:r>
              <a:rPr lang="en-US" sz="1100" dirty="0">
                <a:sym typeface="Wingdings" panose="05000000000000000000" pitchFamily="2" charset="2"/>
              </a:rPr>
              <a:t>  so open MS SQL Server  SQL_Latin1_General_CP1_CS_AS (Value required to start the SQ)</a:t>
            </a:r>
          </a:p>
          <a:p>
            <a:r>
              <a:rPr lang="en-US" sz="1100" dirty="0">
                <a:sym typeface="Wingdings" panose="05000000000000000000" pitchFamily="2" charset="2"/>
              </a:rPr>
              <a:t>Now we have created DB  ,  So the  question  is  that  where  we  have  to  configure   this DB  Information  ?  </a:t>
            </a:r>
          </a:p>
          <a:p>
            <a:r>
              <a:rPr lang="en-US" sz="1100" b="1" dirty="0">
                <a:sym typeface="Wingdings" panose="05000000000000000000" pitchFamily="2" charset="2"/>
              </a:rPr>
              <a:t>	 	26  user name </a:t>
            </a:r>
          </a:p>
          <a:p>
            <a:pPr marL="0" indent="0">
              <a:buNone/>
            </a:pPr>
            <a:r>
              <a:rPr lang="en-US" sz="1100" b="1" dirty="0">
                <a:sym typeface="Wingdings" panose="05000000000000000000" pitchFamily="2" charset="2"/>
              </a:rPr>
              <a:t>		27  Password </a:t>
            </a:r>
          </a:p>
          <a:p>
            <a:pPr marL="0" indent="0">
              <a:buNone/>
            </a:pPr>
            <a:r>
              <a:rPr lang="en-US" sz="1100" b="1" dirty="0">
                <a:sym typeface="Wingdings" panose="05000000000000000000" pitchFamily="2" charset="2"/>
              </a:rPr>
              <a:t>		58  Database name</a:t>
            </a:r>
          </a:p>
          <a:p>
            <a:pPr marL="0" indent="0">
              <a:buNone/>
            </a:pPr>
            <a:r>
              <a:rPr lang="en-US" sz="1100" b="1" dirty="0">
                <a:sym typeface="Wingdings" panose="05000000000000000000" pitchFamily="2" charset="2"/>
              </a:rPr>
              <a:t>		111 Port :</a:t>
            </a:r>
            <a:r>
              <a:rPr lang="en-US" sz="1100" u="sng" dirty="0">
                <a:sym typeface="Wingdings" panose="05000000000000000000" pitchFamily="2" charset="2"/>
              </a:rPr>
              <a:t> Port means what , it the  location  where  our  Server  is  going  to  launch , or we can also define it as it is the location where  our  OS system will  listen SQ request   DEMO</a:t>
            </a:r>
          </a:p>
          <a:p>
            <a:pPr marL="0" indent="0">
              <a:buNone/>
            </a:pPr>
            <a:endParaRPr lang="en-US" sz="1100" u="sng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  Now to run the server          as a  go </a:t>
            </a:r>
          </a:p>
          <a:p>
            <a:pPr marL="0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                                                                as a service – means until and unless SQ server  is not stop explicitly it will keep running on the specified port</a:t>
            </a:r>
          </a:p>
          <a:p>
            <a:pPr marL="0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 To Test a Port</a:t>
            </a:r>
          </a:p>
          <a:p>
            <a:pPr marL="0" indent="0">
              <a:buNone/>
            </a:pPr>
            <a:r>
              <a:rPr 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  on resource monitor  Network  port occupied will be visible     or Test-</a:t>
            </a:r>
            <a:r>
              <a:rPr lang="en-US" sz="1100" dirty="0" err="1">
                <a:highlight>
                  <a:srgbClr val="FFFF00"/>
                </a:highlight>
                <a:sym typeface="Wingdings" panose="05000000000000000000" pitchFamily="2" charset="2"/>
              </a:rPr>
              <a:t>NetConnection</a:t>
            </a:r>
            <a:r>
              <a:rPr 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 -</a:t>
            </a:r>
            <a:r>
              <a:rPr lang="en-US" sz="1100" dirty="0" err="1">
                <a:highlight>
                  <a:srgbClr val="FFFF00"/>
                </a:highlight>
                <a:sym typeface="Wingdings" panose="05000000000000000000" pitchFamily="2" charset="2"/>
              </a:rPr>
              <a:t>ComputerName</a:t>
            </a:r>
            <a:r>
              <a:rPr 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 &lt;computer-name&gt; -Port &lt;port-number&gt;</a:t>
            </a:r>
          </a:p>
          <a:p>
            <a:r>
              <a:rPr lang="en-US" sz="1100" dirty="0">
                <a:sym typeface="Wingdings" panose="05000000000000000000" pitchFamily="2" charset="2"/>
              </a:rPr>
              <a:t>Hit local host  login first t </a:t>
            </a:r>
            <a:r>
              <a:rPr lang="en-US" sz="1100" dirty="0" err="1">
                <a:sym typeface="Wingdings" panose="05000000000000000000" pitchFamily="2" charset="2"/>
              </a:rPr>
              <a:t>ime</a:t>
            </a:r>
            <a:r>
              <a:rPr lang="en-US" sz="1100" dirty="0">
                <a:sym typeface="Wingdings" panose="05000000000000000000" pitchFamily="2" charset="2"/>
              </a:rPr>
              <a:t> admin |admin  reset </a:t>
            </a:r>
            <a:r>
              <a:rPr lang="en-US" sz="1100" dirty="0" err="1">
                <a:sym typeface="Wingdings" panose="05000000000000000000" pitchFamily="2" charset="2"/>
              </a:rPr>
              <a:t>U_name</a:t>
            </a:r>
            <a:r>
              <a:rPr lang="en-US" sz="1100" dirty="0">
                <a:sym typeface="Wingdings" panose="05000000000000000000" pitchFamily="2" charset="2"/>
              </a:rPr>
              <a:t> | password</a:t>
            </a:r>
          </a:p>
          <a:p>
            <a:pPr marL="0" indent="0">
              <a:buNone/>
            </a:pPr>
            <a:endParaRPr lang="en-US" sz="1100" u="sng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93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F190-E916-508F-8100-ABD098A7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43719"/>
            <a:ext cx="9753600" cy="4953000"/>
          </a:xfrm>
        </p:spPr>
        <p:txBody>
          <a:bodyPr/>
          <a:lstStyle/>
          <a:p>
            <a:r>
              <a:rPr lang="en-US" sz="1500" dirty="0"/>
              <a:t>Now for doing the analysis  we will need a tool call sonar scanner , Explain tab(</a:t>
            </a:r>
            <a:r>
              <a:rPr lang="en-US" sz="1100" u="sng" dirty="0"/>
              <a:t>download zip </a:t>
            </a:r>
            <a:r>
              <a:rPr lang="en-US" sz="1100" u="sng" dirty="0">
                <a:sym typeface="Wingdings" panose="05000000000000000000" pitchFamily="2" charset="2"/>
              </a:rPr>
              <a:t> create folder  extract it)</a:t>
            </a:r>
            <a:endParaRPr lang="en-US" sz="1100" u="sng" dirty="0"/>
          </a:p>
          <a:p>
            <a:r>
              <a:rPr lang="en-US" sz="1500" b="1" u="sng" dirty="0"/>
              <a:t>Scanner   : explain all required</a:t>
            </a:r>
          </a:p>
          <a:p>
            <a:pPr marL="0" indent="0">
              <a:buNone/>
            </a:pPr>
            <a:endParaRPr lang="en-US" sz="1500" b="1" u="sng" dirty="0"/>
          </a:p>
          <a:p>
            <a:r>
              <a:rPr lang="en-US" sz="1500" dirty="0"/>
              <a:t>Now  we are ready to analyze the project. Before that  , there are 3 command that need to be formulated </a:t>
            </a:r>
            <a:r>
              <a:rPr lang="en-US" sz="1500" dirty="0">
                <a:highlight>
                  <a:srgbClr val="FFFF00"/>
                </a:highlight>
              </a:rPr>
              <a:t>Show</a:t>
            </a:r>
          </a:p>
          <a:p>
            <a:pPr marL="0" indent="0">
              <a:buNone/>
            </a:pPr>
            <a:r>
              <a:rPr lang="en-US" sz="1100" dirty="0"/>
              <a:t>                                                        -------------- </a:t>
            </a:r>
            <a:r>
              <a:rPr lang="en-US" sz="1100" b="1" dirty="0"/>
              <a:t>First Significance-</a:t>
            </a:r>
            <a:r>
              <a:rPr lang="en-US" sz="1100" dirty="0"/>
              <a:t>-------------</a:t>
            </a:r>
          </a:p>
          <a:p>
            <a:r>
              <a:rPr lang="en-US" sz="1500" dirty="0"/>
              <a:t>3 commands    1. </a:t>
            </a:r>
            <a:r>
              <a:rPr lang="en-US" sz="1100" dirty="0"/>
              <a:t>so the first </a:t>
            </a:r>
            <a:r>
              <a:rPr lang="en-US" sz="1100" dirty="0" err="1"/>
              <a:t>cmd</a:t>
            </a:r>
            <a:r>
              <a:rPr lang="en-US" sz="1100" dirty="0"/>
              <a:t> contains  “</a:t>
            </a:r>
            <a:r>
              <a:rPr lang="en-US" sz="1100" u="sng" dirty="0"/>
              <a:t>begin</a:t>
            </a:r>
            <a:r>
              <a:rPr lang="en-US" sz="1100" dirty="0"/>
              <a:t>” keyword &gt; it is like it will create a ready env for  our  project analysis  on  SQ for  </a:t>
            </a:r>
            <a:endParaRPr lang="en-US" sz="11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100" dirty="0"/>
              <a:t>                                                         -------------- </a:t>
            </a:r>
            <a:r>
              <a:rPr lang="en-US" sz="1100" b="1" dirty="0"/>
              <a:t>Second Formulation-</a:t>
            </a:r>
            <a:r>
              <a:rPr lang="en-US" sz="1100" dirty="0"/>
              <a:t>-------------</a:t>
            </a:r>
          </a:p>
          <a:p>
            <a:pPr marL="0" indent="0">
              <a:buNone/>
            </a:pPr>
            <a:r>
              <a:rPr lang="en-US" sz="1100" dirty="0"/>
              <a:t>                                                so in first command , wherever your </a:t>
            </a:r>
            <a:r>
              <a:rPr lang="en-US" sz="1100" dirty="0" err="1"/>
              <a:t>SonarScnner</a:t>
            </a:r>
            <a:r>
              <a:rPr lang="en-US" sz="1100" dirty="0"/>
              <a:t> is installed , navigate to the MSBuild.exe file path and copy its location , </a:t>
            </a:r>
            <a:r>
              <a:rPr lang="en-US" sz="1100" dirty="0">
                <a:highlight>
                  <a:srgbClr val="FFFF00"/>
                </a:highlight>
              </a:rPr>
              <a:t>in my case </a:t>
            </a:r>
            <a:r>
              <a:rPr lang="en-US" sz="1100" dirty="0"/>
              <a:t>–</a:t>
            </a:r>
          </a:p>
          <a:p>
            <a:pPr marL="0" indent="0">
              <a:buNone/>
            </a:pPr>
            <a:r>
              <a:rPr lang="en-US" sz="1100" dirty="0"/>
              <a:t>	                 Now whenever analysis will be done and report will be sent on SQ ,  it will require unique key on SQ   &gt; denoted by “/k” </a:t>
            </a:r>
            <a:r>
              <a:rPr lang="en-US" sz="1100" dirty="0">
                <a:highlight>
                  <a:srgbClr val="FFFF00"/>
                </a:highlight>
              </a:rPr>
              <a:t>in my case 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    In the same way  , Now whenever analysis will be done and report will be sent on SQ ,  it will also require unique name  on SQ &gt; denoted by “/n” </a:t>
            </a:r>
            <a:r>
              <a:rPr lang="en-US" sz="1100" dirty="0">
                <a:highlight>
                  <a:srgbClr val="FFFF00"/>
                </a:highlight>
              </a:rPr>
              <a:t>in my case 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                                     Now initially we  are doing the analysis for the first time  </a:t>
            </a:r>
            <a:r>
              <a:rPr lang="en-US" sz="1100" dirty="0">
                <a:sym typeface="Wingdings" panose="05000000000000000000" pitchFamily="2" charset="2"/>
              </a:rPr>
              <a:t></a:t>
            </a:r>
            <a:r>
              <a:rPr lang="en-US" sz="1100" dirty="0"/>
              <a:t> so version =1.0  </a:t>
            </a:r>
            <a:r>
              <a:rPr lang="en-US" sz="1100" dirty="0">
                <a:sym typeface="Wingdings" panose="05000000000000000000" pitchFamily="2" charset="2"/>
              </a:rPr>
              <a:t>( second time 1.1/2.1)  </a:t>
            </a:r>
            <a:r>
              <a:rPr lang="en-US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use</a:t>
            </a:r>
            <a:r>
              <a:rPr 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 to compare code versions</a:t>
            </a:r>
            <a:endParaRPr lang="en-US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100" dirty="0"/>
              <a:t>                                       Finally , token  </a:t>
            </a:r>
            <a:r>
              <a:rPr lang="en-US" sz="1100" dirty="0">
                <a:sym typeface="Wingdings" panose="05000000000000000000" pitchFamily="2" charset="2"/>
              </a:rPr>
              <a:t> first  I will generate (</a:t>
            </a:r>
            <a:r>
              <a:rPr 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show</a:t>
            </a:r>
            <a:r>
              <a:rPr lang="en-US" sz="1100" dirty="0">
                <a:sym typeface="Wingdings" panose="05000000000000000000" pitchFamily="2" charset="2"/>
              </a:rPr>
              <a:t>) </a:t>
            </a:r>
            <a:r>
              <a:rPr lang="en-US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use</a:t>
            </a:r>
            <a:r>
              <a:rPr lang="en-US" sz="1100" dirty="0">
                <a:sym typeface="Wingdings" panose="05000000000000000000" pitchFamily="2" charset="2"/>
              </a:rPr>
              <a:t> :</a:t>
            </a:r>
            <a:r>
              <a:rPr 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Token acts like login credential to  SQ</a:t>
            </a:r>
          </a:p>
          <a:p>
            <a:pPr marL="0" indent="0">
              <a:buNone/>
            </a:pPr>
            <a:r>
              <a:rPr lang="en-US" sz="1100" dirty="0"/>
              <a:t>                                                       -------------- </a:t>
            </a:r>
            <a:r>
              <a:rPr lang="en-US" sz="1100" b="1" dirty="0"/>
              <a:t>First Significance-</a:t>
            </a:r>
            <a:r>
              <a:rPr lang="en-US" sz="1100" dirty="0"/>
              <a:t>-------------</a:t>
            </a:r>
          </a:p>
          <a:p>
            <a:pPr marL="0" indent="0">
              <a:buNone/>
            </a:pPr>
            <a:r>
              <a:rPr lang="en-US" sz="1500" dirty="0"/>
              <a:t>                                    2  </a:t>
            </a:r>
            <a:r>
              <a:rPr lang="en-US" sz="1100" dirty="0"/>
              <a:t>So the second </a:t>
            </a:r>
            <a:r>
              <a:rPr lang="en-US" sz="1100" dirty="0" err="1"/>
              <a:t>cmd</a:t>
            </a:r>
            <a:r>
              <a:rPr lang="en-US" sz="1100" dirty="0"/>
              <a:t> is rebuild , it will rebuild our project , so to rebuild I will need the path MSBuild.exe once again but this time  the path should be of VS in which project is created.  As I have created the project in 2017  I will use its path  ,</a:t>
            </a:r>
            <a:r>
              <a:rPr lang="en-US" sz="1100" dirty="0">
                <a:highlight>
                  <a:srgbClr val="FFFF00"/>
                </a:highlight>
              </a:rPr>
              <a:t>in my case 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                              3 </a:t>
            </a:r>
            <a:r>
              <a:rPr lang="en-US" sz="1100" dirty="0"/>
              <a:t>first </a:t>
            </a:r>
            <a:r>
              <a:rPr lang="en-US" sz="1100" dirty="0" err="1"/>
              <a:t>cmd</a:t>
            </a:r>
            <a:r>
              <a:rPr lang="en-US" sz="1100" dirty="0"/>
              <a:t> is  begin &gt; in  same way 3</a:t>
            </a:r>
            <a:r>
              <a:rPr lang="en-US" sz="1100" baseline="30000" dirty="0"/>
              <a:t>rd</a:t>
            </a:r>
            <a:r>
              <a:rPr lang="en-US" sz="1100" dirty="0"/>
              <a:t> end  &gt; 3</a:t>
            </a:r>
            <a:r>
              <a:rPr lang="en-US" sz="1100" baseline="30000" dirty="0"/>
              <a:t>rd</a:t>
            </a:r>
            <a:r>
              <a:rPr lang="en-US" sz="1100" dirty="0"/>
              <a:t> command will ensure that after analysis resources  such as SQ should hold data analysis report .</a:t>
            </a:r>
          </a:p>
          <a:p>
            <a:r>
              <a:rPr lang="en-US" sz="1500" dirty="0"/>
              <a:t>Root of project(where </a:t>
            </a:r>
            <a:r>
              <a:rPr lang="en-US" sz="1500" dirty="0" err="1"/>
              <a:t>sln</a:t>
            </a:r>
            <a:r>
              <a:rPr lang="en-US" sz="1500" dirty="0"/>
              <a:t> is present) </a:t>
            </a:r>
            <a:r>
              <a:rPr lang="en-US" sz="1500" dirty="0">
                <a:sym typeface="Wingdings" panose="05000000000000000000" pitchFamily="2" charset="2"/>
              </a:rPr>
              <a:t></a:t>
            </a:r>
            <a:r>
              <a:rPr lang="en-US" sz="1500" dirty="0"/>
              <a:t> open </a:t>
            </a:r>
            <a:r>
              <a:rPr lang="en-US" sz="1500" dirty="0" err="1"/>
              <a:t>cmd</a:t>
            </a:r>
            <a:r>
              <a:rPr lang="en-US" sz="1500" dirty="0"/>
              <a:t> &gt; execute one by one</a:t>
            </a:r>
          </a:p>
          <a:p>
            <a:r>
              <a:rPr lang="en-US" sz="1500" dirty="0"/>
              <a:t>1.0</a:t>
            </a:r>
          </a:p>
          <a:p>
            <a:r>
              <a:rPr lang="en-US" sz="1500" dirty="0"/>
              <a:t>New feature -</a:t>
            </a:r>
            <a:r>
              <a:rPr lang="en-US" sz="1500" dirty="0">
                <a:sym typeface="Wingdings" panose="05000000000000000000" pitchFamily="2" charset="2"/>
              </a:rPr>
              <a:t>  </a:t>
            </a:r>
            <a:r>
              <a:rPr lang="en-US" sz="1500" dirty="0"/>
              <a:t>1.1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endParaRPr lang="en-US" sz="1500" u="sng" dirty="0"/>
          </a:p>
        </p:txBody>
      </p:sp>
    </p:spTree>
    <p:extLst>
      <p:ext uri="{BB962C8B-B14F-4D97-AF65-F5344CB8AC3E}">
        <p14:creationId xmlns:p14="http://schemas.microsoft.com/office/powerpoint/2010/main" val="244833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AEAB-6181-759A-F622-DA964273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26641"/>
            <a:ext cx="1554480" cy="240878"/>
          </a:xfrm>
        </p:spPr>
        <p:txBody>
          <a:bodyPr/>
          <a:lstStyle/>
          <a:p>
            <a:r>
              <a:rPr lang="en-US" sz="3000" dirty="0"/>
              <a:t>SQ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34E2-D3DC-65E9-FBEA-08F3162E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96119"/>
            <a:ext cx="9906000" cy="4736677"/>
          </a:xfrm>
        </p:spPr>
        <p:txBody>
          <a:bodyPr/>
          <a:lstStyle/>
          <a:p>
            <a:r>
              <a:rPr lang="en-US" sz="1200" dirty="0"/>
              <a:t>Now we will see different parameters of SQ (</a:t>
            </a:r>
            <a:r>
              <a:rPr lang="en-US" sz="1200" dirty="0">
                <a:highlight>
                  <a:srgbClr val="FFFF00"/>
                </a:highlight>
              </a:rPr>
              <a:t>on SQ</a:t>
            </a:r>
            <a:r>
              <a:rPr lang="en-US" sz="1200" dirty="0"/>
              <a:t>)</a:t>
            </a:r>
          </a:p>
          <a:p>
            <a:r>
              <a:rPr lang="en-US" sz="1200" dirty="0"/>
              <a:t>rectangle box holds the analysis report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Green box says that all the quality gates are passed means conditions are passed 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u="sng" dirty="0"/>
              <a:t>Overall code section:</a:t>
            </a:r>
            <a:r>
              <a:rPr lang="en-US" sz="1200" dirty="0"/>
              <a:t>  as we have done analysis for version 1.0 &gt; suppose f1 feature added &gt; Do version 1.1  &gt;  </a:t>
            </a:r>
            <a:r>
              <a:rPr lang="en-US" sz="1200" u="sng" dirty="0"/>
              <a:t>report will  be  under New Code (</a:t>
            </a:r>
            <a:r>
              <a:rPr lang="en-US" sz="1200" u="sng" dirty="0" err="1">
                <a:highlight>
                  <a:srgbClr val="FFFF00"/>
                </a:highlight>
              </a:rPr>
              <a:t>repet</a:t>
            </a:r>
            <a:r>
              <a:rPr lang="en-US" sz="1200" u="sng" dirty="0">
                <a:highlight>
                  <a:srgbClr val="FFFF00"/>
                </a:highlight>
              </a:rPr>
              <a:t>)  &gt;</a:t>
            </a:r>
            <a:r>
              <a:rPr lang="en-US" sz="1200" dirty="0"/>
              <a:t>Overall code will be combination 1.0 , 1.1 , 1.2</a:t>
            </a:r>
          </a:p>
          <a:p>
            <a:endParaRPr lang="en-US" sz="1200" dirty="0">
              <a:highlight>
                <a:srgbClr val="FFFF00"/>
              </a:highlight>
            </a:endParaRPr>
          </a:p>
          <a:p>
            <a:r>
              <a:rPr lang="en-US" sz="1200" dirty="0"/>
              <a:t>Explain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Project Information tab </a:t>
            </a:r>
            <a:r>
              <a:rPr lang="en-US" sz="1200" dirty="0">
                <a:highlight>
                  <a:srgbClr val="FFFF00"/>
                </a:highlight>
              </a:rPr>
              <a:t>: </a:t>
            </a:r>
            <a:r>
              <a:rPr lang="en-US" sz="1200" u="sng" dirty="0"/>
              <a:t>Lines of code </a:t>
            </a:r>
            <a:r>
              <a:rPr lang="en-US" sz="1200" dirty="0"/>
              <a:t>present for that project,  </a:t>
            </a:r>
            <a:r>
              <a:rPr lang="en-US" sz="1200" u="sng" dirty="0"/>
              <a:t>QG</a:t>
            </a:r>
            <a:r>
              <a:rPr lang="en-US" sz="1200" dirty="0"/>
              <a:t>  applied for that project ,</a:t>
            </a:r>
            <a:r>
              <a:rPr lang="en-US" sz="1200" u="sng" dirty="0"/>
              <a:t>QP</a:t>
            </a:r>
            <a:r>
              <a:rPr lang="en-US" sz="1200" dirty="0"/>
              <a:t> for that project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Overview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Activity  right tab </a:t>
            </a:r>
            <a:r>
              <a:rPr lang="en-US" sz="1200" dirty="0">
                <a:sym typeface="Wingdings" panose="05000000000000000000" pitchFamily="2" charset="2"/>
              </a:rPr>
              <a:t> number of analysis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       bottom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activity  click on 1.0  or 1.2 -&gt;</a:t>
            </a:r>
            <a:r>
              <a:rPr lang="en-US" sz="1200" dirty="0">
                <a:sym typeface="Wingdings" panose="05000000000000000000" pitchFamily="2" charset="2"/>
              </a:rPr>
              <a:t>explain bugs ,code smell ,vulnebraties ,lines of code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---------------Now :</a:t>
            </a:r>
            <a:r>
              <a:rPr lang="en-US" sz="1200" b="1" dirty="0">
                <a:sym typeface="Wingdings" panose="05000000000000000000" pitchFamily="2" charset="2"/>
              </a:rPr>
              <a:t>Imp parameters-</a:t>
            </a:r>
            <a:r>
              <a:rPr lang="en-US" sz="1200" dirty="0">
                <a:sym typeface="Wingdings" panose="05000000000000000000" pitchFamily="2" charset="2"/>
              </a:rPr>
              <a:t>------------</a:t>
            </a:r>
          </a:p>
          <a:p>
            <a:pPr marL="0" indent="0">
              <a:buNone/>
            </a:pPr>
            <a:r>
              <a:rPr lang="en-US" sz="1200" u="sng" dirty="0">
                <a:sym typeface="Wingdings" panose="05000000000000000000" pitchFamily="2" charset="2"/>
              </a:rPr>
              <a:t> BUGS </a:t>
            </a:r>
            <a:r>
              <a:rPr lang="en-US" sz="1200" dirty="0">
                <a:sym typeface="Wingdings" panose="05000000000000000000" pitchFamily="2" charset="2"/>
              </a:rPr>
              <a:t>: (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Highlight it ) </a:t>
            </a:r>
            <a:r>
              <a:rPr lang="en-US" sz="1200" dirty="0">
                <a:sym typeface="Wingdings" panose="05000000000000000000" pitchFamily="2" charset="2"/>
              </a:rPr>
              <a:t>it is a lines of code that need to be fixed in that particular project. For example variable hard coded , variable declared but not used </a:t>
            </a:r>
            <a:r>
              <a:rPr lang="en-US" sz="900" dirty="0">
                <a:sym typeface="Wingdings" panose="05000000000000000000" pitchFamily="2" charset="2"/>
              </a:rPr>
              <a:t>that will be shown on TOP   </a:t>
            </a:r>
            <a:r>
              <a:rPr lang="en-US" sz="1200" dirty="0">
                <a:sym typeface="Wingdings" panose="05000000000000000000" pitchFamily="2" charset="2"/>
              </a:rPr>
              <a:t>moreover as count of bug increase  reliability will also worsen to D .</a:t>
            </a:r>
          </a:p>
          <a:p>
            <a:pPr marL="0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u="sng" dirty="0">
                <a:sym typeface="Wingdings" panose="05000000000000000000" pitchFamily="2" charset="2"/>
              </a:rPr>
              <a:t>VULNEREABILITY</a:t>
            </a:r>
            <a:r>
              <a:rPr lang="en-US" sz="1200" dirty="0">
                <a:sym typeface="Wingdings" panose="05000000000000000000" pitchFamily="2" charset="2"/>
              </a:rPr>
              <a:t> : (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Highlight it ) </a:t>
            </a:r>
            <a:r>
              <a:rPr lang="en-US" sz="1200" dirty="0">
                <a:sym typeface="Wingdings" panose="05000000000000000000" pitchFamily="2" charset="2"/>
              </a:rPr>
              <a:t> If a security code implemented   but not correctly implemented   then vulnerability will occur   </a:t>
            </a:r>
            <a:r>
              <a:rPr lang="en-US" sz="900" dirty="0">
                <a:sym typeface="Wingdings" panose="05000000000000000000" pitchFamily="2" charset="2"/>
              </a:rPr>
              <a:t>that will be shown  on sec TOP </a:t>
            </a:r>
            <a:r>
              <a:rPr lang="en-US" sz="8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ym typeface="Wingdings" panose="05000000000000000000" pitchFamily="2" charset="2"/>
              </a:rPr>
              <a:t>moreover as count of </a:t>
            </a:r>
            <a:r>
              <a:rPr lang="en-US" sz="1200" dirty="0" err="1">
                <a:sym typeface="Wingdings" panose="05000000000000000000" pitchFamily="2" charset="2"/>
              </a:rPr>
              <a:t>vul</a:t>
            </a:r>
            <a:r>
              <a:rPr lang="en-US" sz="1200" dirty="0">
                <a:sym typeface="Wingdings" panose="05000000000000000000" pitchFamily="2" charset="2"/>
              </a:rPr>
              <a:t>  increase  Security  will worsen to  B or C  D .</a:t>
            </a:r>
          </a:p>
          <a:p>
            <a:pPr marL="0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u="sng" dirty="0">
                <a:sym typeface="Wingdings" panose="05000000000000000000" pitchFamily="2" charset="2"/>
              </a:rPr>
              <a:t>SECURITY HOTSPOT </a:t>
            </a:r>
            <a:r>
              <a:rPr lang="en-US" sz="1200" dirty="0">
                <a:sym typeface="Wingdings" panose="05000000000000000000" pitchFamily="2" charset="2"/>
              </a:rPr>
              <a:t>: I (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Highlight it )  </a:t>
            </a:r>
            <a:r>
              <a:rPr lang="en-US" sz="1200" dirty="0">
                <a:sym typeface="Wingdings" panose="05000000000000000000" pitchFamily="2" charset="2"/>
              </a:rPr>
              <a:t>t shows security sensitive pieces of code that  is present in your </a:t>
            </a:r>
            <a:r>
              <a:rPr lang="en-US" sz="1200" dirty="0" err="1">
                <a:sym typeface="Wingdings" panose="05000000000000000000" pitchFamily="2" charset="2"/>
              </a:rPr>
              <a:t>project</a:t>
            </a:r>
            <a:r>
              <a:rPr lang="en-US" sz="1200" dirty="0" err="1">
                <a:highlight>
                  <a:srgbClr val="FFFF00"/>
                </a:highlight>
                <a:sym typeface="Wingdings" panose="05000000000000000000" pitchFamily="2" charset="2"/>
              </a:rPr>
              <a:t>in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 my case</a:t>
            </a: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u="sng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200" u="sng" dirty="0">
                <a:sym typeface="Wingdings" panose="05000000000000000000" pitchFamily="2" charset="2"/>
              </a:rPr>
              <a:t>REVIEWED</a:t>
            </a:r>
            <a:r>
              <a:rPr lang="en-US" sz="1200" dirty="0">
                <a:sym typeface="Wingdings" panose="05000000000000000000" pitchFamily="2" charset="2"/>
              </a:rPr>
              <a:t>: (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Highlight it )  </a:t>
            </a:r>
            <a:r>
              <a:rPr lang="en-US" sz="1200" dirty="0" err="1">
                <a:sym typeface="Wingdings" panose="05000000000000000000" pitchFamily="2" charset="2"/>
              </a:rPr>
              <a:t>Upto</a:t>
            </a:r>
            <a:r>
              <a:rPr lang="en-US" sz="1200" dirty="0">
                <a:sym typeface="Wingdings" panose="05000000000000000000" pitchFamily="2" charset="2"/>
              </a:rPr>
              <a:t> what % code is  security code is been reviewed   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</a:t>
            </a:r>
            <a:r>
              <a:rPr lang="en-US" sz="1200" u="sng" dirty="0">
                <a:sym typeface="Wingdings" panose="05000000000000000000" pitchFamily="2" charset="2"/>
              </a:rPr>
              <a:t>Security review </a:t>
            </a:r>
            <a:r>
              <a:rPr lang="en-US" sz="1200" dirty="0">
                <a:sym typeface="Wingdings" panose="05000000000000000000" pitchFamily="2" charset="2"/>
              </a:rPr>
              <a:t>:  now there is 0.0% reviewer so  sec review is worse which is E</a:t>
            </a:r>
            <a:endParaRPr lang="en-US" sz="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u="sng" dirty="0"/>
              <a:t>DEBT</a:t>
            </a:r>
            <a:r>
              <a:rPr lang="en-US" sz="1200" dirty="0"/>
              <a:t>  : </a:t>
            </a:r>
            <a:r>
              <a:rPr lang="en-US" sz="1200" dirty="0">
                <a:sym typeface="Wingdings" panose="05000000000000000000" pitchFamily="2" charset="2"/>
              </a:rPr>
              <a:t>(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Highlight it )  </a:t>
            </a:r>
            <a:r>
              <a:rPr lang="en-US" sz="1200" dirty="0"/>
              <a:t>it means how long it will take  to solve the all problems shown on dashboard </a:t>
            </a:r>
            <a:r>
              <a:rPr lang="en-US" sz="1200" dirty="0">
                <a:sym typeface="Wingdings" panose="05000000000000000000" pitchFamily="2" charset="2"/>
              </a:rPr>
              <a:t> d means days  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in my case </a:t>
            </a:r>
          </a:p>
          <a:p>
            <a:pPr marL="0" indent="0">
              <a:buNone/>
            </a:pPr>
            <a:r>
              <a:rPr lang="en-US" sz="1200" u="sng" dirty="0">
                <a:sym typeface="Wingdings" panose="05000000000000000000" pitchFamily="2" charset="2"/>
              </a:rPr>
              <a:t>CODE SMELL</a:t>
            </a:r>
            <a:r>
              <a:rPr lang="en-US" sz="1200" dirty="0">
                <a:sym typeface="Wingdings" panose="05000000000000000000" pitchFamily="2" charset="2"/>
              </a:rPr>
              <a:t> (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Highlight it ) </a:t>
            </a:r>
            <a:r>
              <a:rPr lang="en-US" sz="1200" u="sng" dirty="0">
                <a:sym typeface="Wingdings" panose="05000000000000000000" pitchFamily="2" charset="2"/>
              </a:rPr>
              <a:t> </a:t>
            </a:r>
            <a:r>
              <a:rPr lang="en-US" sz="1200" dirty="0">
                <a:sym typeface="Wingdings" panose="05000000000000000000" pitchFamily="2" charset="2"/>
              </a:rPr>
              <a:t>: it means ,it refers to  a  potential problem that may arise in future due to  a specific block of code  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in my case</a:t>
            </a:r>
            <a:r>
              <a:rPr lang="en-US" sz="1200" dirty="0">
                <a:sym typeface="Wingdings" panose="05000000000000000000" pitchFamily="2" charset="2"/>
              </a:rPr>
              <a:t> click it 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DUPLICATE  , CODE COVERAGE  -  means up to what % different  test cases present in you code is executed or covered ,that will be shown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1BE659-B717-48DC-B7CD-5B8EBF1EFA81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9ED8CA7-E82D-4841-909F-DFD457B85A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2345F-2886-4094-855C-84BF9AB37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2805</Words>
  <Application>Microsoft Office PowerPoint</Application>
  <PresentationFormat>Custom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Segoe UI</vt:lpstr>
      <vt:lpstr>Segoe UI Light</vt:lpstr>
      <vt:lpstr>Söhne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Todkar</dc:creator>
  <cp:lastModifiedBy>Ruturaj Sunil Kharde</cp:lastModifiedBy>
  <cp:revision>567</cp:revision>
  <dcterms:created xsi:type="dcterms:W3CDTF">2018-01-05T05:23:08Z</dcterms:created>
  <dcterms:modified xsi:type="dcterms:W3CDTF">2023-12-08T04:18:10Z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