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9"/>
  </p:notesMasterIdLst>
  <p:sldIdLst>
    <p:sldId id="281" r:id="rId6"/>
    <p:sldId id="257" r:id="rId7"/>
    <p:sldId id="297" r:id="rId8"/>
    <p:sldId id="301" r:id="rId9"/>
    <p:sldId id="298" r:id="rId10"/>
    <p:sldId id="296" r:id="rId11"/>
    <p:sldId id="300" r:id="rId12"/>
    <p:sldId id="289" r:id="rId13"/>
    <p:sldId id="292" r:id="rId14"/>
    <p:sldId id="291" r:id="rId15"/>
    <p:sldId id="302" r:id="rId16"/>
    <p:sldId id="294" r:id="rId17"/>
    <p:sldId id="282" r:id="rId18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1" autoAdjust="0"/>
  </p:normalViewPr>
  <p:slideViewPr>
    <p:cSldViewPr>
      <p:cViewPr varScale="1">
        <p:scale>
          <a:sx n="131" d="100"/>
          <a:sy n="131" d="100"/>
        </p:scale>
        <p:origin x="672" y="120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/>
              <a:t> Copyright © 2017 </a:t>
            </a:r>
            <a:r>
              <a:rPr lang="en-US" dirty="0" err="1" smtClean="0"/>
              <a:t>Cybage</a:t>
            </a:r>
            <a:r>
              <a:rPr lang="en-US" dirty="0" smtClean="0"/>
              <a:t> Software Pvt. Ltd. All Rights Reserved. </a:t>
            </a:r>
            <a:r>
              <a:rPr lang="en-US" dirty="0" err="1" smtClean="0"/>
              <a:t>Cybage</a:t>
            </a:r>
            <a:r>
              <a:rPr lang="en-US" dirty="0" smtClean="0"/>
              <a:t> Confidential.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63910" y="3041814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8"/>
          <p:cNvSpPr txBox="1">
            <a:spLocks/>
          </p:cNvSpPr>
          <p:nvPr/>
        </p:nvSpPr>
        <p:spPr>
          <a:xfrm>
            <a:off x="-63910" y="3292079"/>
            <a:ext cx="4788310" cy="167124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8945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Editions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81298"/>
              </p:ext>
            </p:extLst>
          </p:nvPr>
        </p:nvGraphicFramePr>
        <p:xfrm>
          <a:off x="762000" y="1168559"/>
          <a:ext cx="7620000" cy="319723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Community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Developer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Enterprise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4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Open Source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Typical for 1 Million + Lines of code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Typical for 10 Million + Lines of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Typical for 50 Million + Lines of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3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9 Languages – Java, </a:t>
                      </a:r>
                      <a:r>
                        <a:rPr lang="en-US" sz="1100" b="0" dirty="0" err="1">
                          <a:effectLst/>
                        </a:rPr>
                        <a:t>Javascript</a:t>
                      </a:r>
                      <a:r>
                        <a:rPr lang="en-US" sz="1100" b="0" dirty="0">
                          <a:effectLst/>
                        </a:rPr>
                        <a:t>, C#, Typescript, Flex, Python, PHP, Web , XML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 Languages - Java,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r>
                        <a:rPr lang="en-US" sz="1100" dirty="0">
                          <a:effectLst/>
                        </a:rPr>
                        <a:t>, C#, Typescript, Flex, Python, PHP, Web , XML,C/C++,Objective-C, T-SQL,ABAP,PL/</a:t>
                      </a:r>
                      <a:r>
                        <a:rPr lang="en-US" sz="1100" dirty="0" err="1">
                          <a:effectLst/>
                        </a:rPr>
                        <a:t>SQL,Swift,VB.Net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 Languages - Java,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r>
                        <a:rPr lang="en-US" sz="1100" dirty="0">
                          <a:effectLst/>
                        </a:rPr>
                        <a:t>, C#, Typescript, Flex, Python, PHP, Web , XML,C/C++,Objective-C, T-SQL,ABAP,PL/</a:t>
                      </a:r>
                      <a:r>
                        <a:rPr lang="en-US" sz="1100" dirty="0" err="1">
                          <a:effectLst/>
                        </a:rPr>
                        <a:t>SQL,Swift,VB.Net,COBOL</a:t>
                      </a:r>
                      <a:r>
                        <a:rPr lang="en-US" sz="1100" dirty="0">
                          <a:effectLst/>
                        </a:rPr>
                        <a:t>, PL/1,RPG,VB6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 Languages - Java,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r>
                        <a:rPr lang="en-US" sz="1100" dirty="0">
                          <a:effectLst/>
                        </a:rPr>
                        <a:t>, C#, Typescript, Flex, Python, PHP, Web , XML,C/C++,Objective-C, T-SQL,ABAP,PL/</a:t>
                      </a:r>
                      <a:r>
                        <a:rPr lang="en-US" sz="1100" dirty="0" err="1">
                          <a:effectLst/>
                        </a:rPr>
                        <a:t>SQL,Swift,VB.Net,COBOL</a:t>
                      </a:r>
                      <a:r>
                        <a:rPr lang="en-US" sz="1100" dirty="0">
                          <a:effectLst/>
                        </a:rPr>
                        <a:t>, PL/1,RPG,VB6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SonarLint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SonarLint</a:t>
                      </a:r>
                      <a:r>
                        <a:rPr lang="en-US" sz="1100" dirty="0">
                          <a:effectLst/>
                        </a:rPr>
                        <a:t> Notifications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SonarLint Notifications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SonarLint Notifications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4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Portfolio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Portfolio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Executive Reporting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Executive Reporting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4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High Availability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1382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SonarLint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67493"/>
            <a:ext cx="6172200" cy="462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4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question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2919"/>
            <a:ext cx="2590800" cy="233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1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7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2800" y="1120907"/>
            <a:ext cx="708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Why code analysis?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SonarQube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SonarQube</a:t>
            </a:r>
            <a:r>
              <a:rPr lang="en-US" dirty="0" smtClean="0"/>
              <a:t> 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SonarQube</a:t>
            </a:r>
            <a:r>
              <a:rPr lang="en-US" dirty="0" smtClean="0"/>
              <a:t> Features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Available plugins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Demonstration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SonarQube</a:t>
            </a:r>
            <a:r>
              <a:rPr lang="en-US" dirty="0" smtClean="0"/>
              <a:t> Editions </a:t>
            </a:r>
            <a:r>
              <a:rPr lang="en-US" dirty="0" err="1" smtClean="0"/>
              <a:t>comparision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SonarLint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Code Analysis?</a:t>
            </a:r>
          </a:p>
        </p:txBody>
      </p:sp>
      <p:sp>
        <p:nvSpPr>
          <p:cNvPr id="2" name="Rectangle 1"/>
          <p:cNvSpPr/>
          <p:nvPr/>
        </p:nvSpPr>
        <p:spPr>
          <a:xfrm>
            <a:off x="812800" y="118362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cs typeface="Segoe UI" panose="020B0502040204020203" pitchFamily="34" charset="0"/>
              </a:rPr>
              <a:t>Code</a:t>
            </a:r>
            <a:r>
              <a:rPr lang="en-US" dirty="0">
                <a:cs typeface="Segoe UI" panose="020B0502040204020203" pitchFamily="34" charset="0"/>
              </a:rPr>
              <a:t> debugging without executing the program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Segoe UI" panose="020B0502040204020203" pitchFamily="34" charset="0"/>
              </a:rPr>
              <a:t>Provides an understanding of </a:t>
            </a:r>
            <a:r>
              <a:rPr lang="en-US" b="1" dirty="0">
                <a:cs typeface="Segoe UI" panose="020B0502040204020203" pitchFamily="34" charset="0"/>
              </a:rPr>
              <a:t>code </a:t>
            </a:r>
            <a:r>
              <a:rPr lang="en-US" dirty="0">
                <a:cs typeface="Segoe UI" panose="020B0502040204020203" pitchFamily="34" charset="0"/>
              </a:rPr>
              <a:t>structure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Segoe UI" panose="020B0502040204020203" pitchFamily="34" charset="0"/>
              </a:rPr>
              <a:t>Checks for coding standards in program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cs typeface="Segoe UI" panose="020B0502040204020203" pitchFamily="34" charset="0"/>
              </a:rPr>
              <a:t>Code</a:t>
            </a:r>
            <a:r>
              <a:rPr lang="en-US" dirty="0">
                <a:cs typeface="Segoe UI" panose="020B0502040204020203" pitchFamily="34" charset="0"/>
              </a:rPr>
              <a:t> as per industry standards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cs typeface="Segoe UI" panose="020B0502040204020203" pitchFamily="34" charset="0"/>
              </a:rPr>
              <a:t>SCA tools</a:t>
            </a:r>
            <a:r>
              <a:rPr lang="en-US" dirty="0">
                <a:cs typeface="Segoe UI" panose="020B0502040204020203" pitchFamily="34" charset="0"/>
              </a:rPr>
              <a:t> - SonarQube, Code Climate, </a:t>
            </a:r>
            <a:r>
              <a:rPr lang="en-US" dirty="0" err="1">
                <a:cs typeface="Segoe UI" panose="020B0502040204020203" pitchFamily="34" charset="0"/>
              </a:rPr>
              <a:t>Checkmarx</a:t>
            </a:r>
            <a:r>
              <a:rPr lang="en-US" dirty="0">
                <a:cs typeface="Segoe UI" panose="020B0502040204020203" pitchFamily="34" charset="0"/>
              </a:rPr>
              <a:t>, </a:t>
            </a:r>
            <a:r>
              <a:rPr lang="en-US" dirty="0" err="1">
                <a:cs typeface="Segoe UI" panose="020B0502040204020203" pitchFamily="34" charset="0"/>
              </a:rPr>
              <a:t>SourceMeter</a:t>
            </a:r>
            <a:r>
              <a:rPr lang="en-US" dirty="0"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8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48873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5278" y="1381919"/>
            <a:ext cx="88497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Collection of algorithms and techniques used to analyze source code in order to automatically  find potential errors or poor coding practices.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Tasks solved: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1.) Detecting errors in programs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2.) Recommendations on code formatting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3.) Metrics computation     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2500" y="1610519"/>
            <a:ext cx="8534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Project for </a:t>
            </a:r>
            <a:r>
              <a:rPr lang="en-US" dirty="0"/>
              <a:t>continuous inspection of code </a:t>
            </a:r>
            <a:r>
              <a:rPr lang="en-US" dirty="0" smtClean="0"/>
              <a:t>quality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Combines static and dynamic analysis 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Analyze the source code from different perspective and drill down the code layer by layer, module by module level to class level.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Latest version is SonarQube </a:t>
            </a:r>
            <a:r>
              <a:rPr lang="en-US" dirty="0" smtClean="0"/>
              <a:t>9.9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But always recommended to use Long term support version(currently 8.9)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Architecture</a:t>
            </a:r>
          </a:p>
        </p:txBody>
      </p:sp>
      <p:pic>
        <p:nvPicPr>
          <p:cNvPr id="6" name="Picture 5" descr="C:\Users\anujas\Downloads\image2017-10-31 13-8-5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0519"/>
            <a:ext cx="8610600" cy="2763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09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Features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35988"/>
            <a:ext cx="9067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Comments (comments </a:t>
            </a:r>
            <a:r>
              <a:rPr lang="en-US" dirty="0"/>
              <a:t>and duplication 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Coding </a:t>
            </a:r>
            <a:r>
              <a:rPr lang="en-US" dirty="0" smtClean="0"/>
              <a:t>rules (standards)</a:t>
            </a:r>
            <a:endParaRPr lang="en-US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Potential </a:t>
            </a:r>
            <a:r>
              <a:rPr lang="en-US" dirty="0" smtClean="0"/>
              <a:t>Bugs and Vulnerabilities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Unit </a:t>
            </a:r>
            <a:r>
              <a:rPr lang="en-US" dirty="0"/>
              <a:t>tests (Unit test coverage &amp; test case result)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Complexity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Multi Language Support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Plugins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05719"/>
            <a:ext cx="3131019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9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8719"/>
            <a:ext cx="8549640" cy="1124027"/>
          </a:xfrm>
        </p:spPr>
        <p:txBody>
          <a:bodyPr/>
          <a:lstStyle/>
          <a:p>
            <a:pPr algn="ctr"/>
            <a:r>
              <a:rPr lang="en-US" dirty="0" err="1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1BE659-B717-48DC-B7CD-5B8EBF1EFA81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9ED8CA7-E82D-4841-909F-DFD457B85A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2345F-2886-4094-855C-84BF9AB379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417</Words>
  <Application>Microsoft Office PowerPoint</Application>
  <PresentationFormat>Custom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Narrow</vt:lpstr>
      <vt:lpstr>Calibri</vt:lpstr>
      <vt:lpstr>Segoe UI</vt:lpstr>
      <vt:lpstr>Segoe UI Light</vt:lpstr>
      <vt:lpstr>Tahoma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Premkumar Todkar</dc:creator>
  <cp:lastModifiedBy>Prasad Govindrao Gattewar</cp:lastModifiedBy>
  <cp:revision>160</cp:revision>
  <dcterms:created xsi:type="dcterms:W3CDTF">2018-01-05T05:23:08Z</dcterms:created>
  <dcterms:modified xsi:type="dcterms:W3CDTF">2023-02-23T05:22:06Z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