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sldIdLst>
    <p:sldId id="278" r:id="rId6"/>
    <p:sldId id="257" r:id="rId7"/>
    <p:sldId id="314" r:id="rId8"/>
    <p:sldId id="285" r:id="rId9"/>
    <p:sldId id="284" r:id="rId10"/>
    <p:sldId id="311" r:id="rId11"/>
    <p:sldId id="294" r:id="rId12"/>
    <p:sldId id="327" r:id="rId13"/>
    <p:sldId id="331" r:id="rId14"/>
    <p:sldId id="333" r:id="rId15"/>
    <p:sldId id="332" r:id="rId16"/>
    <p:sldId id="318" r:id="rId17"/>
    <p:sldId id="320" r:id="rId18"/>
    <p:sldId id="322" r:id="rId19"/>
    <p:sldId id="324" r:id="rId20"/>
    <p:sldId id="326" r:id="rId21"/>
    <p:sldId id="328" r:id="rId22"/>
    <p:sldId id="330" r:id="rId23"/>
    <p:sldId id="279" r:id="rId2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9288" autoAdjust="0"/>
  </p:normalViewPr>
  <p:slideViewPr>
    <p:cSldViewPr snapToGrid="0">
      <p:cViewPr varScale="1">
        <p:scale>
          <a:sx n="106" d="100"/>
          <a:sy n="106" d="100"/>
        </p:scale>
        <p:origin x="499" y="6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Cybage Software Pvt. Ltd. All Rights Reserved. Cybage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get-started/what-is-azure-pipelines?view=azure-devo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410202" y="3182488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562601" y="3409823"/>
            <a:ext cx="4343400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Azure DevOps CI-CD </a:t>
            </a:r>
            <a:r>
              <a:rPr lang="en-US" sz="2400" dirty="0"/>
              <a:t>Pipelines</a:t>
            </a:r>
          </a:p>
          <a:p>
            <a:r>
              <a:rPr lang="en-US" sz="1600" dirty="0"/>
              <a:t>Presented By: </a:t>
            </a:r>
            <a:r>
              <a:rPr lang="en-US" sz="1600" dirty="0" smtClean="0"/>
              <a:t>Ruturaj Kharde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-57143" y="-941006"/>
            <a:ext cx="9321631" cy="3617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Firstly we will discuss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Q.What</a:t>
            </a:r>
            <a:r>
              <a:rPr lang="en-US" sz="12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is azure </a:t>
            </a:r>
            <a:r>
              <a:rPr lang="en-US" sz="1200" dirty="0" smtClean="0">
                <a:sym typeface="Wingdings" panose="05000000000000000000" pitchFamily="2" charset="2"/>
              </a:rPr>
              <a:t>?</a:t>
            </a:r>
            <a:r>
              <a:rPr lang="en-US" sz="1200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DIAGRAM</a:t>
            </a:r>
            <a:r>
              <a:rPr 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platform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where ,all the activities can be performed effectively (maintaining project in reo ,creating the automatic builds system using CI ,creating auto deployment mechanism  using CD and </a:t>
            </a:r>
            <a:r>
              <a:rPr 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etc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ALM can be done)</a:t>
            </a:r>
          </a:p>
          <a:p>
            <a:endParaRPr lang="en-US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For such ALM activities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Azure provides  on premise version and cloud version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 2 types of ADO</a:t>
            </a:r>
            <a:r>
              <a:rPr lang="en-US" sz="1200" dirty="0" smtClean="0">
                <a:solidFill>
                  <a:srgbClr val="FFC000"/>
                </a:solidFill>
                <a:sym typeface="Wingdings" panose="05000000000000000000" pitchFamily="2" charset="2"/>
              </a:rPr>
              <a:t>Q name them (gone RMPM)?</a:t>
            </a:r>
            <a:endParaRPr lang="en-US" sz="12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On cloud </a:t>
            </a:r>
            <a:r>
              <a:rPr lang="en-US" sz="1200" dirty="0" smtClean="0">
                <a:sym typeface="Wingdings" panose="05000000000000000000" pitchFamily="2" charset="2"/>
              </a:rPr>
              <a:t>ADO means ADO hosted at Microsoft side  means every </a:t>
            </a:r>
            <a:r>
              <a:rPr lang="en-US" sz="1200" dirty="0" smtClean="0">
                <a:sym typeface="Wingdings" panose="05000000000000000000" pitchFamily="2" charset="2"/>
              </a:rPr>
              <a:t>single thing is been maintained at Microsoft side  such as taking care of project on repository done by Microsoft ,All the pipelines such as CICD maintained by microsoft, and </a:t>
            </a:r>
            <a:r>
              <a:rPr lang="en-US" sz="1200" dirty="0" err="1" smtClean="0">
                <a:sym typeface="Wingdings" panose="05000000000000000000" pitchFamily="2" charset="2"/>
              </a:rPr>
              <a:t>etc</a:t>
            </a:r>
            <a:endParaRPr lang="en-US" sz="1200" dirty="0" smtClean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    similarly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On </a:t>
            </a:r>
            <a:r>
              <a:rPr lang="en-US" sz="1200" dirty="0" err="1" smtClean="0">
                <a:sym typeface="Wingdings" panose="05000000000000000000" pitchFamily="2" charset="2"/>
              </a:rPr>
              <a:t>prem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version </a:t>
            </a:r>
            <a:r>
              <a:rPr lang="en-US" sz="1200" dirty="0">
                <a:sym typeface="Wingdings" panose="05000000000000000000" pitchFamily="2" charset="2"/>
              </a:rPr>
              <a:t>means </a:t>
            </a:r>
            <a:r>
              <a:rPr lang="en-US" sz="1200" dirty="0">
                <a:sym typeface="Wingdings" panose="05000000000000000000" pitchFamily="2" charset="2"/>
              </a:rPr>
              <a:t> ADO hosted </a:t>
            </a:r>
            <a:r>
              <a:rPr lang="en-US" sz="1200" dirty="0" smtClean="0">
                <a:sym typeface="Wingdings" panose="05000000000000000000" pitchFamily="2" charset="2"/>
              </a:rPr>
              <a:t>at Cybage premises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ym typeface="Wingdings" panose="05000000000000000000" pitchFamily="2" charset="2"/>
              </a:rPr>
              <a:t>every single thing is been maintained </a:t>
            </a:r>
            <a:r>
              <a:rPr lang="en-US" sz="1200" dirty="0" smtClean="0">
                <a:sym typeface="Wingdings" panose="05000000000000000000" pitchFamily="2" charset="2"/>
              </a:rPr>
              <a:t>by that respective organization </a:t>
            </a:r>
            <a:r>
              <a:rPr lang="en-US" sz="1200" dirty="0">
                <a:sym typeface="Wingdings" panose="05000000000000000000" pitchFamily="2" charset="2"/>
              </a:rPr>
              <a:t>such as taking care of project on repository done by organization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,All the pipelines such as CICD maintained by organization</a:t>
            </a:r>
            <a:r>
              <a:rPr lang="en-US" sz="1200" dirty="0" smtClean="0">
                <a:sym typeface="Wingdings" panose="05000000000000000000" pitchFamily="2" charset="2"/>
              </a:rPr>
              <a:t>, takin backup ,and </a:t>
            </a:r>
            <a:r>
              <a:rPr lang="en-US" sz="1200" dirty="0" err="1" smtClean="0">
                <a:sym typeface="Wingdings" panose="05000000000000000000" pitchFamily="2" charset="2"/>
              </a:rPr>
              <a:t>etc</a:t>
            </a:r>
            <a:endParaRPr lang="en-US" sz="1200" dirty="0" smtClean="0">
              <a:sym typeface="Wingdings" panose="05000000000000000000" pitchFamily="2" charset="2"/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CICDmeans  con </a:t>
            </a:r>
            <a:r>
              <a:rPr lang="en-US" sz="1200" dirty="0" err="1" smtClean="0">
                <a:sym typeface="Wingdings" panose="05000000000000000000" pitchFamily="2" charset="2"/>
              </a:rPr>
              <a:t>inte</a:t>
            </a:r>
            <a:r>
              <a:rPr lang="en-US" sz="1200" dirty="0" smtClean="0">
                <a:sym typeface="Wingdings" panose="05000000000000000000" pitchFamily="2" charset="2"/>
              </a:rPr>
              <a:t> and </a:t>
            </a:r>
            <a:r>
              <a:rPr lang="en-US" sz="1200" dirty="0" err="1" smtClean="0">
                <a:sym typeface="Wingdings" panose="05000000000000000000" pitchFamily="2" charset="2"/>
              </a:rPr>
              <a:t>cont</a:t>
            </a:r>
            <a:r>
              <a:rPr lang="en-US" sz="1200" dirty="0" smtClean="0">
                <a:sym typeface="Wingdings" panose="05000000000000000000" pitchFamily="2" charset="2"/>
              </a:rPr>
              <a:t> delivery  It is concept where developer team and operation team will work together  what developer team will do ? they will plan a team, plan a sprint ,develop a code and push code on server side   then operation team will paly its role What operation team will do  they will set the build pipeline for that pushed code , they will set the deployment pipeline , scheduled the pipeline    “</a:t>
            </a:r>
            <a:r>
              <a:rPr lang="en-US" sz="1200" u="sng" dirty="0" err="1" smtClean="0">
                <a:sym typeface="Wingdings" panose="05000000000000000000" pitchFamily="2" charset="2"/>
              </a:rPr>
              <a:t>Continous</a:t>
            </a:r>
            <a:r>
              <a:rPr lang="en-US" sz="1200" u="sng" dirty="0" smtClean="0">
                <a:sym typeface="Wingdings" panose="05000000000000000000" pitchFamily="2" charset="2"/>
              </a:rPr>
              <a:t> process</a:t>
            </a:r>
            <a:r>
              <a:rPr lang="en-US" sz="1200" dirty="0" smtClean="0">
                <a:sym typeface="Wingdings" panose="05000000000000000000" pitchFamily="2" charset="2"/>
              </a:rPr>
              <a:t>”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794"/>
            <a:ext cx="10058400" cy="4691711"/>
          </a:xfrm>
        </p:spPr>
        <p:txBody>
          <a:bodyPr/>
          <a:lstStyle/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Variables</a:t>
            </a:r>
            <a:r>
              <a:rPr lang="en-US" sz="1200" dirty="0" smtClean="0">
                <a:sym typeface="Wingdings" panose="05000000000000000000" pitchFamily="2" charset="2"/>
              </a:rPr>
              <a:t> : now suppose we are using any sensitive credential  such as and password that should not be exposed that can be input here locked </a:t>
            </a:r>
            <a:r>
              <a:rPr lang="en-US" sz="1200" b="1" dirty="0" smtClean="0">
                <a:sym typeface="Wingdings" panose="05000000000000000000" pitchFamily="2" charset="2"/>
              </a:rPr>
              <a:t>Demo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 now currently it is using pre defined variables </a:t>
            </a:r>
            <a:r>
              <a:rPr lang="en-US" sz="1200" dirty="0">
                <a:sym typeface="Wingdings" panose="05000000000000000000" pitchFamily="2" charset="2"/>
              </a:rPr>
              <a:t> predefined </a:t>
            </a:r>
            <a:r>
              <a:rPr lang="en-US" sz="1200" dirty="0" smtClean="0">
                <a:sym typeface="Wingdings" panose="05000000000000000000" pitchFamily="2" charset="2"/>
              </a:rPr>
              <a:t> means this variables are not going to change in entire life cycle of pipeline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Triggers</a:t>
            </a:r>
            <a:r>
              <a:rPr lang="en-US" sz="1200" dirty="0" smtClean="0">
                <a:sym typeface="Wingdings" panose="05000000000000000000" pitchFamily="2" charset="2"/>
              </a:rPr>
              <a:t> we have seen manual triggers  now we will see scheduled triggers  “</a:t>
            </a:r>
            <a:r>
              <a:rPr lang="en-US" sz="1200" u="sng" dirty="0" smtClean="0">
                <a:sym typeface="Wingdings" panose="05000000000000000000" pitchFamily="2" charset="2"/>
              </a:rPr>
              <a:t>automatically triggering of pipeline on a specified day n specified time </a:t>
            </a:r>
            <a:r>
              <a:rPr lang="en-US" sz="1200" dirty="0" smtClean="0">
                <a:sym typeface="Wingdings" panose="05000000000000000000" pitchFamily="2" charset="2"/>
              </a:rPr>
              <a:t>” known as </a:t>
            </a:r>
            <a:r>
              <a:rPr lang="en-US" sz="1200" b="1" dirty="0" smtClean="0">
                <a:sym typeface="Wingdings" panose="05000000000000000000" pitchFamily="2" charset="2"/>
              </a:rPr>
              <a:t>Demo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When scheduled triggers are used    1. Suppose server having high traffic in day time   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                                      or 2. to follow a team discipline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Options</a:t>
            </a:r>
            <a:r>
              <a:rPr lang="en-US" sz="1200" dirty="0" smtClean="0">
                <a:sym typeface="Wingdings" panose="05000000000000000000" pitchFamily="2" charset="2"/>
              </a:rPr>
              <a:t> here 2 important parameters are present  </a:t>
            </a:r>
            <a:r>
              <a:rPr lang="en-US" sz="1200" u="sng" dirty="0" smtClean="0">
                <a:sym typeface="Wingdings" panose="05000000000000000000" pitchFamily="2" charset="2"/>
              </a:rPr>
              <a:t>1.Build format number </a:t>
            </a:r>
            <a:r>
              <a:rPr lang="en-US" sz="1200" dirty="0" smtClean="0">
                <a:sym typeface="Wingdings" panose="05000000000000000000" pitchFamily="2" charset="2"/>
              </a:rPr>
              <a:t>: we have seen this number in build pipeline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			                          </a:t>
            </a:r>
            <a:r>
              <a:rPr lang="en-US" sz="1200" u="sng" dirty="0" smtClean="0">
                <a:sym typeface="Wingdings" panose="05000000000000000000" pitchFamily="2" charset="2"/>
              </a:rPr>
              <a:t>2. </a:t>
            </a:r>
            <a:r>
              <a:rPr lang="en-US" sz="1200" u="sng" dirty="0">
                <a:sym typeface="Wingdings" panose="05000000000000000000" pitchFamily="2" charset="2"/>
              </a:rPr>
              <a:t>create WI on failure </a:t>
            </a:r>
            <a:r>
              <a:rPr lang="en-US" sz="1200" u="sng" dirty="0" smtClean="0">
                <a:sym typeface="Wingdings" panose="05000000000000000000" pitchFamily="2" charset="2"/>
              </a:rPr>
              <a:t>: </a:t>
            </a:r>
            <a:r>
              <a:rPr lang="en-US" sz="1200" dirty="0" smtClean="0">
                <a:sym typeface="Wingdings" panose="05000000000000000000" pitchFamily="2" charset="2"/>
              </a:rPr>
              <a:t>To carry out traceability </a:t>
            </a:r>
            <a:r>
              <a:rPr lang="en-US" sz="1200" u="sng" dirty="0" smtClean="0">
                <a:sym typeface="Wingdings" panose="05000000000000000000" pitchFamily="2" charset="2"/>
              </a:rPr>
              <a:t>”create WI on failure”</a:t>
            </a:r>
          </a:p>
          <a:p>
            <a:pPr marL="502783" lvl="1" indent="0">
              <a:buNone/>
            </a:pPr>
            <a:endParaRPr lang="en-US" sz="1200" u="sng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History</a:t>
            </a:r>
            <a:r>
              <a:rPr lang="en-US" sz="1200" dirty="0" smtClean="0">
                <a:sym typeface="Wingdings" panose="05000000000000000000" pitchFamily="2" charset="2"/>
              </a:rPr>
              <a:t>  It stores the modification that are done over pipeline</a:t>
            </a: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-------------------------------------------------------------Build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the pipeline-</a:t>
            </a:r>
            <a:r>
              <a:rPr lang="en-US" sz="1200" dirty="0" smtClean="0">
                <a:sym typeface="Wingdings" panose="05000000000000000000" pitchFamily="2" charset="2"/>
              </a:rPr>
              <a:t>--------------------------------------------------------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Black windows is showing log of each task according   to task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  <a:endParaRPr lang="en-US" sz="1200" b="1" dirty="0"/>
          </a:p>
          <a:p>
            <a:r>
              <a:rPr lang="en-US" sz="1200" dirty="0"/>
              <a:t>One by one all task will be executed </a:t>
            </a:r>
            <a:r>
              <a:rPr lang="en-US" sz="1200" dirty="0">
                <a:sym typeface="Wingdings" panose="05000000000000000000" pitchFamily="2" charset="2"/>
              </a:rPr>
              <a:t> if tasks are showing green check means successful execution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/>
              <a:t>Explain Build ID number  =combination of  Date + number of execution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Summary section will show</a:t>
            </a:r>
            <a:r>
              <a:rPr lang="en-US" sz="1200" dirty="0">
                <a:sym typeface="Wingdings" panose="05000000000000000000" pitchFamily="2" charset="2"/>
              </a:rPr>
              <a:t> status of our pipeline</a:t>
            </a:r>
            <a:r>
              <a:rPr lang="en-US" sz="1200" b="1" dirty="0">
                <a:sym typeface="Wingdings" panose="05000000000000000000" pitchFamily="2" charset="2"/>
              </a:rPr>
              <a:t> DEMO</a:t>
            </a:r>
            <a:r>
              <a:rPr lang="en-US" sz="1200" dirty="0">
                <a:sym typeface="Wingdings" panose="05000000000000000000" pitchFamily="2" charset="2"/>
              </a:rPr>
              <a:t> ,duration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  <a:r>
              <a:rPr lang="en-US" sz="1200" dirty="0">
                <a:sym typeface="Wingdings" panose="05000000000000000000" pitchFamily="2" charset="2"/>
              </a:rPr>
              <a:t>, to which repo this pipeline is attached</a:t>
            </a:r>
            <a:r>
              <a:rPr lang="en-US" sz="1200" b="1" dirty="0">
                <a:sym typeface="Wingdings" panose="05000000000000000000" pitchFamily="2" charset="2"/>
              </a:rPr>
              <a:t> DEMO</a:t>
            </a:r>
            <a:r>
              <a:rPr lang="en-US" sz="1200" dirty="0">
                <a:sym typeface="Wingdings" panose="05000000000000000000" pitchFamily="2" charset="2"/>
              </a:rPr>
              <a:t>, along with when this pipeline was stared DEMO, How many % test cases are been passed </a:t>
            </a:r>
            <a:r>
              <a:rPr lang="en-US" sz="1200" b="1" dirty="0">
                <a:sym typeface="Wingdings" panose="05000000000000000000" pitchFamily="2" charset="2"/>
              </a:rPr>
              <a:t>DEMO , </a:t>
            </a:r>
            <a:r>
              <a:rPr lang="en-US" sz="1200" dirty="0">
                <a:sym typeface="Wingdings" panose="05000000000000000000" pitchFamily="2" charset="2"/>
              </a:rPr>
              <a:t>location of our drop artifact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Tests  </a:t>
            </a:r>
            <a:r>
              <a:rPr lang="en-US" sz="1200" dirty="0">
                <a:sym typeface="Wingdings" panose="05000000000000000000" pitchFamily="2" charset="2"/>
              </a:rPr>
              <a:t>this section holds the detail data of test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8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977"/>
            <a:ext cx="9270345" cy="353462"/>
          </a:xfrm>
        </p:spPr>
        <p:txBody>
          <a:bodyPr/>
          <a:lstStyle/>
          <a:p>
            <a:r>
              <a:rPr lang="en-US" sz="2000" dirty="0" smtClean="0">
                <a:solidFill>
                  <a:srgbClr val="00B050"/>
                </a:solidFill>
              </a:rPr>
              <a:t>-------------------------------------- </a:t>
            </a:r>
            <a:r>
              <a:rPr lang="en-US" sz="2000" b="1" dirty="0" smtClean="0">
                <a:solidFill>
                  <a:srgbClr val="00B050"/>
                </a:solidFill>
              </a:rPr>
              <a:t>Sonarqube-</a:t>
            </a:r>
            <a:r>
              <a:rPr lang="en-US" sz="2000" dirty="0" smtClean="0">
                <a:solidFill>
                  <a:srgbClr val="00B050"/>
                </a:solidFill>
              </a:rPr>
              <a:t>----------------------------------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45" y="560439"/>
            <a:ext cx="9358835" cy="4495066"/>
          </a:xfrm>
        </p:spPr>
        <p:txBody>
          <a:bodyPr/>
          <a:lstStyle/>
          <a:p>
            <a:r>
              <a:rPr lang="en-US" sz="1200" dirty="0" smtClean="0"/>
              <a:t>Now we will see how to add SQ task in pipeline</a:t>
            </a:r>
          </a:p>
          <a:p>
            <a:pPr marL="0" indent="0">
              <a:buNone/>
            </a:pPr>
            <a:r>
              <a:rPr lang="en-US" sz="1200" dirty="0" smtClean="0"/>
              <a:t>                                                            </a:t>
            </a:r>
            <a:r>
              <a:rPr lang="en-US" sz="1200" dirty="0" smtClean="0">
                <a:sym typeface="Wingdings" panose="05000000000000000000" pitchFamily="2" charset="2"/>
              </a:rPr>
              <a:t> +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                                  Market place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sym typeface="Wingdings" panose="05000000000000000000" pitchFamily="2" charset="2"/>
              </a:rPr>
              <a:t>	 Add 3 task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How to create connection with SQ ?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Position of task </a:t>
            </a:r>
          </a:p>
          <a:p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Explain Prepare analysis on SQ</a:t>
            </a:r>
          </a:p>
          <a:p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Explain Run code analysis</a:t>
            </a:r>
          </a:p>
          <a:p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Explain Publish QG</a:t>
            </a:r>
          </a:p>
          <a:p>
            <a:endParaRPr lang="en-US" sz="1200" dirty="0" smtClean="0">
              <a:sym typeface="Wingdings" panose="05000000000000000000" pitchFamily="2" charset="2"/>
            </a:endParaRPr>
          </a:p>
          <a:p>
            <a:endParaRPr lang="en-US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04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Management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Automate the deployment on multiple environments. ( Cloud , On-Premises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Complete-Automation | Partial-Automation. ( Deployment Approvals, Release Gates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Faster delivery with lower risk. ( Testing 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A release definition defines the environments for deplo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0" y="2295525"/>
            <a:ext cx="7800839" cy="2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Azure Release Pipeline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 Deployments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Integration with Testing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Get control of your deployments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End-to-end Traceability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240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Speed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Design</a:t>
            </a:r>
          </a:p>
          <a:p>
            <a:pPr marL="0" indent="0" algn="ctr">
              <a:buNone/>
            </a:pPr>
            <a:endParaRPr lang="en-US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712" y="1477904"/>
            <a:ext cx="9696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Efficiency</a:t>
            </a:r>
            <a:r>
              <a:rPr lang="en-US" sz="1600" dirty="0"/>
              <a:t>  &amp; </a:t>
            </a:r>
            <a:r>
              <a:rPr lang="en-US" sz="1600" b="1" dirty="0"/>
              <a:t>Productivity</a:t>
            </a:r>
            <a:r>
              <a:rPr lang="en-US" sz="1600" dirty="0"/>
              <a:t> – Reducing the </a:t>
            </a:r>
            <a:r>
              <a:rPr lang="en-US" sz="1600"/>
              <a:t>time to </a:t>
            </a:r>
            <a:r>
              <a:rPr lang="en-US" sz="1600" dirty="0"/>
              <a:t>find, fix, and deliver reliable, quality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Reducing risk </a:t>
            </a:r>
            <a:r>
              <a:rPr lang="en-US" sz="1600" dirty="0"/>
              <a:t>– The ability to identify the what, when, where, and how for a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Configuration management </a:t>
            </a:r>
            <a:r>
              <a:rPr lang="en-US" sz="1600" dirty="0"/>
              <a:t>– Environment Setting, Application Requirements &amp; Dependencies exist in the production, test, and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6720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Is Azure Release Pipelines for you?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develop applications and need to deploy them regularly to any platform (Requirement of Regular Deployment)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to track the progress of releases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control of the deployments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audit history for all releases and their deployments.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5B0"/>
              </a:buClr>
              <a:buNone/>
            </a:pPr>
            <a:r>
              <a:rPr lang="en-US" sz="1800" dirty="0"/>
              <a:t>Azure Release Pipelines Workflow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D:\Project Documents\ALM\RM\Release Management Demo\understand-rm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56" y="1086644"/>
            <a:ext cx="6819088" cy="42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8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(Release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Reference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hlinkClick r:id="rId2"/>
              </a:rPr>
              <a:t>https://docs.microsoft.com/en-us/azure/devops/pipelines/get-started/what-is-azure-pipelines?view=azure-devops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6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699859" y="1305719"/>
            <a:ext cx="9692838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Introduction </a:t>
            </a:r>
            <a:r>
              <a:rPr lang="en-US" sz="1300" i="1" u="sng" dirty="0" smtClean="0"/>
              <a:t>we will see the CICD concept into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Agents </a:t>
            </a:r>
            <a:r>
              <a:rPr lang="en-US" sz="1300" u="sng" dirty="0" smtClean="0"/>
              <a:t>we will also the concept of agents </a:t>
            </a:r>
            <a:r>
              <a:rPr lang="en-US" sz="1300" u="sng" dirty="0" smtClean="0">
                <a:sym typeface="Wingdings" panose="05000000000000000000" pitchFamily="2" charset="2"/>
              </a:rPr>
              <a:t> How to create agent what is the use of agent </a:t>
            </a:r>
            <a:endParaRPr lang="en-US" sz="1300" u="sng" dirty="0">
              <a:sym typeface="Wingdings" panose="05000000000000000000" pitchFamily="2" charset="2"/>
            </a:endParaRP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Build </a:t>
            </a:r>
            <a:r>
              <a:rPr lang="en-US" sz="1600" dirty="0" smtClean="0"/>
              <a:t>Pipelines </a:t>
            </a:r>
            <a:r>
              <a:rPr lang="en-US" sz="1300" i="1" u="sng" dirty="0" smtClean="0"/>
              <a:t>then we will see Build pipeline concept </a:t>
            </a:r>
            <a:r>
              <a:rPr lang="en-US" sz="1300" i="1" u="sng" dirty="0" smtClean="0"/>
              <a:t> </a:t>
            </a:r>
            <a:r>
              <a:rPr lang="en-US" sz="1300" i="1" u="sng" dirty="0" smtClean="0">
                <a:sym typeface="Wingdings" panose="05000000000000000000" pitchFamily="2" charset="2"/>
              </a:rPr>
              <a:t>how to create Ci   How to configure </a:t>
            </a:r>
            <a:endParaRPr lang="en-US" sz="1300" i="1" u="sng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Build </a:t>
            </a:r>
            <a:r>
              <a:rPr lang="en-US" sz="1600" dirty="0" smtClean="0"/>
              <a:t>Triggers </a:t>
            </a:r>
            <a:r>
              <a:rPr lang="en-US" sz="1300" i="1" u="sng" dirty="0" smtClean="0"/>
              <a:t>a pipeline can be scheduled to execute at specific day or at specific time</a:t>
            </a:r>
            <a:r>
              <a:rPr lang="en-US" sz="1300" i="1" u="sng" dirty="0" smtClean="0">
                <a:sym typeface="Wingdings" panose="05000000000000000000" pitchFamily="2" charset="2"/>
              </a:rPr>
              <a:t>using trigger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SonarQube and Unit Test Case </a:t>
            </a:r>
            <a:r>
              <a:rPr lang="en-US" sz="1600" dirty="0" smtClean="0"/>
              <a:t>Integration </a:t>
            </a:r>
            <a:r>
              <a:rPr lang="en-US" sz="1300" i="1" u="sng" dirty="0" smtClean="0"/>
              <a:t>we will also see how we can </a:t>
            </a:r>
            <a:r>
              <a:rPr lang="en-US" sz="1300" i="1" u="sng" dirty="0" smtClean="0"/>
              <a:t>integrate 3rd party services in pipelines.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Artifacts </a:t>
            </a:r>
            <a:r>
              <a:rPr lang="en-US" sz="1300" i="1" u="sng" dirty="0" smtClean="0"/>
              <a:t>In artifacts we will also see </a:t>
            </a:r>
            <a:r>
              <a:rPr lang="en-US" sz="1300" i="1" u="sng" dirty="0" smtClean="0">
                <a:sym typeface="Wingdings" panose="05000000000000000000" pitchFamily="2" charset="2"/>
              </a:rPr>
              <a:t>what is artifacts -&gt; for what purpose artifacts  are used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</a:t>
            </a:r>
            <a:r>
              <a:rPr lang="en-US" sz="1600" dirty="0" smtClean="0"/>
              <a:t>Pipelines </a:t>
            </a:r>
            <a:r>
              <a:rPr lang="en-US" sz="1300" i="1" u="sng" dirty="0" smtClean="0"/>
              <a:t>as like CI 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Deployment </a:t>
            </a:r>
            <a:r>
              <a:rPr lang="en-US" sz="1600" dirty="0" smtClean="0"/>
              <a:t>Environments </a:t>
            </a: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Pipelines </a:t>
            </a:r>
            <a:r>
              <a:rPr lang="en-US" sz="1600" dirty="0" smtClean="0"/>
              <a:t>Workflow </a:t>
            </a:r>
            <a:r>
              <a:rPr lang="en-US" sz="1300" i="1" u="sng" dirty="0" smtClean="0"/>
              <a:t>In this we will see</a:t>
            </a:r>
            <a:r>
              <a:rPr lang="en-US" sz="1300" i="1" u="sng" dirty="0" smtClean="0">
                <a:sym typeface="Wingdings" panose="05000000000000000000" pitchFamily="2" charset="2"/>
              </a:rPr>
              <a:t> how release pipeline flow works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911765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2022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azure 2022 build and release ? 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68916" y="1276222"/>
            <a:ext cx="9889484" cy="4174178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A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server </a:t>
            </a:r>
            <a:r>
              <a:rPr lang="en-US" sz="1400" dirty="0">
                <a:latin typeface="+mn-lt"/>
                <a:ea typeface="+mn-ea"/>
                <a:cs typeface="+mn-cs"/>
              </a:rPr>
              <a:t>that you can use to automatically build and test your code project and make it available to other users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Q. What you can understand from </a:t>
            </a:r>
            <a:r>
              <a:rPr lang="en-US" sz="1400" dirty="0" err="1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defination</a:t>
            </a:r>
            <a:endParaRPr lang="en-US" sz="14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160000"/>
              </a:lnSpc>
            </a:pPr>
            <a:r>
              <a:rPr lang="en-US" sz="1400" i="1" u="sng" dirty="0" smtClean="0">
                <a:latin typeface="+mn-lt"/>
                <a:ea typeface="+mn-ea"/>
                <a:cs typeface="+mn-cs"/>
              </a:rPr>
              <a:t>So it simply means that </a:t>
            </a:r>
            <a:r>
              <a:rPr lang="en-US" sz="14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whatever project that will be developed by the developer  it will be bu</a:t>
            </a:r>
            <a:r>
              <a:rPr lang="en-US" sz="14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ild and tested by our CICD  automatically  show manual way in VS2022</a:t>
            </a:r>
            <a:endParaRPr lang="en-US" sz="1400" i="1" u="sng" dirty="0" smtClean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Languages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Supports many languages such as Python, Java, JS, PHP, Ruby, C#, C++ and Go.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Why Build &amp; </a:t>
            </a:r>
            <a:r>
              <a:rPr lang="en-US" sz="1400" b="1" dirty="0" smtClean="0">
                <a:latin typeface="+mn-lt"/>
                <a:ea typeface="+mn-ea"/>
                <a:cs typeface="+mn-cs"/>
              </a:rPr>
              <a:t>Release (manual = huma</a:t>
            </a:r>
            <a:r>
              <a:rPr lang="en-US" sz="1400" b="1" dirty="0" smtClean="0">
                <a:latin typeface="+mn-lt"/>
                <a:ea typeface="+mn-ea"/>
                <a:cs typeface="+mn-cs"/>
              </a:rPr>
              <a:t>n intervene= </a:t>
            </a:r>
            <a:r>
              <a:rPr lang="en-US" sz="1400" b="1" dirty="0" smtClean="0">
                <a:latin typeface="+mn-lt"/>
                <a:ea typeface="+mn-ea"/>
                <a:cs typeface="+mn-cs"/>
              </a:rPr>
              <a:t>no safer ,auto =</a:t>
            </a:r>
            <a:r>
              <a:rPr lang="en-US" sz="1400" b="1" dirty="0" err="1" smtClean="0">
                <a:latin typeface="+mn-lt"/>
                <a:ea typeface="+mn-ea"/>
                <a:cs typeface="+mn-cs"/>
              </a:rPr>
              <a:t>bcz</a:t>
            </a:r>
            <a:r>
              <a:rPr lang="en-US" sz="1400" b="1" dirty="0" smtClean="0">
                <a:latin typeface="+mn-lt"/>
                <a:ea typeface="+mn-ea"/>
                <a:cs typeface="+mn-cs"/>
              </a:rPr>
              <a:t> no human interference=safer)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A safe way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of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400" dirty="0">
                <a:latin typeface="+mn-lt"/>
                <a:ea typeface="+mn-ea"/>
                <a:cs typeface="+mn-cs"/>
              </a:rPr>
              <a:t>automating the build process of a project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en-US" sz="1400" i="1" u="sng" dirty="0" smtClean="0">
                <a:latin typeface="+mn-lt"/>
                <a:ea typeface="+mn-ea"/>
                <a:cs typeface="+mn-cs"/>
              </a:rPr>
              <a:t>Yes </a:t>
            </a:r>
            <a:r>
              <a:rPr lang="en-US" sz="14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let suppose any employee mistakenly introduced an error at build time or release time  or </a:t>
            </a:r>
            <a:r>
              <a:rPr lang="en-US" sz="1400" i="1" u="sng" dirty="0" err="1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bcz</a:t>
            </a:r>
            <a:r>
              <a:rPr lang="en-US" sz="14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human behavior ,employee may forget to execute the build or release pipeline in time  or </a:t>
            </a:r>
            <a:r>
              <a:rPr lang="en-US" sz="1400" i="1" u="sng" dirty="0" err="1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bcz</a:t>
            </a:r>
            <a:r>
              <a:rPr lang="en-US" sz="14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any human mistake ,process can affect  so this human error are reduced using automation  increase efficiency , productivity</a:t>
            </a:r>
            <a:endParaRPr lang="en-US" sz="1400" i="1" u="sng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5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9383123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it preferred over a local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 ,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it 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preferred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genuine question ?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0" y="1153318"/>
            <a:ext cx="9953625" cy="4506119"/>
          </a:xfrm>
          <a:prstGeom prst="rect">
            <a:avLst/>
          </a:prstGeom>
        </p:spPr>
        <p:txBody>
          <a:bodyPr lIns="100557" tIns="50278" rIns="100557" bIns="50278" anchor="t">
            <a:normAutofit fontScale="92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</a:t>
            </a: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process 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locally no mechanism to automate build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which will involve humans error increase 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So proffered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unit test cases execution can be 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integrated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If we use local build to execute unit test case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 separate frame work may be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separate tool may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reqor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 separate execution patterns may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other then normal build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so proffered for unit testing 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Static code analysis can be integrated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Locally for SCA such as we SQ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we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will required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installation steps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prequisities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steps  command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config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steps 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But on Azure we can do  simply SCA with service connection once connected and we can use  it all the time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Work item creation on build </a:t>
            </a: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failure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as we have seen in TFVC and git , traceability can be easily achieved by this feature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i="1" u="sng" dirty="0" smtClean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WI will be created </a:t>
            </a:r>
            <a:r>
              <a:rPr lang="en-US" sz="1200" i="1" u="sng" dirty="0" smtClean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if Ci fails and that WI will be result of that pipeline failure  and that WI may or may not store the reason of failure)</a:t>
            </a:r>
            <a:endParaRPr lang="en-US" sz="1200" i="1" u="sng" dirty="0" smtClean="0">
              <a:solidFill>
                <a:srgbClr val="2B3B4B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---EXPLAIN FLOW: give example---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		 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(With Pipeline)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305720"/>
            <a:ext cx="4467224" cy="250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652" y="0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2930" y="37306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Continued..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98323" y="394162"/>
            <a:ext cx="9753600" cy="499391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Continuous Integration  </a:t>
            </a:r>
            <a:r>
              <a:rPr lang="en-US" sz="1200" i="1" u="sng" dirty="0" smtClean="0"/>
              <a:t>Means Lets suppose </a:t>
            </a:r>
            <a:r>
              <a:rPr lang="en-US" sz="1200" i="1" u="sng" dirty="0" smtClean="0">
                <a:sym typeface="Wingdings" panose="05000000000000000000" pitchFamily="2" charset="2"/>
              </a:rPr>
              <a:t> artifact version v1 is been released till that it might be possible that version v2 is under build process  or  v3 version is in development process continuity is maintained </a:t>
            </a:r>
            <a:endParaRPr lang="en-US" sz="1200" i="1" u="sng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Build </a:t>
            </a:r>
            <a:r>
              <a:rPr lang="en-US" sz="1400" b="1" dirty="0" smtClean="0">
                <a:latin typeface="+mn-lt"/>
                <a:ea typeface="+mn-ea"/>
                <a:cs typeface="+mn-cs"/>
              </a:rPr>
              <a:t>Agents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Means with the help of different machines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using the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capabilities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of those machine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our project will be build in CI pipeline  and those machine will be known as Build Agents (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they will build our project on be half of US)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it is like an </a:t>
            </a:r>
            <a:r>
              <a:rPr lang="en-US" sz="1200" b="1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intermediator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between you and service provider</a:t>
            </a:r>
            <a:endParaRPr lang="en-US" sz="1200" i="1" u="sng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Multi-platform ( MAC, windows, Linux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) </a:t>
            </a:r>
            <a:r>
              <a:rPr lang="en-US" sz="1400" b="1" i="1" u="sng" dirty="0" smtClean="0">
                <a:latin typeface="+mn-lt"/>
                <a:ea typeface="+mn-ea"/>
                <a:cs typeface="+mn-cs"/>
              </a:rPr>
              <a:t>azure server 2022</a:t>
            </a:r>
            <a:endParaRPr lang="en-US" sz="1400" b="1" i="1" u="sng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Deploy Code From Anywhere (On prem, TFS, Bitbucket, </a:t>
            </a:r>
            <a:r>
              <a:rPr lang="en-US" sz="1400" b="1" dirty="0" err="1" smtClean="0">
                <a:latin typeface="+mn-lt"/>
                <a:ea typeface="+mn-ea"/>
                <a:cs typeface="+mn-cs"/>
              </a:rPr>
              <a:t>Github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) 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means what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wherever my code is present-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let suppose on </a:t>
            </a:r>
            <a:r>
              <a:rPr lang="en-US" sz="1200" i="1" u="sng" dirty="0" err="1" smtClean="0">
                <a:latin typeface="+mn-lt"/>
                <a:ea typeface="+mn-ea"/>
                <a:cs typeface="+mn-cs"/>
              </a:rPr>
              <a:t>gitlab,big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bucket , git hub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azure server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is having feature that irrespective to code location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it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can deploy the code from anywhere</a:t>
            </a:r>
            <a:endParaRPr lang="en-US" sz="1200" i="1" u="sng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Diagnostics</a:t>
            </a:r>
            <a:r>
              <a:rPr lang="en-US" sz="1400" dirty="0">
                <a:latin typeface="+mn-lt"/>
                <a:ea typeface="+mn-ea"/>
                <a:cs typeface="+mn-cs"/>
              </a:rPr>
              <a:t> (Logs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)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now azure server has a feature Diagnostics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means let suppose my CI </a:t>
            </a:r>
            <a:r>
              <a:rPr lang="en-US" sz="1200" i="1" u="sng" dirty="0" err="1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faile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then using diagnostics  I can trace down the error  or dig down the error and can find the possible reason of errors</a:t>
            </a:r>
            <a:endParaRPr lang="en-US" sz="1200" i="1" u="sng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9" y="867966"/>
            <a:ext cx="4653732" cy="373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85895" y="482275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28239" y="386628"/>
            <a:ext cx="8909025" cy="83441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Q. </a:t>
            </a:r>
            <a:r>
              <a:rPr lang="en-US" sz="1200" i="1" u="sng" dirty="0" smtClean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1200" i="1" u="sng" dirty="0" smtClean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seen this </a:t>
            </a:r>
            <a:r>
              <a:rPr lang="en-US" sz="1200" i="1" u="sng" dirty="0" smtClean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agent is intermediator between project and artifact which will be use by CI pipeline and this intermediator is going to help us to build our project in CI pipeline using different machines capabilities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and finally artifact will be generated  it is a pre </a:t>
            </a:r>
            <a:r>
              <a:rPr lang="en-US" sz="1200" i="1" u="sng" dirty="0" err="1" smtClean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</a:t>
            </a:r>
            <a:endParaRPr lang="en-US" sz="1200" i="1" u="sng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125" y="1221042"/>
            <a:ext cx="96964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You need at least one agent.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Capabilities.</a:t>
            </a:r>
          </a:p>
          <a:p>
            <a:r>
              <a:rPr lang="en-US" sz="1200" dirty="0" smtClean="0"/>
              <a:t>Agent capability means what </a:t>
            </a:r>
            <a:r>
              <a:rPr lang="en-US" sz="1200" dirty="0" smtClean="0">
                <a:sym typeface="Wingdings" panose="05000000000000000000" pitchFamily="2" charset="2"/>
              </a:rPr>
              <a:t> in simple words</a:t>
            </a:r>
          </a:p>
          <a:p>
            <a:r>
              <a:rPr lang="en-US" sz="1200" dirty="0" err="1" smtClean="0"/>
              <a:t>Zomato</a:t>
            </a:r>
            <a:r>
              <a:rPr lang="en-US" sz="1200" dirty="0" smtClean="0"/>
              <a:t> agent</a:t>
            </a:r>
            <a:r>
              <a:rPr lang="en-US" sz="1200" dirty="0" smtClean="0">
                <a:sym typeface="Wingdings" panose="05000000000000000000" pitchFamily="2" charset="2"/>
              </a:rPr>
              <a:t> capability bag </a:t>
            </a:r>
            <a:r>
              <a:rPr lang="en-US" sz="1200" dirty="0" err="1" smtClean="0">
                <a:sym typeface="Wingdings" panose="05000000000000000000" pitchFamily="2" charset="2"/>
              </a:rPr>
              <a:t>pack,bike</a:t>
            </a:r>
            <a:endParaRPr lang="en-US" sz="1200" dirty="0" smtClean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Agent capability installed </a:t>
            </a:r>
            <a:r>
              <a:rPr lang="en-US" sz="1200" dirty="0" err="1" smtClean="0">
                <a:sym typeface="Wingdings" panose="05000000000000000000" pitchFamily="2" charset="2"/>
              </a:rPr>
              <a:t>softwares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/>
              <a:t>Agent </a:t>
            </a:r>
            <a:r>
              <a:rPr lang="en-US" sz="1400" b="1" dirty="0"/>
              <a:t>Pool </a:t>
            </a:r>
            <a:r>
              <a:rPr lang="en-US" sz="1400" b="1" dirty="0" smtClean="0"/>
              <a:t>: </a:t>
            </a:r>
            <a:r>
              <a:rPr lang="en-US" sz="1200" i="1" u="sng" dirty="0" smtClean="0"/>
              <a:t>it  is a location where our all agents are going to reside in azure</a:t>
            </a:r>
            <a:endParaRPr lang="en-US" sz="1200" i="1" u="sng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Hosted(</a:t>
            </a:r>
            <a:r>
              <a:rPr lang="en-US" sz="1100" dirty="0" smtClean="0"/>
              <a:t>agents provided by Microsoft to CI)&amp; </a:t>
            </a:r>
            <a:r>
              <a:rPr lang="en-US" sz="1400" dirty="0"/>
              <a:t>Self-Hosted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200" i="1" u="sng" dirty="0" smtClean="0"/>
              <a:t>(</a:t>
            </a:r>
            <a:r>
              <a:rPr lang="en-US" sz="1200" i="1" u="sng" dirty="0"/>
              <a:t>agents provided by </a:t>
            </a:r>
            <a:r>
              <a:rPr lang="en-US" sz="1200" i="1" u="sng" dirty="0" smtClean="0"/>
              <a:t>US </a:t>
            </a:r>
            <a:r>
              <a:rPr lang="en-US" sz="1200" i="1" u="sng" dirty="0"/>
              <a:t>to </a:t>
            </a:r>
            <a:r>
              <a:rPr lang="en-US" sz="1200" i="1" u="sng" dirty="0" smtClean="0"/>
              <a:t>CI)</a:t>
            </a:r>
          </a:p>
          <a:p>
            <a:pPr marL="674233" lvl="1" indent="-171450">
              <a:buFontTx/>
              <a:buChar char="-"/>
            </a:pPr>
            <a:r>
              <a:rPr lang="en-US" sz="1200" dirty="0" smtClean="0"/>
              <a:t>Microsoft Hosted agent will use the capability provided by Microsoft</a:t>
            </a:r>
          </a:p>
          <a:p>
            <a:pPr marL="674233" lvl="1" indent="-171450">
              <a:buFontTx/>
              <a:buChar char="-"/>
            </a:pPr>
            <a:r>
              <a:rPr lang="en-US" sz="1200" dirty="0" smtClean="0"/>
              <a:t>self </a:t>
            </a:r>
            <a:r>
              <a:rPr lang="en-US" sz="1200" dirty="0"/>
              <a:t>Hosted agent will use the capability provided by </a:t>
            </a:r>
            <a:r>
              <a:rPr lang="en-US" sz="1200" dirty="0" smtClean="0"/>
              <a:t>respective machine</a:t>
            </a:r>
          </a:p>
          <a:p>
            <a:pPr marL="674233" lvl="1" indent="-171450">
              <a:buFontTx/>
              <a:buChar char="-"/>
            </a:pPr>
            <a:r>
              <a:rPr lang="en-US" sz="1200" dirty="0" smtClean="0"/>
              <a:t>Give example of Ubuntu</a:t>
            </a:r>
            <a:endParaRPr lang="en-US" sz="1200" dirty="0"/>
          </a:p>
          <a:p>
            <a:pPr lvl="1"/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Defines the sharing boundary for all agents in that pool. </a:t>
            </a:r>
            <a:r>
              <a:rPr lang="en-US" sz="1400" dirty="0" smtClean="0"/>
              <a:t> </a:t>
            </a:r>
            <a:r>
              <a:rPr lang="en-US" sz="1200" i="1" u="sng" dirty="0" smtClean="0"/>
              <a:t>It means every single agent will have its boundary as a agent pool</a:t>
            </a:r>
            <a:r>
              <a:rPr lang="en-US" sz="1200" i="1" u="sng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sz="1200" i="1" u="sng" dirty="0" smtClean="0">
                <a:sym typeface="Wingdings" panose="05000000000000000000" pitchFamily="2" charset="2"/>
              </a:rPr>
              <a:t>It simply suggests that  </a:t>
            </a:r>
            <a:r>
              <a:rPr lang="en-US" sz="1200" i="1" u="sng" dirty="0" smtClean="0"/>
              <a:t> pool is a collection of </a:t>
            </a:r>
            <a:r>
              <a:rPr lang="en-US" sz="1200" i="1" u="sng" dirty="0" err="1" smtClean="0"/>
              <a:t>agnets</a:t>
            </a:r>
            <a:endParaRPr lang="en-US" sz="1200" i="1" u="sng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pools are scoped to the </a:t>
            </a:r>
            <a:r>
              <a:rPr lang="en-US" sz="1400" dirty="0" smtClean="0"/>
              <a:t>organization </a:t>
            </a:r>
            <a:r>
              <a:rPr lang="en-US" sz="1400" smtClean="0"/>
              <a:t>and project</a:t>
            </a:r>
            <a:r>
              <a:rPr lang="en-US" sz="1200" i="1" u="sng" smtClean="0"/>
              <a:t> </a:t>
            </a:r>
            <a:r>
              <a:rPr lang="en-US" sz="1200" i="1" u="sng" dirty="0" smtClean="0"/>
              <a:t>this agent pool also having boundaries </a:t>
            </a:r>
            <a:r>
              <a:rPr lang="en-US" sz="1200" i="1" u="sng" dirty="0" smtClean="0">
                <a:sym typeface="Wingdings" panose="05000000000000000000" pitchFamily="2" charset="2"/>
              </a:rPr>
              <a:t> and that is organization</a:t>
            </a:r>
            <a:endParaRPr lang="en-US" sz="1200" i="1" u="sng" dirty="0"/>
          </a:p>
          <a:p>
            <a:endParaRPr lang="en-US" sz="1400" dirty="0"/>
          </a:p>
          <a:p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584722" y="2055456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489564" y="1062060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2664" y="1062060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95651" y="1499689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489564" y="5309722"/>
            <a:ext cx="4195210" cy="122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 1</a:t>
            </a:r>
            <a:r>
              <a:rPr lang="en-US" sz="1200" dirty="0" smtClean="0">
                <a:sym typeface="Wingdings" panose="05000000000000000000" pitchFamily="2" charset="2"/>
              </a:rPr>
              <a:t> groups agent same capability</a:t>
            </a:r>
          </a:p>
          <a:p>
            <a:pPr algn="ctr"/>
            <a:r>
              <a:rPr lang="en-US" sz="1200" dirty="0" smtClean="0">
                <a:sym typeface="Wingdings" panose="05000000000000000000" pitchFamily="2" charset="2"/>
              </a:rPr>
              <a:t>Pool2  groups agent  different capability both possible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36285" y="4452405"/>
            <a:ext cx="0" cy="8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2570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36923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Triggers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17988" y="494123"/>
            <a:ext cx="10137058" cy="5041437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Scheduled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see it in upcoming times</a:t>
            </a:r>
          </a:p>
          <a:p>
            <a:pPr algn="l">
              <a:lnSpc>
                <a:spcPct val="160000"/>
              </a:lnSpc>
            </a:pP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I will show you location agent pool (</a:t>
            </a:r>
            <a:r>
              <a:rPr lang="en-US" sz="12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proj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setting Agent pool)  (show Agent pool, agents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capability)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Image justified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show how to create new agent</a:t>
            </a:r>
          </a:p>
          <a:p>
            <a:pPr algn="l">
              <a:lnSpc>
                <a:spcPct val="160000"/>
              </a:lnSpc>
            </a:pP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Enter server </a:t>
            </a:r>
            <a:r>
              <a:rPr lang="en-US" sz="11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URL </a:t>
            </a: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                       - 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https</a:t>
            </a:r>
            <a:r>
              <a:rPr lang="en-US" sz="11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://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dev.azure.com/almvsts1</a:t>
            </a:r>
          </a:p>
          <a:p>
            <a:pPr algn="l">
              <a:lnSpc>
                <a:spcPct val="160000"/>
              </a:lnSpc>
            </a:pP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Enter </a:t>
            </a:r>
            <a:r>
              <a:rPr lang="en-US" sz="11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authentication type (press enter for PAT</a:t>
            </a: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- 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 on the basis of token we are going to authenticate so press enter </a:t>
            </a:r>
          </a:p>
          <a:p>
            <a:pPr algn="l">
              <a:lnSpc>
                <a:spcPct val="160000"/>
              </a:lnSpc>
            </a:pPr>
            <a:r>
              <a:rPr lang="en-US" sz="11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Enter agent pool name                                   - 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want our agent to be present inside </a:t>
            </a:r>
            <a:r>
              <a:rPr lang="en-US" sz="1100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ruturajPool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so enter exact name</a:t>
            </a:r>
          </a:p>
          <a:p>
            <a:pPr algn="l">
              <a:lnSpc>
                <a:spcPct val="160000"/>
              </a:lnSpc>
            </a:pPr>
            <a:r>
              <a:rPr lang="en-US" sz="11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work folder (press enter for _work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              </a:t>
            </a:r>
            <a:r>
              <a:rPr lang="en-US" sz="10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- </a:t>
            </a:r>
            <a:r>
              <a:rPr lang="en-US" sz="10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 previously discussed </a:t>
            </a:r>
            <a:r>
              <a:rPr lang="en-US" sz="1000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DLthat</a:t>
            </a:r>
            <a:r>
              <a:rPr lang="en-US" sz="10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Diagnostics logs should be stored at some location so this location is used</a:t>
            </a:r>
          </a:p>
          <a:p>
            <a:pPr algn="l">
              <a:lnSpc>
                <a:spcPct val="160000"/>
              </a:lnSpc>
            </a:pPr>
            <a:r>
              <a:rPr lang="en-US" sz="10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run agent as service? (Y/N) (press enter for N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         - it means that my agent should keep on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running on machine as a service until and unless  I don’t want 			         explicitly my agent to be stopped running I can with this option</a:t>
            </a:r>
          </a:p>
          <a:p>
            <a:pPr algn="l">
              <a:lnSpc>
                <a:spcPct val="160000"/>
              </a:lnSpc>
            </a:pP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whether to prevent service starting immediately after configuration is finished? (Y/N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-   self</a:t>
            </a:r>
            <a:endParaRPr lang="en-US" sz="1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60000"/>
              </a:lnSpc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configure </a:t>
            </a:r>
            <a:r>
              <a:rPr lang="en-US" sz="10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autologon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and run agent on startup? 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-it  means </a:t>
            </a:r>
            <a:r>
              <a:rPr lang="en-US" sz="10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thatwhenever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our machine is </a:t>
            </a:r>
            <a:r>
              <a:rPr lang="en-US" sz="10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startedthis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agent will do a auto login to azure server using the token</a:t>
            </a:r>
          </a:p>
          <a:p>
            <a:pPr algn="l">
              <a:lnSpc>
                <a:spcPct val="160000"/>
              </a:lnSpc>
            </a:pPr>
            <a:endParaRPr lang="en-US" sz="1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60000"/>
              </a:lnSpc>
            </a:pP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=====================================</a:t>
            </a:r>
            <a:r>
              <a:rPr lang="en-US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Done with AGENT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941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3924" y="3943785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(Build Pipeline</a:t>
            </a:r>
            <a:r>
              <a:rPr lang="en-US" sz="2000" b="1" dirty="0" smtClean="0"/>
              <a:t>) </a:t>
            </a:r>
            <a:r>
              <a:rPr lang="en-US" sz="1200" u="sng" dirty="0" smtClean="0"/>
              <a:t>also known as CI pipeline </a:t>
            </a:r>
            <a:r>
              <a:rPr lang="en-US" sz="1200" u="sng" dirty="0" smtClean="0">
                <a:sym typeface="Wingdings" panose="05000000000000000000" pitchFamily="2" charset="2"/>
              </a:rPr>
              <a:t> Agent was prerequisites for CI  same agent will help us to build our project in Ci </a:t>
            </a:r>
            <a:r>
              <a:rPr lang="en-US" sz="1200" u="sng" dirty="0" err="1" smtClean="0">
                <a:sym typeface="Wingdings" panose="05000000000000000000" pitchFamily="2" charset="2"/>
              </a:rPr>
              <a:t>pipel</a:t>
            </a:r>
            <a:r>
              <a:rPr lang="en-US" sz="1200" u="sng" dirty="0" smtClean="0">
                <a:sym typeface="Wingdings" panose="05000000000000000000" pitchFamily="2" charset="2"/>
              </a:rPr>
              <a:t> </a:t>
            </a:r>
            <a:r>
              <a:rPr lang="en-US" sz="1200" u="sng" dirty="0" smtClean="0"/>
              <a:t> </a:t>
            </a:r>
            <a:endParaRPr lang="en-US" sz="1200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3742" y="4925961"/>
            <a:ext cx="6174658" cy="14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Demo with image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412954"/>
            <a:ext cx="9743768" cy="5246484"/>
          </a:xfrm>
        </p:spPr>
        <p:txBody>
          <a:bodyPr/>
          <a:lstStyle/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Get source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Clean </a:t>
            </a:r>
            <a:r>
              <a:rPr lang="en-US" sz="1200" dirty="0" smtClean="0">
                <a:sym typeface="Wingdings" panose="05000000000000000000" pitchFamily="2" charset="2"/>
              </a:rPr>
              <a:t>: whenever we will build the project   projects local copy in work folder of agent will be created then if we want every time or for every build that older code copy should be clean and new code should get updated then set clean=true 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Tag sources</a:t>
            </a:r>
            <a:r>
              <a:rPr lang="en-US" sz="1200" dirty="0" smtClean="0">
                <a:sym typeface="Wingdings" panose="05000000000000000000" pitchFamily="2" charset="2"/>
              </a:rPr>
              <a:t>: If we want to associate a tag to a build</a:t>
            </a: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Agent job 1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i</a:t>
            </a:r>
            <a:r>
              <a:rPr lang="en-US" sz="1200" dirty="0" smtClean="0">
                <a:sym typeface="Wingdings" panose="05000000000000000000" pitchFamily="2" charset="2"/>
              </a:rPr>
              <a:t> :read means  agent job is the collection of and this task is going to be executed using an agent present in in pool.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Agent pool </a:t>
            </a:r>
            <a:r>
              <a:rPr lang="en-US" sz="1200" dirty="0" smtClean="0">
                <a:sym typeface="Wingdings" panose="05000000000000000000" pitchFamily="2" charset="2"/>
              </a:rPr>
              <a:t>:  from here we can select the agent  from pool we will select the agent pool where our agent is preset </a:t>
            </a:r>
            <a:r>
              <a:rPr lang="en-US" sz="1200" b="1" dirty="0" smtClean="0">
                <a:sym typeface="Wingdings" panose="05000000000000000000" pitchFamily="2" charset="2"/>
              </a:rPr>
              <a:t>Demo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Demands</a:t>
            </a:r>
            <a:r>
              <a:rPr lang="en-US" sz="1200" b="1" dirty="0" smtClean="0">
                <a:sym typeface="Wingdings" panose="05000000000000000000" pitchFamily="2" charset="2"/>
              </a:rPr>
              <a:t> : </a:t>
            </a:r>
            <a:r>
              <a:rPr lang="en-US" sz="1200" dirty="0" smtClean="0">
                <a:sym typeface="Wingdings" panose="05000000000000000000" pitchFamily="2" charset="2"/>
              </a:rPr>
              <a:t>it means that   here we will have to specify  that which capabilities our agent will require build this project  so in my case </a:t>
            </a:r>
            <a:r>
              <a:rPr lang="en-US" sz="1200" b="1" dirty="0" smtClean="0">
                <a:sym typeface="Wingdings" panose="05000000000000000000" pitchFamily="2" charset="2"/>
              </a:rPr>
              <a:t>Demo </a:t>
            </a:r>
            <a:endParaRPr lang="en-US" sz="1200" dirty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Parallelism : </a:t>
            </a:r>
            <a:r>
              <a:rPr lang="en-US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endParaRPr lang="en-US" sz="1200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Tasks</a:t>
            </a:r>
            <a:r>
              <a:rPr lang="en-US" sz="1200" dirty="0" smtClean="0">
                <a:sym typeface="Wingdings" panose="05000000000000000000" pitchFamily="2" charset="2"/>
              </a:rPr>
              <a:t> : 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Use </a:t>
            </a:r>
            <a:r>
              <a:rPr lang="en-US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NuGet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4.4.1 and </a:t>
            </a:r>
            <a:r>
              <a:rPr lang="en-US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NuGet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restore : </a:t>
            </a:r>
            <a:r>
              <a:rPr lang="en-US" sz="1200" dirty="0" smtClean="0">
                <a:sym typeface="Wingdings" panose="05000000000000000000" pitchFamily="2" charset="2"/>
              </a:rPr>
              <a:t>so why this task are used  ?so all types of  projects requires some dependencies to execute in the same way Dot project </a:t>
            </a:r>
            <a:r>
              <a:rPr lang="en-US" sz="1200" dirty="0">
                <a:sym typeface="Wingdings" panose="05000000000000000000" pitchFamily="2" charset="2"/>
              </a:rPr>
              <a:t>a</a:t>
            </a:r>
            <a:r>
              <a:rPr lang="en-US" sz="1200" dirty="0" smtClean="0"/>
              <a:t>lso </a:t>
            </a:r>
            <a:r>
              <a:rPr lang="en-US" sz="1200" dirty="0"/>
              <a:t>requires some sort of dependencies to be </a:t>
            </a:r>
            <a:r>
              <a:rPr lang="en-US" sz="1200" dirty="0" smtClean="0"/>
              <a:t>installed for execution</a:t>
            </a:r>
            <a:r>
              <a:rPr lang="en-US" sz="1200" dirty="0" smtClean="0">
                <a:sym typeface="Wingdings" panose="05000000000000000000" pitchFamily="2" charset="2"/>
              </a:rPr>
              <a:t></a:t>
            </a:r>
            <a:r>
              <a:rPr lang="en-US" sz="1200" dirty="0"/>
              <a:t>  and that dependencies will be </a:t>
            </a:r>
            <a:r>
              <a:rPr lang="en-US" sz="1200" dirty="0" smtClean="0"/>
              <a:t>installed </a:t>
            </a:r>
            <a:r>
              <a:rPr lang="en-US" sz="1200" dirty="0"/>
              <a:t>using this to </a:t>
            </a:r>
            <a:r>
              <a:rPr lang="en-US" sz="1200" dirty="0" smtClean="0"/>
              <a:t>task</a:t>
            </a:r>
            <a:r>
              <a:rPr lang="en-US" sz="1200" dirty="0" smtClean="0">
                <a:sym typeface="Wingdings" panose="05000000000000000000" pitchFamily="2" charset="2"/>
              </a:rPr>
              <a:t>s.  all the dependencies will be installed in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 so provide the path to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in </a:t>
            </a:r>
            <a:r>
              <a:rPr lang="en-US" sz="1200" dirty="0" err="1" smtClean="0">
                <a:sym typeface="Wingdings" panose="05000000000000000000" pitchFamily="2" charset="2"/>
              </a:rPr>
              <a:t>Nuget</a:t>
            </a:r>
            <a:r>
              <a:rPr lang="en-US" sz="1200" dirty="0" smtClean="0">
                <a:sym typeface="Wingdings" panose="05000000000000000000" pitchFamily="2" charset="2"/>
              </a:rPr>
              <a:t> Restore</a:t>
            </a:r>
            <a:r>
              <a:rPr lang="en-US" sz="1200" b="1" dirty="0" smtClean="0">
                <a:sym typeface="Wingdings" panose="05000000000000000000" pitchFamily="2" charset="2"/>
              </a:rPr>
              <a:t>.(Demo)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Build Solution : </a:t>
            </a:r>
            <a:r>
              <a:rPr lang="en-US" sz="1200" dirty="0" smtClean="0">
                <a:sym typeface="Wingdings" panose="05000000000000000000" pitchFamily="2" charset="2"/>
              </a:rPr>
              <a:t>The actual build of </a:t>
            </a:r>
            <a:r>
              <a:rPr lang="en-US" sz="1200" dirty="0" err="1" smtClean="0">
                <a:sym typeface="Wingdings" panose="05000000000000000000" pitchFamily="2" charset="2"/>
              </a:rPr>
              <a:t>projrrect</a:t>
            </a:r>
            <a:r>
              <a:rPr lang="en-US" sz="1200" dirty="0" smtClean="0">
                <a:sym typeface="Wingdings" panose="05000000000000000000" pitchFamily="2" charset="2"/>
              </a:rPr>
              <a:t> will be carried out by this task </a:t>
            </a:r>
            <a:r>
              <a:rPr lang="en-US" sz="1200" i="1" u="sng" dirty="0" smtClean="0">
                <a:sym typeface="Wingdings" panose="05000000000000000000" pitchFamily="2" charset="2"/>
              </a:rPr>
              <a:t>display</a:t>
            </a:r>
            <a:r>
              <a:rPr lang="en-US" sz="1200" u="sng" dirty="0" smtClean="0">
                <a:sym typeface="Wingdings" panose="05000000000000000000" pitchFamily="2" charset="2"/>
              </a:rPr>
              <a:t> name </a:t>
            </a:r>
            <a:r>
              <a:rPr lang="en-US" sz="1200" dirty="0" smtClean="0">
                <a:sym typeface="Wingdings" panose="05000000000000000000" pitchFamily="2" charset="2"/>
              </a:rPr>
              <a:t>,</a:t>
            </a:r>
            <a:r>
              <a:rPr lang="en-US" sz="1200" i="1" u="sng" dirty="0" smtClean="0">
                <a:sym typeface="Wingdings" panose="05000000000000000000" pitchFamily="2" charset="2"/>
              </a:rPr>
              <a:t>solution</a:t>
            </a:r>
            <a:r>
              <a:rPr lang="en-US" sz="1200" u="sng" dirty="0" smtClean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: where our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is present that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path needs to be added here again ,we can select the hard core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path or general path **\*.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b="1" dirty="0" smtClean="0">
                <a:sym typeface="Wingdings" panose="05000000000000000000" pitchFamily="2" charset="2"/>
              </a:rPr>
              <a:t>(Demo),  </a:t>
            </a:r>
            <a:r>
              <a:rPr lang="en-US" sz="1200" i="1" u="sng" dirty="0" smtClean="0">
                <a:sym typeface="Wingdings" panose="05000000000000000000" pitchFamily="2" charset="2"/>
              </a:rPr>
              <a:t>visual studio version </a:t>
            </a:r>
            <a:r>
              <a:rPr lang="en-US" sz="1200" u="sng" dirty="0" smtClean="0">
                <a:sym typeface="Wingdings" panose="05000000000000000000" pitchFamily="2" charset="2"/>
              </a:rPr>
              <a:t>: </a:t>
            </a:r>
            <a:r>
              <a:rPr lang="en-US" sz="1200" dirty="0" smtClean="0">
                <a:sym typeface="Wingdings" panose="05000000000000000000" pitchFamily="2" charset="2"/>
              </a:rPr>
              <a:t>depending on you VS  installation on machine we can select the vs version </a:t>
            </a:r>
            <a:r>
              <a:rPr lang="en-US" sz="1200" i="1" dirty="0" smtClean="0">
                <a:sym typeface="Wingdings" panose="05000000000000000000" pitchFamily="2" charset="2"/>
              </a:rPr>
              <a:t>, </a:t>
            </a:r>
            <a:r>
              <a:rPr lang="en-US" sz="1200" i="1" u="sng" dirty="0" err="1" smtClean="0"/>
              <a:t>MSBuild</a:t>
            </a:r>
            <a:r>
              <a:rPr lang="en-US" sz="1200" i="1" u="sng" dirty="0" smtClean="0"/>
              <a:t> Argument </a:t>
            </a:r>
            <a:r>
              <a:rPr lang="en-US" sz="1200" dirty="0" smtClean="0"/>
              <a:t>: it is used to pass arguments to build process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</a:t>
            </a:r>
            <a:r>
              <a:rPr lang="en-US" sz="1200" u="sng" dirty="0" smtClean="0">
                <a:sym typeface="Wingdings" panose="05000000000000000000" pitchFamily="2" charset="2"/>
              </a:rPr>
              <a:t>Test assembly </a:t>
            </a:r>
            <a:r>
              <a:rPr lang="en-US" sz="1200" dirty="0" smtClean="0">
                <a:sym typeface="Wingdings" panose="05000000000000000000" pitchFamily="2" charset="2"/>
              </a:rPr>
              <a:t> as like is Vs we run test cases using “Run Test” tab so here Test </a:t>
            </a:r>
            <a:r>
              <a:rPr lang="en-US" sz="1200" dirty="0" err="1" smtClean="0">
                <a:sym typeface="Wingdings" panose="05000000000000000000" pitchFamily="2" charset="2"/>
              </a:rPr>
              <a:t>Assembely</a:t>
            </a:r>
            <a:r>
              <a:rPr lang="en-US" sz="1200" dirty="0" smtClean="0">
                <a:sym typeface="Wingdings" panose="05000000000000000000" pitchFamily="2" charset="2"/>
              </a:rPr>
              <a:t>  task is used to run the test cases present in your projects. </a:t>
            </a:r>
            <a:r>
              <a:rPr lang="en-US" sz="1200" dirty="0">
                <a:solidFill>
                  <a:srgbClr val="00B050"/>
                </a:solidFill>
              </a:rPr>
              <a:t>Search </a:t>
            </a:r>
            <a:r>
              <a:rPr lang="en-US" sz="1200" dirty="0" smtClean="0">
                <a:solidFill>
                  <a:srgbClr val="00B050"/>
                </a:solidFill>
              </a:rPr>
              <a:t>folder : </a:t>
            </a:r>
            <a:r>
              <a:rPr lang="en-US" sz="1200" dirty="0" smtClean="0"/>
              <a:t>this search folder has a parameter $(</a:t>
            </a:r>
            <a:r>
              <a:rPr lang="en-US" sz="1200" dirty="0" err="1" smtClean="0"/>
              <a:t>Build.sources</a:t>
            </a:r>
            <a:r>
              <a:rPr lang="en-US" sz="1200" dirty="0" smtClean="0"/>
              <a:t> directory) which will search for test cases in project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             </a:t>
            </a:r>
            <a:r>
              <a:rPr lang="en-US" sz="1200" dirty="0">
                <a:solidFill>
                  <a:srgbClr val="00B050"/>
                </a:solidFill>
              </a:rPr>
              <a:t>Test results </a:t>
            </a:r>
            <a:r>
              <a:rPr lang="en-US" sz="1200" dirty="0" smtClean="0">
                <a:solidFill>
                  <a:srgbClr val="00B050"/>
                </a:solidFill>
              </a:rPr>
              <a:t>folder</a:t>
            </a:r>
            <a:r>
              <a:rPr lang="en-US" sz="1200" dirty="0" smtClean="0"/>
              <a:t>: finally test execution result will be stored inside a folder call </a:t>
            </a:r>
            <a:r>
              <a:rPr lang="en-US" sz="1200" dirty="0" err="1" smtClean="0"/>
              <a:t>TestResult</a:t>
            </a:r>
            <a:endParaRPr lang="en-US" sz="1200" dirty="0" smtClean="0"/>
          </a:p>
          <a:p>
            <a:pPr marL="502783" lvl="1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Publish symbols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en-US" sz="1200" dirty="0" smtClean="0">
                <a:sym typeface="Wingdings" panose="05000000000000000000" pitchFamily="2" charset="2"/>
              </a:rPr>
              <a:t> right click task  Task group : grouping different task on some similar functionality or repetitive action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Publish Artifact </a:t>
            </a:r>
            <a:r>
              <a:rPr lang="en-US" sz="1200" dirty="0" smtClean="0">
                <a:sym typeface="Wingdings" panose="05000000000000000000" pitchFamily="2" charset="2"/>
              </a:rPr>
              <a:t>  once pipeline execute successfully  it will create a deployable content  that deployable content will contains different </a:t>
            </a:r>
            <a:r>
              <a:rPr lang="en-US" sz="1200" dirty="0" err="1" smtClean="0">
                <a:sym typeface="Wingdings" panose="05000000000000000000" pitchFamily="2" charset="2"/>
              </a:rPr>
              <a:t>dll</a:t>
            </a:r>
            <a:r>
              <a:rPr lang="en-US" sz="1200" dirty="0" smtClean="0">
                <a:sym typeface="Wingdings" panose="05000000000000000000" pitchFamily="2" charset="2"/>
              </a:rPr>
              <a:t> ,libraries or in other words it will contain the working prototype of our project and that prototype artifact will be store inside the DROP folder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---------------------------------------------</a:t>
            </a:r>
            <a:r>
              <a:rPr lang="en-US" sz="1200" i="1" u="sng" dirty="0" smtClean="0">
                <a:sym typeface="Wingdings" panose="05000000000000000000" pitchFamily="2" charset="2"/>
              </a:rPr>
              <a:t>How </a:t>
            </a:r>
            <a:r>
              <a:rPr lang="en-US" sz="1200" i="1" u="sng" dirty="0">
                <a:sym typeface="Wingdings" panose="05000000000000000000" pitchFamily="2" charset="2"/>
              </a:rPr>
              <a:t>to add market place Task ?  how to move a task location </a:t>
            </a:r>
            <a:r>
              <a:rPr lang="en-US" sz="1200" i="1" u="sng" dirty="0" smtClean="0">
                <a:sym typeface="Wingdings" panose="05000000000000000000" pitchFamily="2" charset="2"/>
              </a:rPr>
              <a:t>?</a:t>
            </a:r>
            <a:r>
              <a:rPr lang="en-US" sz="1200" dirty="0" smtClean="0">
                <a:sym typeface="Wingdings" panose="05000000000000000000" pitchFamily="2" charset="2"/>
              </a:rPr>
              <a:t>---------------------------</a:t>
            </a: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4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A2DA0F-2BDE-43F2-87D1-22776D71F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303361-8011-4563-A938-4A8A52056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CD498-B8DD-42D7-B0FB-F9022E707C3A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13138</TotalTime>
  <Words>2596</Words>
  <Application>Microsoft Office PowerPoint</Application>
  <PresentationFormat>Custom</PresentationFormat>
  <Paragraphs>207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-------------------------------------- Sonarqube-----------------------------------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Build Pipeline</dc:title>
  <dc:creator>Amruta Narkhede</dc:creator>
  <cp:lastModifiedBy>Ruturaj Sunil Kharde</cp:lastModifiedBy>
  <cp:revision>571</cp:revision>
  <dcterms:created xsi:type="dcterms:W3CDTF">1601-01-01T00:00:00Z</dcterms:created>
  <dcterms:modified xsi:type="dcterms:W3CDTF">2024-01-29T13:24:30Z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