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8.xml" ContentType="application/vnd.openxmlformats-officedocument.presentationml.tags+xml"/>
  <Override PartName="/ppt/notesSlides/notesSlide4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7.xml" ContentType="application/vnd.openxmlformats-officedocument.presentationml.notesSlide+xml"/>
  <Override PartName="/ppt/tags/tag21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486" r:id="rId2"/>
    <p:sldId id="517" r:id="rId3"/>
    <p:sldId id="490" r:id="rId4"/>
    <p:sldId id="491" r:id="rId5"/>
    <p:sldId id="516" r:id="rId6"/>
    <p:sldId id="515" r:id="rId7"/>
    <p:sldId id="519" r:id="rId8"/>
    <p:sldId id="514" r:id="rId9"/>
    <p:sldId id="518" r:id="rId10"/>
    <p:sldId id="487" r:id="rId11"/>
    <p:sldId id="489" r:id="rId12"/>
    <p:sldId id="559" r:id="rId13"/>
    <p:sldId id="511" r:id="rId14"/>
    <p:sldId id="513" r:id="rId15"/>
    <p:sldId id="512" r:id="rId16"/>
    <p:sldId id="552" r:id="rId17"/>
    <p:sldId id="494" r:id="rId18"/>
    <p:sldId id="521" r:id="rId19"/>
    <p:sldId id="475" r:id="rId20"/>
    <p:sldId id="508" r:id="rId21"/>
    <p:sldId id="467" r:id="rId22"/>
    <p:sldId id="468" r:id="rId23"/>
    <p:sldId id="469" r:id="rId24"/>
    <p:sldId id="499" r:id="rId25"/>
    <p:sldId id="520" r:id="rId26"/>
    <p:sldId id="522" r:id="rId27"/>
    <p:sldId id="553" r:id="rId28"/>
    <p:sldId id="532" r:id="rId29"/>
    <p:sldId id="497" r:id="rId30"/>
    <p:sldId id="498" r:id="rId31"/>
    <p:sldId id="510" r:id="rId32"/>
    <p:sldId id="483" r:id="rId33"/>
    <p:sldId id="479" r:id="rId34"/>
    <p:sldId id="480" r:id="rId35"/>
    <p:sldId id="481" r:id="rId36"/>
    <p:sldId id="500" r:id="rId37"/>
    <p:sldId id="533" r:id="rId38"/>
    <p:sldId id="495" r:id="rId39"/>
    <p:sldId id="501" r:id="rId40"/>
    <p:sldId id="502" r:id="rId41"/>
    <p:sldId id="503" r:id="rId42"/>
    <p:sldId id="554" r:id="rId43"/>
    <p:sldId id="504" r:id="rId44"/>
    <p:sldId id="505" r:id="rId45"/>
    <p:sldId id="560" r:id="rId46"/>
    <p:sldId id="506" r:id="rId47"/>
    <p:sldId id="507" r:id="rId48"/>
    <p:sldId id="470" r:id="rId49"/>
    <p:sldId id="471" r:id="rId50"/>
    <p:sldId id="472" r:id="rId51"/>
    <p:sldId id="473" r:id="rId52"/>
    <p:sldId id="534" r:id="rId53"/>
    <p:sldId id="535" r:id="rId54"/>
    <p:sldId id="540" r:id="rId55"/>
    <p:sldId id="542" r:id="rId56"/>
    <p:sldId id="561" r:id="rId57"/>
    <p:sldId id="586" r:id="rId58"/>
    <p:sldId id="562" r:id="rId59"/>
    <p:sldId id="589" r:id="rId60"/>
    <p:sldId id="590" r:id="rId61"/>
    <p:sldId id="591" r:id="rId62"/>
    <p:sldId id="587" r:id="rId63"/>
    <p:sldId id="566" r:id="rId64"/>
    <p:sldId id="592" r:id="rId65"/>
    <p:sldId id="567" r:id="rId66"/>
    <p:sldId id="568" r:id="rId67"/>
    <p:sldId id="569" r:id="rId68"/>
    <p:sldId id="570" r:id="rId69"/>
    <p:sldId id="571" r:id="rId70"/>
    <p:sldId id="572" r:id="rId71"/>
    <p:sldId id="573" r:id="rId72"/>
    <p:sldId id="574" r:id="rId73"/>
    <p:sldId id="575" r:id="rId74"/>
    <p:sldId id="576" r:id="rId75"/>
    <p:sldId id="588" r:id="rId76"/>
    <p:sldId id="580" r:id="rId77"/>
    <p:sldId id="581" r:id="rId78"/>
    <p:sldId id="582" r:id="rId79"/>
    <p:sldId id="583" r:id="rId80"/>
    <p:sldId id="584" r:id="rId81"/>
    <p:sldId id="585" r:id="rId82"/>
  </p:sldIdLst>
  <p:sldSz cx="9144000" cy="6858000" type="screen4x3"/>
  <p:notesSz cx="6858000" cy="91170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2C001D"/>
    <a:srgbClr val="0000FF"/>
    <a:srgbClr val="CC3300"/>
    <a:srgbClr val="FF99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 snapToGrid="0"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03D59063-CA85-4393-B6EA-6FB9F8D761E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Times New Roman" pitchFamily="18" charset="0"/>
              </a:defRPr>
            </a:lvl1pPr>
          </a:lstStyle>
          <a:p>
            <a:fld id="{3FC745D3-6726-454E-AEC0-DDC20C44FA1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Increases the potential by</a:t>
            </a:r>
            <a:r>
              <a:rPr lang="en-US" baseline="0" dirty="0" smtClean="0"/>
              <a:t> 2.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potential of</a:t>
            </a:r>
            <a:r>
              <a:rPr lang="en-US" baseline="0" dirty="0" smtClean="0"/>
              <a:t> z drops from 1 to 0. If this is not the final step, then the potential of the parent of z does not increase. If this is the last step, then the parent of z becomes 1,1 and gets one unit of potential.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66</a:t>
            </a:fld>
            <a:endParaRPr lang="he-I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68</a:t>
            </a:fld>
            <a:endParaRPr lang="he-I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69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We insert a new node x as a child of a leaf</a:t>
            </a:r>
            <a:r>
              <a:rPr lang="en-US" baseline="0" dirty="0" smtClean="0"/>
              <a:t> y. We initially give x rank 0. The AVL rule is violated.</a:t>
            </a:r>
            <a:endParaRPr lang="en-US" dirty="0" smtClean="0"/>
          </a:p>
          <a:p>
            <a:pPr algn="l" rtl="0"/>
            <a:r>
              <a:rPr lang="en-US" dirty="0" smtClean="0"/>
              <a:t>Converts</a:t>
            </a:r>
            <a:r>
              <a:rPr lang="en-US" baseline="0" dirty="0" smtClean="0"/>
              <a:t> a 1,1-node into a 0,1-node and creates a new 1,1-now. Hence, the potential is increased by 1.</a:t>
            </a:r>
          </a:p>
          <a:p>
            <a:pPr algn="l" rtl="0"/>
            <a:r>
              <a:rPr lang="en-US" baseline="0" dirty="0" smtClean="0"/>
              <a:t>If we don’t consider internal leaves, then again the potential increases by 1. (y now has potential 1.)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We insert a new node x as a child of a leaf</a:t>
            </a:r>
            <a:r>
              <a:rPr lang="en-US" baseline="0" dirty="0" smtClean="0"/>
              <a:t> y. We initially give x rank 0. The AVL rule is violated.</a:t>
            </a:r>
            <a:endParaRPr lang="en-US" dirty="0" smtClean="0"/>
          </a:p>
          <a:p>
            <a:pPr algn="l" rtl="0"/>
            <a:r>
              <a:rPr lang="en-US" dirty="0" smtClean="0"/>
              <a:t>Converts</a:t>
            </a:r>
            <a:r>
              <a:rPr lang="en-US" baseline="0" dirty="0" smtClean="0"/>
              <a:t> a 1,1-node into a 0,1-node and creates a new 1,1-now. Hence, the potential is increased by 1.</a:t>
            </a:r>
          </a:p>
          <a:p>
            <a:pPr algn="l" rtl="0"/>
            <a:r>
              <a:rPr lang="en-US" baseline="0" dirty="0" smtClean="0"/>
              <a:t>If we don’t consider internal leaves, then again the potential increases by 1. (y now has potential 1.)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insert a new node x as a child of a unary node</a:t>
            </a:r>
            <a:r>
              <a:rPr lang="en-US" baseline="0" dirty="0" smtClean="0"/>
              <a:t> y. We initially give x rank 0.  Everything is ok.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Again,</a:t>
            </a:r>
            <a:r>
              <a:rPr lang="en-US" baseline="0" dirty="0" smtClean="0"/>
              <a:t> the potential of y becomes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CE38-EC35-485B-B64A-D7FCEC0D19A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39B9-9DCB-4E75-9D3E-2526C5ECECA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F9DD6-3EA2-4FA4-B7B5-3F11ED93148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E02AD-9D88-4022-8115-0A6FDDA66E4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FCBEC-4D7E-4D98-87D4-522ED4C4495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EDC66-4FCA-40BA-9493-D0FFBE42FE0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771A-F405-4B14-82B2-C7676DEE6D9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C272-6EB8-4A28-9AAE-E8399F2CA89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449AF-BA13-484A-881D-CCD24E67094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C60F-6529-48A5-B0B5-88AD8A8D3B9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261C-336C-45FE-BAAF-7033795E72E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400">
                <a:cs typeface="Times New Roman" pitchFamily="18" charset="0"/>
              </a:defRPr>
            </a:lvl1pPr>
          </a:lstStyle>
          <a:p>
            <a:fld id="{318596D1-7137-42CB-9D89-40B1202E0E93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ebdiis.unizar.es/asignaturas/EDA/AVLTree/avltree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469327"/>
            <a:ext cx="9144000" cy="1091284"/>
          </a:xfrm>
        </p:spPr>
        <p:txBody>
          <a:bodyPr/>
          <a:lstStyle/>
          <a:p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r>
              <a:rPr lang="da-DK" sz="5400" dirty="0" smtClean="0">
                <a:solidFill>
                  <a:srgbClr val="FF0000"/>
                </a:solidFill>
              </a:rPr>
              <a:t>Data Structures</a:t>
            </a:r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376148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Haim Kaplan </a:t>
            </a:r>
            <a:r>
              <a:rPr lang="da-DK" sz="3200" dirty="0" smtClean="0">
                <a:solidFill>
                  <a:srgbClr val="000000"/>
                </a:solidFill>
                <a:latin typeface="Arial" pitchFamily="34" charset="0"/>
              </a:rPr>
              <a:t>and</a:t>
            </a:r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 Uri </a:t>
            </a:r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Zwick</a:t>
            </a:r>
            <a:endParaRPr lang="en-US" sz="320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27485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</a:rPr>
              <a:t>Lecture 4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AVL </a:t>
            </a:r>
            <a:r>
              <a:rPr lang="en-US" sz="4000" dirty="0" smtClean="0"/>
              <a:t>and</a:t>
            </a:r>
            <a:r>
              <a:rPr lang="en-US" sz="4000" dirty="0" smtClean="0">
                <a:solidFill>
                  <a:srgbClr val="FF0000"/>
                </a:solidFill>
              </a:rPr>
              <a:t> WAVL</a:t>
            </a:r>
            <a:r>
              <a:rPr lang="en-US" sz="4000" dirty="0" smtClean="0">
                <a:solidFill>
                  <a:srgbClr val="009900"/>
                </a:solidFill>
                <a:latin typeface="Times New Roman" pitchFamily="18" charset="0"/>
              </a:rPr>
              <a:t> Trees</a:t>
            </a:r>
            <a:endParaRPr lang="en-US" sz="4000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80712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November 2014</a:t>
            </a:r>
            <a:r>
              <a:rPr lang="da-DK" sz="32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da-DK" sz="3200" kern="0" dirty="0">
                <a:solidFill>
                  <a:srgbClr val="000000"/>
                </a:solidFill>
                <a:latin typeface="Arial"/>
              </a:rPr>
            </a:br>
            <a:r>
              <a:rPr lang="da-DK" kern="0" dirty="0">
                <a:solidFill>
                  <a:srgbClr val="000000"/>
                </a:solidFill>
                <a:latin typeface="Arial"/>
              </a:rPr>
              <a:t>Last updated: </a:t>
            </a:r>
            <a:r>
              <a:rPr lang="da-DK" kern="0" dirty="0" smtClean="0">
                <a:solidFill>
                  <a:srgbClr val="000000"/>
                </a:solidFill>
                <a:latin typeface="Arial"/>
              </a:rPr>
              <a:t>April 16</a:t>
            </a:r>
            <a:r>
              <a:rPr lang="da-DK" kern="0" dirty="0">
                <a:solidFill>
                  <a:srgbClr val="000000"/>
                </a:solidFill>
                <a:latin typeface="Arial"/>
              </a:rPr>
              <a:t>, 2018</a:t>
            </a: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84E-727D-4DD6-AB00-1D9C68128C29}" type="slidenum">
              <a:rPr lang="he-IL"/>
              <a:pPr/>
              <a:t>10</a:t>
            </a:fld>
            <a:endParaRPr lang="da-DK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Rotations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>
            <a:off x="4101548" y="2428875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0800000">
            <a:off x="4101548" y="3628197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3374" y="1898783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03374" y="4330564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48592" y="1627115"/>
            <a:ext cx="2362200" cy="4583185"/>
            <a:chOff x="1048592" y="1627115"/>
            <a:chExt cx="2362200" cy="4583185"/>
          </a:xfrm>
        </p:grpSpPr>
        <p:sp>
          <p:nvSpPr>
            <p:cNvPr id="66" name="AutoShape 73"/>
            <p:cNvSpPr>
              <a:spLocks noChangeArrowheads="1"/>
            </p:cNvSpPr>
            <p:nvPr/>
          </p:nvSpPr>
          <p:spPr bwMode="auto">
            <a:xfrm flipH="1">
              <a:off x="1048592" y="3998839"/>
              <a:ext cx="571500" cy="2211461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AutoShape 73"/>
            <p:cNvSpPr>
              <a:spLocks noChangeArrowheads="1"/>
            </p:cNvSpPr>
            <p:nvPr/>
          </p:nvSpPr>
          <p:spPr bwMode="auto">
            <a:xfrm>
              <a:off x="2115392" y="3979790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2270899" y="162711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3"/>
            </p:cNvCxnSpPr>
            <p:nvPr/>
          </p:nvCxnSpPr>
          <p:spPr bwMode="auto">
            <a:xfrm flipH="1">
              <a:off x="1343867" y="3071012"/>
              <a:ext cx="379624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2" idx="5"/>
            </p:cNvCxnSpPr>
            <p:nvPr/>
          </p:nvCxnSpPr>
          <p:spPr bwMode="auto">
            <a:xfrm>
              <a:off x="2046781" y="3071012"/>
              <a:ext cx="392461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0" idx="3"/>
              <a:endCxn id="12" idx="0"/>
            </p:cNvCxnSpPr>
            <p:nvPr/>
          </p:nvCxnSpPr>
          <p:spPr bwMode="auto">
            <a:xfrm flipH="1">
              <a:off x="1885136" y="2017360"/>
              <a:ext cx="452718" cy="66340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 bwMode="auto">
            <a:xfrm>
              <a:off x="2661144" y="2017360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62" descr="‎25%‎"/>
            <p:cNvSpPr>
              <a:spLocks noChangeArrowheads="1"/>
            </p:cNvSpPr>
            <p:nvPr/>
          </p:nvSpPr>
          <p:spPr bwMode="auto">
            <a:xfrm>
              <a:off x="1104086" y="37344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62" descr="‎25%‎"/>
            <p:cNvSpPr>
              <a:spLocks noChangeArrowheads="1"/>
            </p:cNvSpPr>
            <p:nvPr/>
          </p:nvSpPr>
          <p:spPr bwMode="auto">
            <a:xfrm>
              <a:off x="2161361" y="37344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73"/>
            <p:cNvSpPr>
              <a:spLocks noChangeArrowheads="1"/>
            </p:cNvSpPr>
            <p:nvPr/>
          </p:nvSpPr>
          <p:spPr bwMode="auto">
            <a:xfrm>
              <a:off x="2839292" y="2903465"/>
              <a:ext cx="571500" cy="120181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" name="Oval 62" descr="‎25%‎"/>
            <p:cNvSpPr>
              <a:spLocks noChangeArrowheads="1"/>
            </p:cNvSpPr>
            <p:nvPr/>
          </p:nvSpPr>
          <p:spPr bwMode="auto">
            <a:xfrm>
              <a:off x="1656536" y="2680767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62" descr="‎25%‎"/>
            <p:cNvSpPr>
              <a:spLocks noChangeArrowheads="1"/>
            </p:cNvSpPr>
            <p:nvPr/>
          </p:nvSpPr>
          <p:spPr bwMode="auto">
            <a:xfrm>
              <a:off x="2885261" y="2680767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39667" y="1636640"/>
            <a:ext cx="2352675" cy="3611635"/>
            <a:chOff x="5839667" y="1636640"/>
            <a:chExt cx="2352675" cy="3611635"/>
          </a:xfrm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6563567" y="39893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auto">
            <a:xfrm flipH="1">
              <a:off x="6522360" y="163664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Connector 51"/>
            <p:cNvCxnSpPr>
              <a:stCxn id="61" idx="3"/>
              <a:endCxn id="56" idx="0"/>
            </p:cNvCxnSpPr>
            <p:nvPr/>
          </p:nvCxnSpPr>
          <p:spPr bwMode="auto">
            <a:xfrm>
              <a:off x="7526968" y="3080537"/>
              <a:ext cx="379624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61" idx="5"/>
            </p:cNvCxnSpPr>
            <p:nvPr/>
          </p:nvCxnSpPr>
          <p:spPr bwMode="auto">
            <a:xfrm flipH="1">
              <a:off x="6811217" y="3080537"/>
              <a:ext cx="392461" cy="899253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51" idx="3"/>
              <a:endCxn id="61" idx="0"/>
            </p:cNvCxnSpPr>
            <p:nvPr/>
          </p:nvCxnSpPr>
          <p:spPr bwMode="auto">
            <a:xfrm>
              <a:off x="6912605" y="2026885"/>
              <a:ext cx="452718" cy="663407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9" idx="0"/>
            </p:cNvCxnSpPr>
            <p:nvPr/>
          </p:nvCxnSpPr>
          <p:spPr bwMode="auto">
            <a:xfrm flipH="1">
              <a:off x="6125417" y="2026885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7620842" y="3979790"/>
              <a:ext cx="571500" cy="11922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7689173" y="37439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6631898" y="37439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5839667" y="2912990"/>
              <a:ext cx="571500" cy="2182886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7136723" y="2690292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5907998" y="2690292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84E-727D-4DD6-AB00-1D9C68128C29}" type="slidenum">
              <a:rPr lang="he-IL"/>
              <a:pPr/>
              <a:t>11</a:t>
            </a:fld>
            <a:endParaRPr lang="da-DK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Double Rotation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76225" y="1644445"/>
            <a:ext cx="2353517" cy="4592709"/>
            <a:chOff x="123825" y="1646165"/>
            <a:chExt cx="2353517" cy="4592709"/>
          </a:xfrm>
        </p:grpSpPr>
        <p:sp>
          <p:nvSpPr>
            <p:cNvPr id="109" name="AutoShape 73"/>
            <p:cNvSpPr>
              <a:spLocks noChangeArrowheads="1"/>
            </p:cNvSpPr>
            <p:nvPr/>
          </p:nvSpPr>
          <p:spPr bwMode="auto">
            <a:xfrm flipH="1">
              <a:off x="123825" y="3998840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Straight Connector 38"/>
            <p:cNvCxnSpPr>
              <a:stCxn id="29" idx="3"/>
              <a:endCxn id="46" idx="0"/>
            </p:cNvCxnSpPr>
            <p:nvPr/>
          </p:nvCxnSpPr>
          <p:spPr bwMode="auto">
            <a:xfrm flipH="1">
              <a:off x="1143842" y="4120728"/>
              <a:ext cx="241511" cy="659161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AutoShape 73"/>
            <p:cNvSpPr>
              <a:spLocks noChangeArrowheads="1"/>
            </p:cNvSpPr>
            <p:nvPr/>
          </p:nvSpPr>
          <p:spPr bwMode="auto">
            <a:xfrm>
              <a:off x="858092" y="4779889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57"/>
            <p:cNvSpPr>
              <a:spLocks noChangeArrowheads="1"/>
            </p:cNvSpPr>
            <p:nvPr/>
          </p:nvSpPr>
          <p:spPr bwMode="auto">
            <a:xfrm>
              <a:off x="1337449" y="164616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3"/>
            </p:cNvCxnSpPr>
            <p:nvPr/>
          </p:nvCxnSpPr>
          <p:spPr bwMode="auto">
            <a:xfrm flipH="1">
              <a:off x="410417" y="3078569"/>
              <a:ext cx="379624" cy="91074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2" idx="5"/>
            </p:cNvCxnSpPr>
            <p:nvPr/>
          </p:nvCxnSpPr>
          <p:spPr bwMode="auto">
            <a:xfrm>
              <a:off x="1113331" y="3078569"/>
              <a:ext cx="392461" cy="91074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0" idx="3"/>
              <a:endCxn id="12" idx="0"/>
            </p:cNvCxnSpPr>
            <p:nvPr/>
          </p:nvCxnSpPr>
          <p:spPr bwMode="auto">
            <a:xfrm flipH="1">
              <a:off x="951686" y="2036410"/>
              <a:ext cx="452718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0" idx="5"/>
              <a:endCxn id="14" idx="0"/>
            </p:cNvCxnSpPr>
            <p:nvPr/>
          </p:nvCxnSpPr>
          <p:spPr bwMode="auto">
            <a:xfrm>
              <a:off x="1727694" y="2036410"/>
              <a:ext cx="46389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AutoShape 73"/>
            <p:cNvSpPr>
              <a:spLocks noChangeArrowheads="1"/>
            </p:cNvSpPr>
            <p:nvPr/>
          </p:nvSpPr>
          <p:spPr bwMode="auto">
            <a:xfrm>
              <a:off x="1905842" y="2922515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23086" y="2688324"/>
              <a:ext cx="1685925" cy="457200"/>
              <a:chOff x="1418411" y="2414067"/>
              <a:chExt cx="1685925" cy="457200"/>
            </a:xfrm>
          </p:grpSpPr>
          <p:sp>
            <p:nvSpPr>
              <p:cNvPr id="12" name="Oval 62" descr="‎25%‎"/>
              <p:cNvSpPr>
                <a:spLocks noChangeArrowheads="1"/>
              </p:cNvSpPr>
              <p:nvPr/>
            </p:nvSpPr>
            <p:spPr bwMode="auto">
              <a:xfrm>
                <a:off x="1418411" y="2414067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Oval 62" descr="‎25%‎"/>
              <p:cNvSpPr>
                <a:spLocks noChangeArrowheads="1"/>
              </p:cNvSpPr>
              <p:nvPr/>
            </p:nvSpPr>
            <p:spPr bwMode="auto">
              <a:xfrm>
                <a:off x="2647136" y="2414067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Oval 62" descr="‎25%‎"/>
            <p:cNvSpPr>
              <a:spLocks noChangeArrowheads="1"/>
            </p:cNvSpPr>
            <p:nvPr/>
          </p:nvSpPr>
          <p:spPr bwMode="auto">
            <a:xfrm>
              <a:off x="170636" y="373048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62" descr="‎25%‎"/>
            <p:cNvSpPr>
              <a:spLocks noChangeArrowheads="1"/>
            </p:cNvSpPr>
            <p:nvPr/>
          </p:nvSpPr>
          <p:spPr bwMode="auto">
            <a:xfrm>
              <a:off x="1318398" y="373048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cs typeface="Times New Roman" pitchFamily="18" charset="0"/>
                </a:rPr>
                <a:t>z</a:t>
              </a:r>
              <a:endParaRPr lang="en-US" i="1" dirty="0">
                <a:cs typeface="Times New Roman" pitchFamily="18" charset="0"/>
              </a:endParaRPr>
            </a:p>
          </p:txBody>
        </p:sp>
        <p:sp>
          <p:nvSpPr>
            <p:cNvPr id="37" name="Oval 62" descr="‎25%‎"/>
            <p:cNvSpPr>
              <a:spLocks noChangeArrowheads="1"/>
            </p:cNvSpPr>
            <p:nvPr/>
          </p:nvSpPr>
          <p:spPr bwMode="auto">
            <a:xfrm>
              <a:off x="904061" y="459166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29" idx="5"/>
              <a:endCxn id="49" idx="0"/>
            </p:cNvCxnSpPr>
            <p:nvPr/>
          </p:nvCxnSpPr>
          <p:spPr bwMode="auto">
            <a:xfrm>
              <a:off x="1708643" y="4120728"/>
              <a:ext cx="225774" cy="659162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AutoShape 73"/>
            <p:cNvSpPr>
              <a:spLocks noChangeArrowheads="1"/>
            </p:cNvSpPr>
            <p:nvPr/>
          </p:nvSpPr>
          <p:spPr bwMode="auto">
            <a:xfrm>
              <a:off x="1648667" y="4779890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62" descr="‎25%‎"/>
            <p:cNvSpPr>
              <a:spLocks noChangeArrowheads="1"/>
            </p:cNvSpPr>
            <p:nvPr/>
          </p:nvSpPr>
          <p:spPr bwMode="auto">
            <a:xfrm>
              <a:off x="1704161" y="460119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973017" y="1644445"/>
            <a:ext cx="2895600" cy="3859284"/>
            <a:chOff x="5668217" y="1360415"/>
            <a:chExt cx="2895600" cy="3859284"/>
          </a:xfrm>
        </p:grpSpPr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 flipH="1">
              <a:off x="5668217" y="3722615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AutoShape 73"/>
            <p:cNvSpPr>
              <a:spLocks noChangeArrowheads="1"/>
            </p:cNvSpPr>
            <p:nvPr/>
          </p:nvSpPr>
          <p:spPr bwMode="auto">
            <a:xfrm>
              <a:off x="6430217" y="3760714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AutoShape 73"/>
            <p:cNvSpPr>
              <a:spLocks noChangeArrowheads="1"/>
            </p:cNvSpPr>
            <p:nvPr/>
          </p:nvSpPr>
          <p:spPr bwMode="auto">
            <a:xfrm>
              <a:off x="7992317" y="3732140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AutoShape 73"/>
            <p:cNvSpPr>
              <a:spLocks noChangeArrowheads="1"/>
            </p:cNvSpPr>
            <p:nvPr/>
          </p:nvSpPr>
          <p:spPr bwMode="auto">
            <a:xfrm>
              <a:off x="7220792" y="37226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57"/>
            <p:cNvSpPr>
              <a:spLocks noChangeArrowheads="1"/>
            </p:cNvSpPr>
            <p:nvPr/>
          </p:nvSpPr>
          <p:spPr bwMode="auto">
            <a:xfrm>
              <a:off x="6876642" y="1360415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77" idx="3"/>
            </p:cNvCxnSpPr>
            <p:nvPr/>
          </p:nvCxnSpPr>
          <p:spPr bwMode="auto">
            <a:xfrm flipH="1">
              <a:off x="5953968" y="2792819"/>
              <a:ext cx="214658" cy="910746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77" idx="5"/>
            </p:cNvCxnSpPr>
            <p:nvPr/>
          </p:nvCxnSpPr>
          <p:spPr bwMode="auto">
            <a:xfrm>
              <a:off x="6491916" y="2792819"/>
              <a:ext cx="214526" cy="853595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70" idx="3"/>
              <a:endCxn id="77" idx="0"/>
            </p:cNvCxnSpPr>
            <p:nvPr/>
          </p:nvCxnSpPr>
          <p:spPr bwMode="auto">
            <a:xfrm flipH="1">
              <a:off x="6330271" y="1750660"/>
              <a:ext cx="613326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70" idx="5"/>
              <a:endCxn id="90" idx="0"/>
            </p:cNvCxnSpPr>
            <p:nvPr/>
          </p:nvCxnSpPr>
          <p:spPr bwMode="auto">
            <a:xfrm>
              <a:off x="7266887" y="1750660"/>
              <a:ext cx="613327" cy="63845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4" name="Group 93"/>
            <p:cNvGrpSpPr/>
            <p:nvPr/>
          </p:nvGrpSpPr>
          <p:grpSpPr>
            <a:xfrm>
              <a:off x="6101671" y="2389115"/>
              <a:ext cx="2007143" cy="470659"/>
              <a:chOff x="6101671" y="2389115"/>
              <a:chExt cx="2007143" cy="470659"/>
            </a:xfrm>
          </p:grpSpPr>
          <p:sp>
            <p:nvSpPr>
              <p:cNvPr id="77" name="Oval 62" descr="‎25%‎"/>
              <p:cNvSpPr>
                <a:spLocks noChangeArrowheads="1"/>
              </p:cNvSpPr>
              <p:nvPr/>
            </p:nvSpPr>
            <p:spPr bwMode="auto">
              <a:xfrm>
                <a:off x="6101671" y="2402574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Oval 57"/>
              <p:cNvSpPr>
                <a:spLocks noChangeArrowheads="1"/>
              </p:cNvSpPr>
              <p:nvPr/>
            </p:nvSpPr>
            <p:spPr bwMode="auto">
              <a:xfrm>
                <a:off x="7651614" y="2389115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7" name="Straight Connector 96"/>
            <p:cNvCxnSpPr>
              <a:stCxn id="90" idx="3"/>
            </p:cNvCxnSpPr>
            <p:nvPr/>
          </p:nvCxnSpPr>
          <p:spPr bwMode="auto">
            <a:xfrm flipH="1">
              <a:off x="7497017" y="2779360"/>
              <a:ext cx="221552" cy="86705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>
              <a:stCxn id="90" idx="5"/>
            </p:cNvCxnSpPr>
            <p:nvPr/>
          </p:nvCxnSpPr>
          <p:spPr bwMode="auto">
            <a:xfrm>
              <a:off x="8041859" y="2779360"/>
              <a:ext cx="226683" cy="86705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3" name="Group 92"/>
            <p:cNvGrpSpPr/>
            <p:nvPr/>
          </p:nvGrpSpPr>
          <p:grpSpPr>
            <a:xfrm>
              <a:off x="7264128" y="3457053"/>
              <a:ext cx="1232172" cy="457200"/>
              <a:chOff x="7264128" y="3399903"/>
              <a:chExt cx="1232172" cy="457200"/>
            </a:xfrm>
          </p:grpSpPr>
          <p:sp>
            <p:nvSpPr>
              <p:cNvPr id="82" name="Oval 62" descr="‎25%‎"/>
              <p:cNvSpPr>
                <a:spLocks noChangeArrowheads="1"/>
              </p:cNvSpPr>
              <p:nvPr/>
            </p:nvSpPr>
            <p:spPr bwMode="auto">
              <a:xfrm>
                <a:off x="8039100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Oval 62" descr="‎25%‎"/>
              <p:cNvSpPr>
                <a:spLocks noChangeArrowheads="1"/>
              </p:cNvSpPr>
              <p:nvPr/>
            </p:nvSpPr>
            <p:spPr bwMode="auto">
              <a:xfrm>
                <a:off x="7264128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714186" y="3457053"/>
              <a:ext cx="1232171" cy="457200"/>
              <a:chOff x="5714186" y="3399903"/>
              <a:chExt cx="1232171" cy="457200"/>
            </a:xfrm>
          </p:grpSpPr>
          <p:sp>
            <p:nvSpPr>
              <p:cNvPr id="83" name="Oval 62" descr="‎25%‎"/>
              <p:cNvSpPr>
                <a:spLocks noChangeArrowheads="1"/>
              </p:cNvSpPr>
              <p:nvPr/>
            </p:nvSpPr>
            <p:spPr bwMode="auto">
              <a:xfrm>
                <a:off x="5714186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62" descr="‎25%‎"/>
              <p:cNvSpPr>
                <a:spLocks noChangeArrowheads="1"/>
              </p:cNvSpPr>
              <p:nvPr/>
            </p:nvSpPr>
            <p:spPr bwMode="auto">
              <a:xfrm>
                <a:off x="6489157" y="3399903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3062709" y="1644445"/>
            <a:ext cx="2477342" cy="4592709"/>
            <a:chOff x="2895600" y="1903340"/>
            <a:chExt cx="2477342" cy="4592709"/>
          </a:xfrm>
        </p:grpSpPr>
        <p:sp>
          <p:nvSpPr>
            <p:cNvPr id="113" name="AutoShape 73"/>
            <p:cNvSpPr>
              <a:spLocks noChangeArrowheads="1"/>
            </p:cNvSpPr>
            <p:nvPr/>
          </p:nvSpPr>
          <p:spPr bwMode="auto">
            <a:xfrm flipH="1">
              <a:off x="2895600" y="5103740"/>
              <a:ext cx="571500" cy="12970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Connector 113"/>
            <p:cNvCxnSpPr>
              <a:stCxn id="124" idx="5"/>
              <a:endCxn id="115" idx="0"/>
            </p:cNvCxnSpPr>
            <p:nvPr/>
          </p:nvCxnSpPr>
          <p:spPr bwMode="auto">
            <a:xfrm>
              <a:off x="3708893" y="4377903"/>
              <a:ext cx="168624" cy="659161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AutoShape 73"/>
            <p:cNvSpPr>
              <a:spLocks noChangeArrowheads="1"/>
            </p:cNvSpPr>
            <p:nvPr/>
          </p:nvSpPr>
          <p:spPr bwMode="auto">
            <a:xfrm>
              <a:off x="3591767" y="5037064"/>
              <a:ext cx="571500" cy="145898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57"/>
            <p:cNvSpPr>
              <a:spLocks noChangeArrowheads="1"/>
            </p:cNvSpPr>
            <p:nvPr/>
          </p:nvSpPr>
          <p:spPr bwMode="auto">
            <a:xfrm>
              <a:off x="4290199" y="190334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Straight Connector 116"/>
            <p:cNvCxnSpPr>
              <a:stCxn id="129" idx="3"/>
              <a:endCxn id="124" idx="0"/>
            </p:cNvCxnSpPr>
            <p:nvPr/>
          </p:nvCxnSpPr>
          <p:spPr bwMode="auto">
            <a:xfrm flipH="1">
              <a:off x="3547248" y="3335744"/>
              <a:ext cx="252693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27" idx="0"/>
            </p:cNvCxnSpPr>
            <p:nvPr/>
          </p:nvCxnSpPr>
          <p:spPr bwMode="auto">
            <a:xfrm>
              <a:off x="4123231" y="3335744"/>
              <a:ext cx="316261" cy="84407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16" idx="3"/>
              <a:endCxn id="129" idx="0"/>
            </p:cNvCxnSpPr>
            <p:nvPr/>
          </p:nvCxnSpPr>
          <p:spPr bwMode="auto">
            <a:xfrm flipH="1">
              <a:off x="3961586" y="2293585"/>
              <a:ext cx="395568" cy="65191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6" idx="5"/>
              <a:endCxn id="121" idx="0"/>
            </p:cNvCxnSpPr>
            <p:nvPr/>
          </p:nvCxnSpPr>
          <p:spPr bwMode="auto">
            <a:xfrm>
              <a:off x="4680444" y="2293585"/>
              <a:ext cx="406748" cy="8861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AutoShape 73"/>
            <p:cNvSpPr>
              <a:spLocks noChangeArrowheads="1"/>
            </p:cNvSpPr>
            <p:nvPr/>
          </p:nvSpPr>
          <p:spPr bwMode="auto">
            <a:xfrm>
              <a:off x="4801442" y="3179690"/>
              <a:ext cx="571500" cy="109703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2" name="Group 47"/>
            <p:cNvGrpSpPr/>
            <p:nvPr/>
          </p:nvGrpSpPr>
          <p:grpSpPr>
            <a:xfrm>
              <a:off x="3732986" y="2945499"/>
              <a:ext cx="1571625" cy="457200"/>
              <a:chOff x="1418411" y="2414067"/>
              <a:chExt cx="1571625" cy="457200"/>
            </a:xfrm>
          </p:grpSpPr>
          <p:sp>
            <p:nvSpPr>
              <p:cNvPr id="129" name="Oval 62" descr="‎25%‎"/>
              <p:cNvSpPr>
                <a:spLocks noChangeArrowheads="1"/>
              </p:cNvSpPr>
              <p:nvPr/>
            </p:nvSpPr>
            <p:spPr bwMode="auto">
              <a:xfrm>
                <a:off x="1418411" y="2414067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Oval 62" descr="‎25%‎"/>
              <p:cNvSpPr>
                <a:spLocks noChangeArrowheads="1"/>
              </p:cNvSpPr>
              <p:nvPr/>
            </p:nvSpPr>
            <p:spPr bwMode="auto">
              <a:xfrm>
                <a:off x="2532836" y="2414067"/>
                <a:ext cx="457200" cy="457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4" name="Oval 62" descr="‎25%‎"/>
            <p:cNvSpPr>
              <a:spLocks noChangeArrowheads="1"/>
            </p:cNvSpPr>
            <p:nvPr/>
          </p:nvSpPr>
          <p:spPr bwMode="auto">
            <a:xfrm>
              <a:off x="3318648" y="3987658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cs typeface="Times New Roman" pitchFamily="18" charset="0"/>
                </a:rPr>
                <a:t>x</a:t>
              </a:r>
              <a:endParaRPr lang="en-US" i="1" dirty="0">
                <a:cs typeface="Times New Roman" pitchFamily="18" charset="0"/>
              </a:endParaRPr>
            </a:p>
          </p:txBody>
        </p:sp>
        <p:sp>
          <p:nvSpPr>
            <p:cNvPr id="125" name="Oval 62" descr="‎25%‎"/>
            <p:cNvSpPr>
              <a:spLocks noChangeArrowheads="1"/>
            </p:cNvSpPr>
            <p:nvPr/>
          </p:nvSpPr>
          <p:spPr bwMode="auto">
            <a:xfrm>
              <a:off x="3637736" y="4848843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AutoShape 73"/>
            <p:cNvSpPr>
              <a:spLocks noChangeArrowheads="1"/>
            </p:cNvSpPr>
            <p:nvPr/>
          </p:nvSpPr>
          <p:spPr bwMode="auto">
            <a:xfrm>
              <a:off x="4153742" y="4179815"/>
              <a:ext cx="571500" cy="12589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Oval 62" descr="‎25%‎"/>
            <p:cNvSpPr>
              <a:spLocks noChangeArrowheads="1"/>
            </p:cNvSpPr>
            <p:nvPr/>
          </p:nvSpPr>
          <p:spPr bwMode="auto">
            <a:xfrm>
              <a:off x="4209236" y="396301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Straight Connector 138"/>
            <p:cNvCxnSpPr>
              <a:stCxn id="124" idx="3"/>
              <a:endCxn id="113" idx="0"/>
            </p:cNvCxnSpPr>
            <p:nvPr/>
          </p:nvCxnSpPr>
          <p:spPr bwMode="auto">
            <a:xfrm flipH="1">
              <a:off x="3181350" y="4377903"/>
              <a:ext cx="204253" cy="725837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Oval 62" descr="‎25%‎"/>
            <p:cNvSpPr>
              <a:spLocks noChangeArrowheads="1"/>
            </p:cNvSpPr>
            <p:nvPr/>
          </p:nvSpPr>
          <p:spPr bwMode="auto">
            <a:xfrm>
              <a:off x="2961461" y="4863958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Right Arrow 62"/>
          <p:cNvSpPr/>
          <p:nvPr/>
        </p:nvSpPr>
        <p:spPr bwMode="auto">
          <a:xfrm>
            <a:off x="3053097" y="1644445"/>
            <a:ext cx="516834" cy="47287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5771321" y="1646717"/>
            <a:ext cx="516834" cy="47287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336731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node has a </a:t>
            </a:r>
            <a:r>
              <a:rPr lang="en-US" sz="3200" i="1" dirty="0" smtClean="0">
                <a:solidFill>
                  <a:srgbClr val="0000FF"/>
                </a:solidFill>
              </a:rPr>
              <a:t>rank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05543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Before/after each insert/delete </a:t>
            </a:r>
            <a:r>
              <a:rPr lang="en-US" sz="3200" i="1" dirty="0" smtClean="0">
                <a:solidFill>
                  <a:srgbClr val="0000FF"/>
                </a:solidFill>
              </a:rPr>
              <a:t>rank = height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3965151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edge has a </a:t>
            </a:r>
            <a:r>
              <a:rPr lang="en-US" sz="3200" i="1" dirty="0" smtClean="0">
                <a:solidFill>
                  <a:srgbClr val="FF0000"/>
                </a:solidFill>
              </a:rPr>
              <a:t>rank difference: </a:t>
            </a:r>
            <a:br>
              <a:rPr lang="en-US" sz="3200" i="1" dirty="0" smtClean="0">
                <a:solidFill>
                  <a:srgbClr val="FF0000"/>
                </a:solidFill>
              </a:rPr>
            </a:br>
            <a:r>
              <a:rPr lang="en-US" sz="3200" i="1" dirty="0" err="1" smtClean="0">
                <a:solidFill>
                  <a:srgbClr val="0000FF"/>
                </a:solidFill>
              </a:rPr>
              <a:t>x.parent.rank</a:t>
            </a:r>
            <a:r>
              <a:rPr lang="en-US" sz="3200" i="1" dirty="0" smtClean="0">
                <a:solidFill>
                  <a:srgbClr val="0000FF"/>
                </a:solidFill>
              </a:rPr>
              <a:t> − </a:t>
            </a:r>
            <a:r>
              <a:rPr lang="en-US" sz="3200" i="1" dirty="0" err="1" smtClean="0">
                <a:solidFill>
                  <a:srgbClr val="0000FF"/>
                </a:solidFill>
              </a:rPr>
              <a:t>x.rank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67" y="25698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Nodes in AVL trees</a:t>
            </a:r>
            <a:endParaRPr lang="en-US" sz="4400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2704274" y="1264670"/>
            <a:ext cx="3734318" cy="1755220"/>
            <a:chOff x="3082429" y="1501732"/>
            <a:chExt cx="3734318" cy="1755220"/>
          </a:xfrm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3784104" y="2369301"/>
              <a:ext cx="2819896" cy="514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424130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471133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4922342" y="2632032"/>
              <a:ext cx="552450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H="1">
              <a:off x="3617415" y="2593932"/>
              <a:ext cx="427038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496097" y="2883155"/>
              <a:ext cx="795337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6073797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3617416" y="2887620"/>
              <a:ext cx="823913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082429" y="1701757"/>
              <a:ext cx="349250" cy="45720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31679" y="2019257"/>
              <a:ext cx="352425" cy="3540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>
              <a:off x="518136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 flipV="1">
              <a:off x="4463554" y="1501732"/>
              <a:ext cx="0" cy="11477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3932535" y="1918072"/>
              <a:ext cx="1062038" cy="369332"/>
            </a:xfrm>
            <a:prstGeom prst="rect">
              <a:avLst/>
            </a:prstGeom>
            <a:solidFill>
              <a:schemeClr val="bg1"/>
            </a:solidFill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parent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5651394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5551245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42"/>
            <p:cNvSpPr>
              <a:spLocks noChangeShapeType="1"/>
            </p:cNvSpPr>
            <p:nvPr/>
          </p:nvSpPr>
          <p:spPr bwMode="auto">
            <a:xfrm>
              <a:off x="6121425" y="2383591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009392" y="1918072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rank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" y="5653271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(Enough to keep </a:t>
            </a:r>
            <a:r>
              <a:rPr lang="en-US" sz="3200" i="1" dirty="0" smtClean="0">
                <a:solidFill>
                  <a:srgbClr val="0000FF"/>
                </a:solidFill>
              </a:rPr>
              <a:t>rank </a:t>
            </a:r>
            <a:r>
              <a:rPr lang="en-US" sz="3200" i="1" dirty="0" smtClean="0">
                <a:solidFill>
                  <a:srgbClr val="00B050"/>
                </a:solidFill>
              </a:rPr>
              <a:t>parity</a:t>
            </a:r>
            <a:r>
              <a:rPr lang="en-US" sz="3200" dirty="0" smtClean="0"/>
              <a:t>)</a:t>
            </a:r>
            <a:endParaRPr lang="he-IL" sz="3200" dirty="0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523384E-727D-4DD6-AB00-1D9C68128C29}" type="slidenum">
              <a:rPr lang="he-IL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5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51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377370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node has a </a:t>
            </a:r>
            <a:r>
              <a:rPr lang="en-US" sz="3200" i="1" dirty="0" smtClean="0">
                <a:solidFill>
                  <a:srgbClr val="0000FF"/>
                </a:solidFill>
              </a:rPr>
              <a:t>rank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07622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Before/after each insert/delete </a:t>
            </a:r>
            <a:r>
              <a:rPr lang="en-US" sz="3200" i="1" dirty="0" smtClean="0">
                <a:solidFill>
                  <a:srgbClr val="0000FF"/>
                </a:solidFill>
              </a:rPr>
              <a:t>rank = height</a:t>
            </a:r>
            <a:endParaRPr lang="he-IL" sz="3200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442496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edge has a </a:t>
            </a:r>
            <a:r>
              <a:rPr lang="en-US" sz="3200" i="1" dirty="0" smtClean="0">
                <a:solidFill>
                  <a:srgbClr val="FF0000"/>
                </a:solidFill>
              </a:rPr>
              <a:t>rank difference</a:t>
            </a:r>
            <a:endParaRPr lang="he-IL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67" y="42631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Nodes in AVL trees</a:t>
            </a:r>
            <a:endParaRPr lang="en-US" sz="4400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201" y="1719232"/>
            <a:ext cx="2997196" cy="1490649"/>
            <a:chOff x="-198594" y="1641376"/>
            <a:chExt cx="2997196" cy="1490649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521892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661816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9" idx="0"/>
              <a:endCxn id="8" idx="3"/>
            </p:cNvCxnSpPr>
            <p:nvPr/>
          </p:nvCxnSpPr>
          <p:spPr bwMode="auto">
            <a:xfrm flipV="1">
              <a:off x="731747" y="2011370"/>
              <a:ext cx="428499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5"/>
              <a:endCxn id="10" idx="0"/>
            </p:cNvCxnSpPr>
            <p:nvPr/>
          </p:nvCxnSpPr>
          <p:spPr bwMode="auto">
            <a:xfrm>
              <a:off x="1457026" y="2011370"/>
              <a:ext cx="414645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-198594" y="2670360"/>
              <a:ext cx="77893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810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8327" y="2670360"/>
              <a:ext cx="7502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92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6361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32667" y="1719232"/>
            <a:ext cx="2880206" cy="1503451"/>
            <a:chOff x="-130181" y="1641376"/>
            <a:chExt cx="2880206" cy="1503451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521892" y="270413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661816" y="270413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Straight Connector 23"/>
            <p:cNvCxnSpPr>
              <a:stCxn id="22" idx="0"/>
              <a:endCxn id="21" idx="3"/>
            </p:cNvCxnSpPr>
            <p:nvPr/>
          </p:nvCxnSpPr>
          <p:spPr bwMode="auto">
            <a:xfrm flipV="1">
              <a:off x="731747" y="2011370"/>
              <a:ext cx="428499" cy="6927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1" idx="5"/>
              <a:endCxn id="23" idx="0"/>
            </p:cNvCxnSpPr>
            <p:nvPr/>
          </p:nvCxnSpPr>
          <p:spPr bwMode="auto">
            <a:xfrm>
              <a:off x="1457026" y="2011370"/>
              <a:ext cx="414645" cy="6927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-130181" y="2683162"/>
              <a:ext cx="64477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106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3663" y="2683162"/>
              <a:ext cx="78636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192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0216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89725" y="1719232"/>
            <a:ext cx="3101873" cy="1490649"/>
            <a:chOff x="-234175" y="1641376"/>
            <a:chExt cx="3101873" cy="149064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521892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661816" y="2691337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3" idx="0"/>
              <a:endCxn id="32" idx="3"/>
            </p:cNvCxnSpPr>
            <p:nvPr/>
          </p:nvCxnSpPr>
          <p:spPr bwMode="auto">
            <a:xfrm flipV="1">
              <a:off x="731747" y="2011370"/>
              <a:ext cx="428499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32" idx="5"/>
              <a:endCxn id="34" idx="0"/>
            </p:cNvCxnSpPr>
            <p:nvPr/>
          </p:nvCxnSpPr>
          <p:spPr bwMode="auto">
            <a:xfrm>
              <a:off x="1457026" y="2011370"/>
              <a:ext cx="414645" cy="6799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-234175" y="2670360"/>
              <a:ext cx="76416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106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4484" y="2670360"/>
              <a:ext cx="81321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k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9639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6361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-5" y="572748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Every node is a </a:t>
            </a:r>
            <a:r>
              <a:rPr lang="en-US" sz="3200" dirty="0" smtClean="0">
                <a:solidFill>
                  <a:srgbClr val="FF0000"/>
                </a:solidFill>
              </a:rPr>
              <a:t>1,1</a:t>
            </a:r>
            <a:r>
              <a:rPr lang="en-US" sz="3200" dirty="0" smtClean="0">
                <a:solidFill>
                  <a:srgbClr val="2C001D"/>
                </a:solidFill>
              </a:rPr>
              <a:t>-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1,2</a:t>
            </a:r>
            <a:r>
              <a:rPr lang="en-US" sz="3200" dirty="0" smtClean="0">
                <a:solidFill>
                  <a:srgbClr val="2C001D"/>
                </a:solidFill>
              </a:rPr>
              <a:t>-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FF0000"/>
                </a:solidFill>
              </a:rPr>
              <a:t>2,1</a:t>
            </a:r>
            <a:r>
              <a:rPr lang="en-US" sz="3200" dirty="0" smtClean="0">
                <a:solidFill>
                  <a:srgbClr val="2C001D"/>
                </a:solidFill>
              </a:rPr>
              <a:t>-</a:t>
            </a:r>
            <a:r>
              <a:rPr lang="en-US" sz="3200" dirty="0" smtClean="0"/>
              <a:t>node</a:t>
            </a:r>
            <a:endParaRPr lang="he-IL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51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7" y="56279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4400" i="1" kern="0" dirty="0" smtClean="0">
                <a:solidFill>
                  <a:srgbClr val="0000FF"/>
                </a:solidFill>
                <a:cs typeface="Times New Roman" pitchFamily="18" charset="0"/>
              </a:rPr>
              <a:t>height</a:t>
            </a:r>
            <a:endParaRPr lang="en-US" sz="4400" i="1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9709" y="1745860"/>
            <a:ext cx="725978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3200" b="1" kern="0" dirty="0" smtClean="0">
                <a:solidFill>
                  <a:srgbClr val="2C001D"/>
                </a:solidFill>
                <a:cs typeface="Times New Roman" pitchFamily="18" charset="0"/>
              </a:rPr>
              <a:t>Lemma: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If all leaves have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0, all </a:t>
            </a:r>
            <a:r>
              <a:rPr lang="en-US" sz="3200" i="1" kern="0" dirty="0" smtClean="0">
                <a:solidFill>
                  <a:srgbClr val="FF0000"/>
                </a:solidFill>
                <a:cs typeface="Times New Roman" pitchFamily="18" charset="0"/>
              </a:rPr>
              <a:t>rank differences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are positive, and each parent has a child or </a:t>
            </a:r>
            <a:r>
              <a:rPr lang="en-US" sz="3200" i="1" kern="0" dirty="0" smtClean="0">
                <a:solidFill>
                  <a:srgbClr val="FF0000"/>
                </a:solidFill>
                <a:cs typeface="Times New Roman" pitchFamily="18" charset="0"/>
              </a:rPr>
              <a:t>rank difference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1, then the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rank</a:t>
            </a:r>
            <a:r>
              <a:rPr lang="en-US" sz="3200" i="1" kern="0" dirty="0" smtClean="0">
                <a:solidFill>
                  <a:srgbClr val="2C001D"/>
                </a:solidFill>
                <a:cs typeface="Times New Roman" pitchFamily="18" charset="0"/>
              </a:rPr>
              <a:t> 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of each node is equal to its </a:t>
            </a:r>
            <a:r>
              <a:rPr lang="en-US" sz="3200" i="1" kern="0" dirty="0" smtClean="0">
                <a:solidFill>
                  <a:srgbClr val="0000FF"/>
                </a:solidFill>
                <a:cs typeface="Times New Roman" pitchFamily="18" charset="0"/>
              </a:rPr>
              <a:t>height</a:t>
            </a: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 </a:t>
            </a:r>
            <a:endParaRPr lang="en-US" sz="3200" kern="0" dirty="0">
              <a:solidFill>
                <a:srgbClr val="00B050"/>
              </a:solidFill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145207" y="4294524"/>
            <a:ext cx="3046446" cy="1504504"/>
            <a:chOff x="-296421" y="1641376"/>
            <a:chExt cx="3046446" cy="1504504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52189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1661816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0"/>
              <a:endCxn id="51" idx="3"/>
            </p:cNvCxnSpPr>
            <p:nvPr/>
          </p:nvCxnSpPr>
          <p:spPr bwMode="auto">
            <a:xfrm flipV="1">
              <a:off x="731747" y="2011370"/>
              <a:ext cx="428499" cy="6707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51" idx="5"/>
              <a:endCxn id="69" idx="0"/>
            </p:cNvCxnSpPr>
            <p:nvPr/>
          </p:nvCxnSpPr>
          <p:spPr bwMode="auto">
            <a:xfrm>
              <a:off x="1457026" y="2011370"/>
              <a:ext cx="414645" cy="6707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-296421" y="2684215"/>
              <a:ext cx="8110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i="1" dirty="0" smtClean="0">
                  <a:solidFill>
                    <a:srgbClr val="0000FF"/>
                  </a:solidFill>
                  <a:sym typeface="Symbol"/>
                </a:rPr>
                <a:t></a:t>
              </a:r>
              <a:r>
                <a:rPr lang="en-US" dirty="0" smtClean="0">
                  <a:solidFill>
                    <a:srgbClr val="0000FF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0754" y="1641376"/>
              <a:ext cx="7963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63663" y="2684215"/>
              <a:ext cx="78636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i="1" dirty="0" smtClean="0">
                  <a:solidFill>
                    <a:srgbClr val="0000FF"/>
                  </a:solidFill>
                  <a:sym typeface="Symbol"/>
                </a:rPr>
                <a:t></a:t>
              </a:r>
              <a:r>
                <a:rPr lang="en-US" dirty="0">
                  <a:solidFill>
                    <a:srgbClr val="0000FF"/>
                  </a:solidFill>
                  <a:sym typeface="Symbol"/>
                </a:rPr>
                <a:t>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6279" y="2087669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5751" y="2087669"/>
              <a:ext cx="11066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1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2369" y="4295701"/>
            <a:ext cx="54218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3200" kern="0" dirty="0" smtClean="0">
                <a:solidFill>
                  <a:srgbClr val="2C001D"/>
                </a:solidFill>
                <a:cs typeface="Times New Roman" pitchFamily="18" charset="0"/>
              </a:rPr>
              <a:t>Easy proof by induction: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017" y="4925781"/>
            <a:ext cx="54218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kern="0" dirty="0" smtClean="0">
                <a:solidFill>
                  <a:srgbClr val="0000FF"/>
                </a:solidFill>
                <a:cs typeface="Times New Roman" pitchFamily="18" charset="0"/>
              </a:rPr>
              <a:t> = 1 + max{ </a:t>
            </a: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i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3200" kern="0" dirty="0" smtClean="0">
                <a:solidFill>
                  <a:srgbClr val="0000FF"/>
                </a:solidFill>
                <a:cs typeface="Times New Roman" pitchFamily="18" charset="0"/>
              </a:rPr>
              <a:t> , </a:t>
            </a:r>
            <a:r>
              <a:rPr lang="en-US" sz="3200" i="1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sz="3200" i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 }</a:t>
            </a:r>
            <a:endParaRPr lang="en-US" sz="3200" kern="0" dirty="0">
              <a:solidFill>
                <a:srgbClr val="00B05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7" y="562791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rgbClr val="0000FF"/>
                </a:solidFill>
                <a:cs typeface="Times New Roman" pitchFamily="18" charset="0"/>
              </a:rPr>
              <a:t>Nodes in AVL trees</a:t>
            </a:r>
            <a:endParaRPr lang="en-US" sz="4400" kern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18047" y="2439478"/>
            <a:ext cx="2928263" cy="1659534"/>
            <a:chOff x="115996" y="1532708"/>
            <a:chExt cx="3253626" cy="1843928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506660" y="1591924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6" name="Straight Connector 45"/>
            <p:cNvCxnSpPr>
              <a:stCxn id="55" idx="0"/>
              <a:endCxn id="45" idx="3"/>
            </p:cNvCxnSpPr>
            <p:nvPr/>
          </p:nvCxnSpPr>
          <p:spPr bwMode="auto">
            <a:xfrm flipV="1">
              <a:off x="1125572" y="1989973"/>
              <a:ext cx="449382" cy="851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5" idx="5"/>
              <a:endCxn id="58" idx="0"/>
            </p:cNvCxnSpPr>
            <p:nvPr/>
          </p:nvCxnSpPr>
          <p:spPr bwMode="auto">
            <a:xfrm>
              <a:off x="1904710" y="1989973"/>
              <a:ext cx="449383" cy="851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913411" y="1532708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5561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27432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091446" y="2791861"/>
              <a:ext cx="1278176" cy="584775"/>
              <a:chOff x="2643896" y="2791861"/>
              <a:chExt cx="1278176" cy="58477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178336" y="2791861"/>
                <a:ext cx="743736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sz="32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3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643896" y="2841057"/>
                <a:ext cx="525294" cy="4863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5996" y="2791861"/>
              <a:ext cx="1272222" cy="584775"/>
              <a:chOff x="382696" y="2791861"/>
              <a:chExt cx="1272222" cy="584775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1129624" y="2841057"/>
                <a:ext cx="525294" cy="4863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82696" y="2791861"/>
                <a:ext cx="743737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sz="32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3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3242168" y="2425831"/>
            <a:ext cx="2833089" cy="1664906"/>
            <a:chOff x="5360520" y="1561929"/>
            <a:chExt cx="3147877" cy="1849895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6582268" y="16211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61" name="Straight Connector 60"/>
            <p:cNvCxnSpPr>
              <a:stCxn id="67" idx="0"/>
              <a:endCxn id="60" idx="3"/>
            </p:cNvCxnSpPr>
            <p:nvPr/>
          </p:nvCxnSpPr>
          <p:spPr bwMode="auto">
            <a:xfrm flipV="1">
              <a:off x="6167487" y="2019194"/>
              <a:ext cx="483076" cy="8670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60" idx="5"/>
              <a:endCxn id="80" idx="0"/>
            </p:cNvCxnSpPr>
            <p:nvPr/>
          </p:nvCxnSpPr>
          <p:spPr bwMode="auto">
            <a:xfrm>
              <a:off x="6980318" y="2019194"/>
              <a:ext cx="512550" cy="8570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6042660" y="1561929"/>
              <a:ext cx="582930" cy="5847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4194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58896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230221" y="2827049"/>
              <a:ext cx="1278176" cy="584775"/>
              <a:chOff x="7420721" y="2827049"/>
              <a:chExt cx="1278176" cy="58477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955161" y="2827049"/>
                <a:ext cx="743736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sz="32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3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7420721" y="2876246"/>
                <a:ext cx="525294" cy="4863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5934315" y="288626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60520" y="2827049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 flipH="1">
            <a:off x="6371116" y="2425831"/>
            <a:ext cx="2833089" cy="1664905"/>
            <a:chOff x="5360520" y="1561929"/>
            <a:chExt cx="3147877" cy="1849894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6582268" y="16211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83" name="Straight Connector 82"/>
            <p:cNvCxnSpPr>
              <a:stCxn id="89" idx="0"/>
              <a:endCxn id="82" idx="3"/>
            </p:cNvCxnSpPr>
            <p:nvPr/>
          </p:nvCxnSpPr>
          <p:spPr bwMode="auto">
            <a:xfrm flipV="1">
              <a:off x="6167487" y="2019194"/>
              <a:ext cx="483076" cy="8670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82" idx="5"/>
              <a:endCxn id="92" idx="0"/>
            </p:cNvCxnSpPr>
            <p:nvPr/>
          </p:nvCxnSpPr>
          <p:spPr bwMode="auto">
            <a:xfrm>
              <a:off x="6980318" y="2019194"/>
              <a:ext cx="512550" cy="8570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7058677" y="1561929"/>
              <a:ext cx="582930" cy="5847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54983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34488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7230221" y="2827048"/>
              <a:ext cx="1278176" cy="584775"/>
              <a:chOff x="7420721" y="2827048"/>
              <a:chExt cx="1278176" cy="5847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955161" y="2827048"/>
                <a:ext cx="743736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sz="3200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sz="3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420721" y="2876245"/>
                <a:ext cx="525294" cy="4863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9" name="Oval 88"/>
            <p:cNvSpPr>
              <a:spLocks noChangeAspect="1"/>
            </p:cNvSpPr>
            <p:nvPr/>
          </p:nvSpPr>
          <p:spPr bwMode="auto">
            <a:xfrm>
              <a:off x="5934315" y="2886263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60520" y="2827048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13283" y="4646105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leaf  = 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 bwMode="auto">
          <a:xfrm>
            <a:off x="-1339" y="5276863"/>
            <a:ext cx="914477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rank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external leaf  = 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−1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83" y="128138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3600" kern="0" dirty="0" smtClean="0">
                <a:solidFill>
                  <a:srgbClr val="2C001D"/>
                </a:solidFill>
                <a:cs typeface="Times New Roman" pitchFamily="18" charset="0"/>
              </a:rPr>
              <a:t>Internal and external </a:t>
            </a:r>
            <a:r>
              <a:rPr lang="en-US" sz="3600" kern="0" dirty="0" smtClean="0">
                <a:solidFill>
                  <a:srgbClr val="00B050"/>
                </a:solidFill>
                <a:cs typeface="Times New Roman" pitchFamily="18" charset="0"/>
              </a:rPr>
              <a:t>leaves</a:t>
            </a:r>
            <a:endParaRPr lang="en-US" sz="3600" kern="0" dirty="0">
              <a:solidFill>
                <a:srgbClr val="00B05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insertion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83"/>
          <p:cNvGrpSpPr>
            <a:grpSpLocks noChangeAspect="1"/>
          </p:cNvGrpSpPr>
          <p:nvPr/>
        </p:nvGrpSpPr>
        <p:grpSpPr>
          <a:xfrm>
            <a:off x="843715" y="2908363"/>
            <a:ext cx="2928263" cy="1637933"/>
            <a:chOff x="115996" y="1547872"/>
            <a:chExt cx="3253626" cy="181992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506660" y="16439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25" idx="0"/>
              <a:endCxn id="3" idx="3"/>
            </p:cNvCxnSpPr>
            <p:nvPr/>
          </p:nvCxnSpPr>
          <p:spPr bwMode="auto">
            <a:xfrm flipV="1">
              <a:off x="1125571" y="2041999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27" idx="0"/>
            </p:cNvCxnSpPr>
            <p:nvPr/>
          </p:nvCxnSpPr>
          <p:spPr bwMode="auto">
            <a:xfrm>
              <a:off x="1904709" y="2041999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913410" y="154787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1744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27432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5"/>
            <p:cNvGrpSpPr/>
            <p:nvPr/>
          </p:nvGrpSpPr>
          <p:grpSpPr>
            <a:xfrm>
              <a:off x="2091446" y="2848129"/>
              <a:ext cx="1278176" cy="516426"/>
              <a:chOff x="2643896" y="2848129"/>
              <a:chExt cx="1278176" cy="51642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178336" y="284812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643896" y="287817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15996" y="2844889"/>
              <a:ext cx="1272222" cy="522908"/>
              <a:chOff x="382696" y="2844889"/>
              <a:chExt cx="1272222" cy="522908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129624" y="2881414"/>
                <a:ext cx="525294" cy="4863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2696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" name="Group 59"/>
          <p:cNvGrpSpPr>
            <a:grpSpLocks noChangeAspect="1"/>
          </p:cNvGrpSpPr>
          <p:nvPr/>
        </p:nvGrpSpPr>
        <p:grpSpPr>
          <a:xfrm>
            <a:off x="4909419" y="2908363"/>
            <a:ext cx="3576844" cy="2733188"/>
            <a:chOff x="4534126" y="1592257"/>
            <a:chExt cx="3974271" cy="3036875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6582268" y="164070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40" idx="0"/>
              <a:endCxn id="30" idx="3"/>
            </p:cNvCxnSpPr>
            <p:nvPr/>
          </p:nvCxnSpPr>
          <p:spPr bwMode="auto">
            <a:xfrm flipV="1">
              <a:off x="6167487" y="2038759"/>
              <a:ext cx="483076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>
              <a:off x="6980317" y="2038759"/>
              <a:ext cx="512551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042660" y="159225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24194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28107" y="219901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7230221" y="2844889"/>
              <a:ext cx="1278176" cy="516426"/>
              <a:chOff x="7420721" y="2844889"/>
              <a:chExt cx="1278176" cy="51642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5161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20721" y="287493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5934315" y="2905284"/>
              <a:ext cx="466344" cy="46634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V="1">
              <a:off x="5553226" y="3303334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>
              <a:off x="6332364" y="3303334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360520" y="280920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00015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83662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6519101" y="4109464"/>
              <a:ext cx="1287701" cy="516426"/>
              <a:chOff x="6661976" y="4109464"/>
              <a:chExt cx="1287701" cy="51642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05941" y="410946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61976" y="4139507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56"/>
            <p:cNvGrpSpPr/>
            <p:nvPr/>
          </p:nvGrpSpPr>
          <p:grpSpPr>
            <a:xfrm>
              <a:off x="4534126" y="4106224"/>
              <a:ext cx="1281747" cy="522908"/>
              <a:chOff x="4391251" y="4106224"/>
              <a:chExt cx="1281747" cy="52290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147704" y="4142749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391251" y="410622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7" name="Right Arrow 36"/>
          <p:cNvSpPr/>
          <p:nvPr/>
        </p:nvSpPr>
        <p:spPr bwMode="auto">
          <a:xfrm>
            <a:off x="4464152" y="3620025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3170" y="542245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Increase the </a:t>
            </a:r>
            <a:r>
              <a:rPr lang="en-US" sz="3000" i="1" dirty="0" smtClean="0">
                <a:solidFill>
                  <a:srgbClr val="0000FF"/>
                </a:solidFill>
              </a:rPr>
              <a:t>rank</a:t>
            </a:r>
            <a:r>
              <a:rPr lang="en-US" sz="3000" dirty="0" smtClean="0"/>
              <a:t> of </a:t>
            </a:r>
            <a:r>
              <a:rPr lang="en-US" sz="3000" i="1" dirty="0" smtClean="0"/>
              <a:t>y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rgbClr val="0000FF"/>
                </a:solidFill>
              </a:rPr>
              <a:t>1</a:t>
            </a:r>
            <a:endParaRPr lang="he-IL" sz="3000" i="1" dirty="0">
              <a:solidFill>
                <a:srgbClr val="0000FF"/>
              </a:solidFill>
            </a:endParaRPr>
          </a:p>
        </p:txBody>
      </p:sp>
      <p:cxnSp>
        <p:nvCxnSpPr>
          <p:cNvPr id="51" name="Straight Connector 50"/>
          <p:cNvCxnSpPr>
            <a:endCxn id="30" idx="0"/>
          </p:cNvCxnSpPr>
          <p:nvPr/>
        </p:nvCxnSpPr>
        <p:spPr bwMode="auto">
          <a:xfrm flipH="1">
            <a:off x="6962602" y="2436816"/>
            <a:ext cx="518341" cy="51515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A: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y</a:t>
            </a:r>
            <a:r>
              <a:rPr lang="en-US" sz="3600" dirty="0" smtClean="0"/>
              <a:t> is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45518" y="595000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Potential problem at </a:t>
            </a:r>
            <a:r>
              <a:rPr lang="en-US" sz="3000" i="1" dirty="0" smtClean="0"/>
              <a:t>y</a:t>
            </a:r>
            <a:endParaRPr lang="he-IL" sz="3000" i="1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31450" y="489490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Give </a:t>
            </a:r>
            <a:r>
              <a:rPr lang="en-US" sz="3000" i="1" dirty="0" smtClean="0"/>
              <a:t>x</a:t>
            </a:r>
            <a:r>
              <a:rPr lang="en-US" sz="3000" dirty="0" smtClean="0"/>
              <a:t> a </a:t>
            </a:r>
            <a:r>
              <a:rPr lang="en-US" sz="3000" i="1" dirty="0" smtClean="0">
                <a:solidFill>
                  <a:srgbClr val="0000FF"/>
                </a:solidFill>
              </a:rPr>
              <a:t>rank</a:t>
            </a:r>
            <a:r>
              <a:rPr lang="en-US" sz="3000" dirty="0" smtClean="0"/>
              <a:t> of </a:t>
            </a:r>
            <a:r>
              <a:rPr lang="en-US" sz="3000" dirty="0" smtClean="0">
                <a:solidFill>
                  <a:srgbClr val="0000FF"/>
                </a:solidFill>
              </a:rPr>
              <a:t>0</a:t>
            </a:r>
            <a:endParaRPr lang="he-IL" sz="3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83"/>
          <p:cNvGrpSpPr>
            <a:grpSpLocks noChangeAspect="1"/>
          </p:cNvGrpSpPr>
          <p:nvPr/>
        </p:nvGrpSpPr>
        <p:grpSpPr>
          <a:xfrm>
            <a:off x="843715" y="2908363"/>
            <a:ext cx="2928263" cy="1637933"/>
            <a:chOff x="115996" y="1547872"/>
            <a:chExt cx="3253626" cy="181992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506660" y="16439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25" idx="0"/>
              <a:endCxn id="3" idx="3"/>
            </p:cNvCxnSpPr>
            <p:nvPr/>
          </p:nvCxnSpPr>
          <p:spPr bwMode="auto">
            <a:xfrm flipV="1">
              <a:off x="1125571" y="2041999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27" idx="0"/>
            </p:cNvCxnSpPr>
            <p:nvPr/>
          </p:nvCxnSpPr>
          <p:spPr bwMode="auto">
            <a:xfrm>
              <a:off x="1904709" y="2041999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913410" y="154787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1744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27432" y="22016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5"/>
            <p:cNvGrpSpPr/>
            <p:nvPr/>
          </p:nvGrpSpPr>
          <p:grpSpPr>
            <a:xfrm>
              <a:off x="2091446" y="2848129"/>
              <a:ext cx="1278176" cy="516426"/>
              <a:chOff x="2643896" y="2848129"/>
              <a:chExt cx="1278176" cy="51642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178336" y="284812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643896" y="287817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15996" y="2844889"/>
              <a:ext cx="1272222" cy="522908"/>
              <a:chOff x="382696" y="2844889"/>
              <a:chExt cx="1272222" cy="522908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129624" y="2881414"/>
                <a:ext cx="525294" cy="4863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2696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" name="Group 59"/>
          <p:cNvGrpSpPr>
            <a:grpSpLocks noChangeAspect="1"/>
          </p:cNvGrpSpPr>
          <p:nvPr/>
        </p:nvGrpSpPr>
        <p:grpSpPr>
          <a:xfrm>
            <a:off x="4909419" y="2908363"/>
            <a:ext cx="3576844" cy="2733188"/>
            <a:chOff x="4534126" y="1592257"/>
            <a:chExt cx="3974271" cy="3036875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6582268" y="164070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40" idx="0"/>
              <a:endCxn id="30" idx="3"/>
            </p:cNvCxnSpPr>
            <p:nvPr/>
          </p:nvCxnSpPr>
          <p:spPr bwMode="auto">
            <a:xfrm flipV="1">
              <a:off x="6167487" y="2038759"/>
              <a:ext cx="483076" cy="86652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>
              <a:off x="6980317" y="2038759"/>
              <a:ext cx="512551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042660" y="1592257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63536" y="2199019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28107" y="2199019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7230221" y="2844889"/>
              <a:ext cx="1278176" cy="516426"/>
              <a:chOff x="7420721" y="2844889"/>
              <a:chExt cx="1278176" cy="51642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5161" y="2844889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20721" y="2874932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5934315" y="2905284"/>
              <a:ext cx="466344" cy="46634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V="1">
              <a:off x="5553226" y="3303334"/>
              <a:ext cx="449384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>
              <a:off x="6332364" y="3303334"/>
              <a:ext cx="449384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360520" y="280920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00015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83662" y="34733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6519101" y="4109464"/>
              <a:ext cx="1287701" cy="516426"/>
              <a:chOff x="6661976" y="4109464"/>
              <a:chExt cx="1287701" cy="51642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05941" y="410946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61976" y="4139507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56"/>
            <p:cNvGrpSpPr/>
            <p:nvPr/>
          </p:nvGrpSpPr>
          <p:grpSpPr>
            <a:xfrm>
              <a:off x="4534126" y="4106224"/>
              <a:ext cx="1281747" cy="522908"/>
              <a:chOff x="4391251" y="4106224"/>
              <a:chExt cx="1281747" cy="522908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147704" y="4142749"/>
                <a:ext cx="525294" cy="4863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391251" y="4106224"/>
                <a:ext cx="7437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accent2"/>
                    </a:solidFill>
                    <a:sym typeface="Symbol"/>
                  </a:rPr>
                  <a:t>−</a:t>
                </a:r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7" name="Right Arrow 36"/>
          <p:cNvSpPr/>
          <p:nvPr/>
        </p:nvSpPr>
        <p:spPr bwMode="auto">
          <a:xfrm>
            <a:off x="4464152" y="3620025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3170" y="542245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Problem: </a:t>
            </a:r>
            <a:r>
              <a:rPr lang="en-US" sz="3000" i="1" dirty="0" smtClean="0">
                <a:solidFill>
                  <a:srgbClr val="FF0000"/>
                </a:solidFill>
              </a:rPr>
              <a:t>rank difference </a:t>
            </a:r>
            <a:r>
              <a:rPr lang="en-US" sz="3000" dirty="0" smtClean="0"/>
              <a:t>0</a:t>
            </a:r>
            <a:endParaRPr lang="he-IL" sz="3000" i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A: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y</a:t>
            </a:r>
            <a:r>
              <a:rPr lang="en-US" sz="3600" dirty="0" smtClean="0"/>
              <a:t> is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31450" y="4894904"/>
            <a:ext cx="505662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Give </a:t>
            </a:r>
            <a:r>
              <a:rPr lang="en-US" sz="3000" i="1" dirty="0" smtClean="0"/>
              <a:t>x</a:t>
            </a:r>
            <a:r>
              <a:rPr lang="en-US" sz="3000" dirty="0" smtClean="0"/>
              <a:t> a </a:t>
            </a:r>
            <a:r>
              <a:rPr lang="en-US" sz="3000" i="1" dirty="0" smtClean="0">
                <a:solidFill>
                  <a:srgbClr val="0000FF"/>
                </a:solidFill>
              </a:rPr>
              <a:t>rank</a:t>
            </a:r>
            <a:r>
              <a:rPr lang="en-US" sz="3000" dirty="0" smtClean="0"/>
              <a:t> of </a:t>
            </a:r>
            <a:r>
              <a:rPr lang="en-US" sz="3000" dirty="0" smtClean="0">
                <a:solidFill>
                  <a:srgbClr val="0000FF"/>
                </a:solidFill>
              </a:rPr>
              <a:t>0</a:t>
            </a:r>
            <a:endParaRPr lang="he-IL" sz="3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462759" y="2620211"/>
            <a:ext cx="3613874" cy="2732823"/>
            <a:chOff x="223816" y="1968397"/>
            <a:chExt cx="4015416" cy="303647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 bwMode="auto">
            <a:xfrm flipH="1">
              <a:off x="1770925" y="201644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40" idx="0"/>
              <a:endCxn id="30" idx="3"/>
            </p:cNvCxnSpPr>
            <p:nvPr/>
          </p:nvCxnSpPr>
          <p:spPr bwMode="auto">
            <a:xfrm flipH="1" flipV="1">
              <a:off x="2168974" y="2414494"/>
              <a:ext cx="593868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0" idx="5"/>
              <a:endCxn id="38" idx="0"/>
            </p:cNvCxnSpPr>
            <p:nvPr/>
          </p:nvCxnSpPr>
          <p:spPr bwMode="auto">
            <a:xfrm flipH="1">
              <a:off x="1267920" y="2414494"/>
              <a:ext cx="571300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 flipH="1">
              <a:off x="1178645" y="1968397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23816" y="3220624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2407979" y="25848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952071" y="25848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flipH="1">
              <a:off x="1005273" y="3250667"/>
              <a:ext cx="525294" cy="48638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 smtClean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529670" y="328101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e-IL" dirty="0" smtClean="0"/>
            </a:p>
          </p:txBody>
        </p:sp>
        <p:cxnSp>
          <p:nvCxnSpPr>
            <p:cNvPr id="41" name="Straight Connector 40"/>
            <p:cNvCxnSpPr>
              <a:stCxn id="47" idx="0"/>
              <a:endCxn id="40" idx="3"/>
            </p:cNvCxnSpPr>
            <p:nvPr/>
          </p:nvCxnSpPr>
          <p:spPr bwMode="auto">
            <a:xfrm flipH="1" flipV="1">
              <a:off x="2927719" y="3679069"/>
              <a:ext cx="321393" cy="8394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5"/>
              <a:endCxn id="49" idx="0"/>
            </p:cNvCxnSpPr>
            <p:nvPr/>
          </p:nvCxnSpPr>
          <p:spPr bwMode="auto">
            <a:xfrm flipH="1">
              <a:off x="2318490" y="3679069"/>
              <a:ext cx="279475" cy="83617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flipH="1">
              <a:off x="1957251" y="3204398"/>
              <a:ext cx="582930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1371661" y="4485199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3049993" y="38587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788636" y="38587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 flipH="1">
              <a:off x="2986465" y="4518484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 flipH="1">
              <a:off x="2055843" y="4515242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flipH="1">
              <a:off x="3495496" y="4481959"/>
              <a:ext cx="743736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243634" y="2620211"/>
            <a:ext cx="3484558" cy="2747234"/>
            <a:chOff x="5004691" y="2108437"/>
            <a:chExt cx="3871731" cy="3052482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447025" y="216600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/>
            <p:cNvCxnSpPr>
              <a:stCxn id="61" idx="0"/>
              <a:endCxn id="39" idx="3"/>
            </p:cNvCxnSpPr>
            <p:nvPr/>
          </p:nvCxnSpPr>
          <p:spPr bwMode="auto">
            <a:xfrm flipH="1" flipV="1">
              <a:off x="6845074" y="2564059"/>
              <a:ext cx="593868" cy="8665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39" idx="5"/>
              <a:endCxn id="74" idx="0"/>
            </p:cNvCxnSpPr>
            <p:nvPr/>
          </p:nvCxnSpPr>
          <p:spPr bwMode="auto">
            <a:xfrm flipH="1">
              <a:off x="5873716" y="2564059"/>
              <a:ext cx="641604" cy="8503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 flipH="1">
              <a:off x="5854745" y="210843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004691" y="3351139"/>
              <a:ext cx="7437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7084079" y="26487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628171" y="26487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 flipH="1">
              <a:off x="7205770" y="343058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he-IL" dirty="0" smtClean="0"/>
            </a:p>
          </p:txBody>
        </p:sp>
        <p:cxnSp>
          <p:nvCxnSpPr>
            <p:cNvPr id="62" name="Straight Connector 61"/>
            <p:cNvCxnSpPr>
              <a:stCxn id="69" idx="0"/>
              <a:endCxn id="61" idx="3"/>
            </p:cNvCxnSpPr>
            <p:nvPr/>
          </p:nvCxnSpPr>
          <p:spPr bwMode="auto">
            <a:xfrm flipH="1" flipV="1">
              <a:off x="7603819" y="3828634"/>
              <a:ext cx="263028" cy="84590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61" idx="5"/>
              <a:endCxn id="70" idx="0"/>
            </p:cNvCxnSpPr>
            <p:nvPr/>
          </p:nvCxnSpPr>
          <p:spPr bwMode="auto">
            <a:xfrm flipH="1">
              <a:off x="7062699" y="3828634"/>
              <a:ext cx="211366" cy="84590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 flipH="1">
              <a:off x="6633351" y="335396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7667728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600924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 flipH="1">
              <a:off x="7604200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 flipH="1">
              <a:off x="6800052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132686" y="4631524"/>
              <a:ext cx="7437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flipH="1">
              <a:off x="5995905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flipH="1">
              <a:off x="5191758" y="4674536"/>
              <a:ext cx="525294" cy="486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5640544" y="3414369"/>
              <a:ext cx="466344" cy="46634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6" name="Straight Connector 75"/>
            <p:cNvCxnSpPr>
              <a:stCxn id="74" idx="3"/>
              <a:endCxn id="73" idx="0"/>
            </p:cNvCxnSpPr>
            <p:nvPr/>
          </p:nvCxnSpPr>
          <p:spPr bwMode="auto">
            <a:xfrm flipH="1">
              <a:off x="5454405" y="3812419"/>
              <a:ext cx="254434" cy="8621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74" idx="5"/>
              <a:endCxn id="72" idx="0"/>
            </p:cNvCxnSpPr>
            <p:nvPr/>
          </p:nvCxnSpPr>
          <p:spPr bwMode="auto">
            <a:xfrm>
              <a:off x="6038593" y="3812419"/>
              <a:ext cx="219959" cy="8621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 flipH="1">
              <a:off x="6014022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5038015" y="40251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ight Arrow 51"/>
          <p:cNvSpPr/>
          <p:nvPr/>
        </p:nvSpPr>
        <p:spPr bwMode="auto">
          <a:xfrm>
            <a:off x="4298788" y="3130423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58" y="5683348"/>
            <a:ext cx="925262" cy="9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4"/>
          <p:cNvSpPr txBox="1">
            <a:spLocks noChangeArrowheads="1"/>
          </p:cNvSpPr>
          <p:nvPr/>
        </p:nvSpPr>
        <p:spPr>
          <a:xfrm>
            <a:off x="0" y="220755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009453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Replace an external leaf by a new node </a:t>
            </a:r>
            <a:r>
              <a:rPr lang="en-US" sz="3600" i="1" dirty="0" smtClean="0"/>
              <a:t>x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20" y="164016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Case B:</a:t>
            </a:r>
            <a:r>
              <a:rPr lang="en-US" sz="3600" dirty="0" smtClean="0"/>
              <a:t> The parent </a:t>
            </a:r>
            <a:r>
              <a:rPr lang="en-US" sz="3600" i="1" dirty="0" smtClean="0"/>
              <a:t>y</a:t>
            </a:r>
            <a:r>
              <a:rPr lang="en-US" sz="3600" dirty="0" smtClean="0"/>
              <a:t> is not a leaf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386" y="5925252"/>
            <a:ext cx="58215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/>
              <a:t>Resulting tree is a valid AVL tree</a:t>
            </a:r>
            <a:endParaRPr lang="he-IL" sz="3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16567"/>
            <a:ext cx="9144000" cy="1091284"/>
          </a:xfrm>
        </p:spPr>
        <p:txBody>
          <a:bodyPr/>
          <a:lstStyle/>
          <a:p>
            <a:r>
              <a:rPr lang="da-DK" sz="5400" dirty="0" smtClean="0">
                <a:solidFill>
                  <a:srgbClr val="0000FF"/>
                </a:solidFill>
              </a:rPr>
              <a:t>Balanced search trees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0502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AVL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(1962)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" y="278969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Red-</a:t>
            </a:r>
            <a:r>
              <a:rPr lang="en-US" sz="3600" dirty="0" smtClean="0">
                <a:solidFill>
                  <a:srgbClr val="2C001D"/>
                </a:solidFill>
              </a:rPr>
              <a:t>Black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(1972)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4" y="396569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WAVL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2C001D"/>
                </a:solidFill>
              </a:rPr>
              <a:t>trees (2009)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" y="124747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O(log 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) </a:t>
            </a:r>
            <a:r>
              <a:rPr lang="en-US" sz="3600" dirty="0" smtClean="0">
                <a:solidFill>
                  <a:srgbClr val="2C001D"/>
                </a:solidFill>
              </a:rPr>
              <a:t>worst-case time for all operations</a:t>
            </a:r>
            <a:endParaRPr lang="en-US" sz="3600" dirty="0">
              <a:solidFill>
                <a:srgbClr val="2C001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244454" y="3395963"/>
            <a:ext cx="90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ym typeface="Symbol"/>
              </a:rPr>
              <a:t>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0464" y="482779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Splay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trees (amortized bounds)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2736" y="551246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B-</a:t>
            </a:r>
            <a:r>
              <a:rPr lang="en-US" sz="3600" dirty="0" smtClean="0"/>
              <a:t>trees (non-binary)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23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 rebalancing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8381" y="2028659"/>
            <a:ext cx="4082979" cy="2481771"/>
            <a:chOff x="2313916" y="1653125"/>
            <a:chExt cx="4082979" cy="2481771"/>
          </a:xfrm>
        </p:grpSpPr>
        <p:sp>
          <p:nvSpPr>
            <p:cNvPr id="139" name="Oval 138"/>
            <p:cNvSpPr>
              <a:spLocks noChangeAspect="1"/>
            </p:cNvSpPr>
            <p:nvPr/>
          </p:nvSpPr>
          <p:spPr bwMode="auto">
            <a:xfrm>
              <a:off x="4500128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3756979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5243277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2" name="Straight Connector 141"/>
            <p:cNvCxnSpPr>
              <a:stCxn id="140" idx="7"/>
              <a:endCxn id="139" idx="3"/>
            </p:cNvCxnSpPr>
            <p:nvPr/>
          </p:nvCxnSpPr>
          <p:spPr bwMode="auto">
            <a:xfrm flipV="1">
              <a:off x="4115224" y="2011370"/>
              <a:ext cx="446369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9" idx="5"/>
              <a:endCxn id="141" idx="1"/>
            </p:cNvCxnSpPr>
            <p:nvPr/>
          </p:nvCxnSpPr>
          <p:spPr bwMode="auto">
            <a:xfrm>
              <a:off x="4858373" y="2011370"/>
              <a:ext cx="446369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3266610" y="2684215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21363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17414" y="2684215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191871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651563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 bwMode="auto">
            <a:xfrm>
              <a:off x="4323358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 bwMode="auto">
            <a:xfrm>
              <a:off x="3129314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3" name="Straight Connector 152"/>
            <p:cNvCxnSpPr>
              <a:stCxn id="152" idx="7"/>
              <a:endCxn id="140" idx="3"/>
            </p:cNvCxnSpPr>
            <p:nvPr/>
          </p:nvCxnSpPr>
          <p:spPr bwMode="auto">
            <a:xfrm flipV="1">
              <a:off x="3487559" y="3040354"/>
              <a:ext cx="330885" cy="7362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>
              <a:stCxn id="140" idx="5"/>
              <a:endCxn id="151" idx="1"/>
            </p:cNvCxnSpPr>
            <p:nvPr/>
          </p:nvCxnSpPr>
          <p:spPr bwMode="auto">
            <a:xfrm>
              <a:off x="4115224" y="3040354"/>
              <a:ext cx="269599" cy="7362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630481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82140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13916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10308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45374" y="2028659"/>
            <a:ext cx="3411025" cy="2481771"/>
            <a:chOff x="5545374" y="1653125"/>
            <a:chExt cx="3411025" cy="2481771"/>
          </a:xfrm>
        </p:grpSpPr>
        <p:sp>
          <p:nvSpPr>
            <p:cNvPr id="160" name="TextBox 159"/>
            <p:cNvSpPr txBox="1"/>
            <p:nvPr/>
          </p:nvSpPr>
          <p:spPr>
            <a:xfrm>
              <a:off x="6316067" y="2684215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188639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28527" y="2684215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98014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42163" y="2274711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541075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862159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45374" y="3717292"/>
              <a:ext cx="879481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40202" y="3254529"/>
              <a:ext cx="524637" cy="4154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 bwMode="auto">
            <a:xfrm>
              <a:off x="7229283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 bwMode="auto">
            <a:xfrm>
              <a:off x="6357679" y="3715186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 bwMode="auto">
            <a:xfrm>
              <a:off x="679348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 bwMode="auto">
            <a:xfrm>
              <a:off x="8536689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 bwMode="auto">
            <a:xfrm>
              <a:off x="7665086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72" name="Straight Connector 171"/>
            <p:cNvCxnSpPr>
              <a:stCxn id="181" idx="7"/>
              <a:endCxn id="171" idx="3"/>
            </p:cNvCxnSpPr>
            <p:nvPr/>
          </p:nvCxnSpPr>
          <p:spPr bwMode="auto">
            <a:xfrm flipV="1">
              <a:off x="7151727" y="2011370"/>
              <a:ext cx="574824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/>
            <p:cNvCxnSpPr>
              <a:stCxn id="182" idx="1"/>
              <a:endCxn id="171" idx="5"/>
            </p:cNvCxnSpPr>
            <p:nvPr/>
          </p:nvCxnSpPr>
          <p:spPr bwMode="auto">
            <a:xfrm flipH="1" flipV="1">
              <a:off x="8023331" y="2011370"/>
              <a:ext cx="574823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Straight Connector 173"/>
            <p:cNvCxnSpPr>
              <a:stCxn id="184" idx="0"/>
              <a:endCxn id="181" idx="3"/>
            </p:cNvCxnSpPr>
            <p:nvPr/>
          </p:nvCxnSpPr>
          <p:spPr bwMode="auto">
            <a:xfrm flipV="1">
              <a:off x="6567534" y="3040354"/>
              <a:ext cx="287413" cy="6748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74"/>
            <p:cNvCxnSpPr>
              <a:stCxn id="183" idx="0"/>
              <a:endCxn id="181" idx="5"/>
            </p:cNvCxnSpPr>
            <p:nvPr/>
          </p:nvCxnSpPr>
          <p:spPr bwMode="auto">
            <a:xfrm flipH="1" flipV="1">
              <a:off x="7151727" y="3040354"/>
              <a:ext cx="287411" cy="6748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-55420" y="2028659"/>
            <a:ext cx="3050969" cy="1492755"/>
            <a:chOff x="-55420" y="1653125"/>
            <a:chExt cx="3050969" cy="1492755"/>
          </a:xfrm>
        </p:grpSpPr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1098781" y="1653125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 bwMode="auto">
            <a:xfrm>
              <a:off x="355632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 bwMode="auto">
            <a:xfrm>
              <a:off x="1841931" y="2682109"/>
              <a:ext cx="419710" cy="41971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9" name="Straight Connector 188"/>
            <p:cNvCxnSpPr>
              <a:stCxn id="187" idx="7"/>
              <a:endCxn id="186" idx="3"/>
            </p:cNvCxnSpPr>
            <p:nvPr/>
          </p:nvCxnSpPr>
          <p:spPr bwMode="auto">
            <a:xfrm flipV="1">
              <a:off x="713877" y="2011370"/>
              <a:ext cx="446369" cy="73220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6" idx="5"/>
              <a:endCxn id="188" idx="1"/>
            </p:cNvCxnSpPr>
            <p:nvPr/>
          </p:nvCxnSpPr>
          <p:spPr bwMode="auto">
            <a:xfrm>
              <a:off x="1457026" y="2011370"/>
              <a:ext cx="446370" cy="73220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-55420" y="2684215"/>
              <a:ext cx="40375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20016" y="165523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i="1" dirty="0" smtClean="0">
                  <a:sym typeface="Symbol"/>
                </a:rPr>
                <a:t>k</a:t>
              </a:r>
              <a:endParaRPr lang="he-IL" i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6068" y="2684215"/>
              <a:ext cx="87948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01411" y="2274711"/>
              <a:ext cx="52463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50216" y="2274711"/>
              <a:ext cx="5246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" y="5990541"/>
            <a:ext cx="914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 cases 2 and 3</a:t>
            </a:r>
            <a:r>
              <a:rPr lang="en-US" sz="3200" i="1" dirty="0" smtClean="0"/>
              <a:t>, x</a:t>
            </a:r>
            <a:r>
              <a:rPr lang="en-US" sz="3200" dirty="0" smtClean="0"/>
              <a:t> is a </a:t>
            </a:r>
            <a:r>
              <a:rPr lang="en-US" sz="3200" dirty="0" smtClean="0">
                <a:solidFill>
                  <a:srgbClr val="FF0000"/>
                </a:solidFill>
              </a:rPr>
              <a:t>{1,2}</a:t>
            </a:r>
            <a:r>
              <a:rPr lang="en-US" sz="3200" dirty="0" smtClean="0"/>
              <a:t>-node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" y="5380295"/>
            <a:ext cx="914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x</a:t>
            </a:r>
            <a:r>
              <a:rPr lang="en-US" sz="3200" dirty="0" smtClean="0"/>
              <a:t> is the </a:t>
            </a:r>
            <a:r>
              <a:rPr lang="en-US" sz="3200" i="1" dirty="0" smtClean="0"/>
              <a:t>only</a:t>
            </a:r>
            <a:r>
              <a:rPr lang="en-US" sz="3200" dirty="0" smtClean="0"/>
              <a:t> node with </a:t>
            </a:r>
            <a:r>
              <a:rPr lang="en-US" sz="3200" i="1" dirty="0" smtClean="0">
                <a:solidFill>
                  <a:srgbClr val="FF0000"/>
                </a:solidFill>
              </a:rPr>
              <a:t>rank difference </a:t>
            </a:r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567" y="1020006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>
                <a:solidFill>
                  <a:srgbClr val="2C001D"/>
                </a:solidFill>
                <a:cs typeface="Times New Roman" pitchFamily="18" charset="0"/>
              </a:rPr>
              <a:t>3 cases </a:t>
            </a:r>
            <a:r>
              <a:rPr lang="en-US" sz="4000" kern="0" dirty="0">
                <a:solidFill>
                  <a:srgbClr val="00B050"/>
                </a:solidFill>
                <a:cs typeface="Times New Roman" pitchFamily="18" charset="0"/>
              </a:rPr>
              <a:t>(up to symmetry)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6097" y="4694804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131" y="4697076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46919" y="4672052"/>
            <a:ext cx="160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55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286913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1: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067" y="2414647"/>
            <a:ext cx="3811194" cy="1787756"/>
            <a:chOff x="430067" y="2338447"/>
            <a:chExt cx="3811194" cy="178775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994344" y="24345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090803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897886" y="35911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488853" y="2832574"/>
              <a:ext cx="573785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392394" y="2832574"/>
              <a:ext cx="573786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0067" y="3528458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0135" y="2338447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i="1" dirty="0" smtClean="0">
                  <a:sym typeface="Symbol"/>
                </a:rPr>
                <a:t>k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060" y="35414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6744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5603" y="31012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651" y="2414647"/>
            <a:ext cx="3811195" cy="1787756"/>
            <a:chOff x="4609651" y="2490847"/>
            <a:chExt cx="3811195" cy="178775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5869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7435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7" y="2984974"/>
              <a:ext cx="573787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8" y="2984974"/>
              <a:ext cx="573788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609651" y="3680858"/>
              <a:ext cx="65767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483" y="2490847"/>
              <a:ext cx="99222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3645" y="3693828"/>
              <a:ext cx="97720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9941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9475" y="32641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endCxn id="56" idx="0"/>
          </p:cNvCxnSpPr>
          <p:nvPr/>
        </p:nvCxnSpPr>
        <p:spPr bwMode="auto">
          <a:xfrm flipH="1">
            <a:off x="6407101" y="1939636"/>
            <a:ext cx="353917" cy="571088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477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Promote </a:t>
            </a:r>
            <a:r>
              <a:rPr lang="en-US" sz="3200" i="1" dirty="0"/>
              <a:t>z</a:t>
            </a:r>
            <a:r>
              <a:rPr lang="en-US" sz="3200" dirty="0"/>
              <a:t>, i.e., </a:t>
            </a:r>
            <a:r>
              <a:rPr lang="en-US" sz="3200" dirty="0" smtClean="0"/>
              <a:t>increase </a:t>
            </a:r>
            <a:r>
              <a:rPr lang="en-US" sz="3200" dirty="0"/>
              <a:t>its </a:t>
            </a:r>
            <a:r>
              <a:rPr lang="en-US" sz="3200" i="1" dirty="0">
                <a:solidFill>
                  <a:srgbClr val="0000FF"/>
                </a:solidFill>
              </a:rPr>
              <a:t>rank</a:t>
            </a:r>
            <a:r>
              <a:rPr lang="en-US" sz="3200" dirty="0"/>
              <a:t> by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720" y="54449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2:</a:t>
            </a:r>
            <a:r>
              <a:rPr lang="en-US" sz="4000" dirty="0" smtClean="0"/>
              <a:t> Single rotation </a:t>
            </a:r>
            <a:endParaRPr lang="he-IL" sz="4000" i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-101048" y="2127880"/>
            <a:ext cx="4626293" cy="2754065"/>
            <a:chOff x="-101048" y="2148967"/>
            <a:chExt cx="4626293" cy="2754065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83444" y="220613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557723" y="33043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3209166" y="33043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955772" y="2604184"/>
              <a:ext cx="495967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781493" y="2604184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35897" y="3222248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9905" y="2148967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</a:t>
              </a:r>
              <a:endParaRPr lang="he-IL" sz="30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48044" y="3254673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42489" y="284449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4772" y="284449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2235415" y="439286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811936" y="439286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cxnSp>
          <p:nvCxnSpPr>
            <p:cNvPr id="27" name="Straight Connector 26"/>
            <p:cNvCxnSpPr>
              <a:stCxn id="26" idx="7"/>
              <a:endCxn id="4" idx="3"/>
            </p:cNvCxnSpPr>
            <p:nvPr/>
          </p:nvCxnSpPr>
          <p:spPr bwMode="auto">
            <a:xfrm flipV="1">
              <a:off x="1209986" y="3702420"/>
              <a:ext cx="416031" cy="75873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4" idx="5"/>
              <a:endCxn id="25" idx="1"/>
            </p:cNvCxnSpPr>
            <p:nvPr/>
          </p:nvCxnSpPr>
          <p:spPr bwMode="auto">
            <a:xfrm>
              <a:off x="1955773" y="3702420"/>
              <a:ext cx="347936" cy="75873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583649" y="434903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196" y="389078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101048" y="434903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0427" y="388754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50175" y="2127880"/>
            <a:ext cx="4624297" cy="2716777"/>
            <a:chOff x="4450175" y="2163943"/>
            <a:chExt cx="4624297" cy="2716777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154769" y="220287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6980490" y="330110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5329047" y="330110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6552818" y="260092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5727096" y="260092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7333330" y="321898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542629" y="216394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50175" y="3248223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287202" y="28120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813178" y="281204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6302798" y="43705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7726277" y="437054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7378540" y="3699158"/>
              <a:ext cx="416031" cy="7396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6700848" y="3699158"/>
              <a:ext cx="347936" cy="7396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5389115" y="43267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701840" y="388752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097271" y="43267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095000" y="388428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4229100" y="258338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0364" y="5161381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right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382" y="5821251"/>
            <a:ext cx="485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Rebalancing complete!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97556" y="5174989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</a:t>
            </a:r>
            <a:endParaRPr lang="en-US" sz="3200" i="1" dirty="0"/>
          </a:p>
        </p:txBody>
      </p:sp>
      <p:pic>
        <p:nvPicPr>
          <p:cNvPr id="6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5" y="1370943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Case 3:</a:t>
            </a:r>
            <a:r>
              <a:rPr lang="en-US" sz="4000" dirty="0" smtClean="0"/>
              <a:t> Double rotation</a:t>
            </a:r>
            <a:endParaRPr lang="he-IL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006889" y="1913432"/>
            <a:ext cx="4996834" cy="2956513"/>
            <a:chOff x="4006889" y="1913432"/>
            <a:chExt cx="4996834" cy="2956513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4006889" y="4315947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7580926" y="3113377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660169" y="1913432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81349" y="309696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422170" y="263692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919571" y="263692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5173935" y="376330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026522" y="4315947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206814" y="372115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18857" y="2369306"/>
              <a:ext cx="512081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660694" y="2369306"/>
              <a:ext cx="596488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97890" y="3565808"/>
              <a:ext cx="291211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18857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586938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6965972" y="3565808"/>
              <a:ext cx="291210" cy="79396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Group 121"/>
            <p:cNvGrpSpPr/>
            <p:nvPr/>
          </p:nvGrpSpPr>
          <p:grpSpPr>
            <a:xfrm>
              <a:off x="4964718" y="4359774"/>
              <a:ext cx="3146602" cy="466344"/>
              <a:chOff x="4731258" y="4658514"/>
              <a:chExt cx="3146602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643435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c</a:t>
                </a:r>
                <a:endParaRPr lang="he-IL" i="1" dirty="0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11516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499340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d</a:t>
                </a:r>
                <a:endParaRPr lang="he-IL" i="1" dirty="0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731258" y="465851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420807" y="3167758"/>
              <a:ext cx="2234425" cy="466344"/>
              <a:chOff x="5187347" y="3354633"/>
              <a:chExt cx="2234425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187347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55428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z</a:t>
                </a:r>
                <a:endParaRPr lang="he-IL" i="1" dirty="0"/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262644" y="197125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229" y="1913432"/>
            <a:ext cx="3805422" cy="4129864"/>
            <a:chOff x="17229" y="2148967"/>
            <a:chExt cx="3805422" cy="4129864"/>
          </a:xfrm>
        </p:grpSpPr>
        <p:sp>
          <p:nvSpPr>
            <p:cNvPr id="51" name="TextBox 50"/>
            <p:cNvSpPr txBox="1"/>
            <p:nvPr/>
          </p:nvSpPr>
          <p:spPr>
            <a:xfrm>
              <a:off x="858160" y="3358435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27685" y="2148967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</a:t>
              </a:r>
              <a:endParaRPr lang="he-IL" sz="30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27560" y="3371405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80001" y="28919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60420" y="287245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7041" y="4516026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5248" y="40543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29" y="455169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3152" y="40543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935185" y="4615986"/>
              <a:ext cx="1434793" cy="466344"/>
              <a:chOff x="662815" y="4640305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b</a:t>
                </a:r>
                <a:endParaRPr lang="he-IL" i="1" dirty="0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419410" y="3419484"/>
              <a:ext cx="2403241" cy="466344"/>
              <a:chOff x="1147040" y="3331938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>
              <a:off x="2387859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V="1">
              <a:off x="1817459" y="2598337"/>
              <a:ext cx="638695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H="1" flipV="1">
              <a:off x="2785908" y="2598337"/>
              <a:ext cx="638694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V="1">
              <a:off x="1168357" y="3817534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H="1" flipV="1">
              <a:off x="1817459" y="3817534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3" name="Group 122"/>
            <p:cNvGrpSpPr/>
            <p:nvPr/>
          </p:nvGrpSpPr>
          <p:grpSpPr>
            <a:xfrm>
              <a:off x="1430220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d</a:t>
                </a:r>
                <a:endParaRPr lang="he-IL" i="1" dirty="0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c</a:t>
                </a:r>
                <a:endParaRPr lang="he-IL" i="1" dirty="0"/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H="1" flipV="1">
              <a:off x="2301683" y="5014036"/>
              <a:ext cx="376631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V="1">
              <a:off x="1663392" y="5014036"/>
              <a:ext cx="308537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>
            <a:off x="4229100" y="234784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4733" y="5014501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Double rotation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838402" y="6026178"/>
            <a:ext cx="485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Rebalancing complete!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3848006" y="5520340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err="1" smtClean="0"/>
              <a:t>x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z</a:t>
            </a:r>
            <a:r>
              <a:rPr lang="en-US" sz="3200" i="1" dirty="0" smtClean="0"/>
              <a:t>    </a:t>
            </a:r>
            <a:r>
              <a:rPr lang="en-US" sz="3200" dirty="0" smtClean="0"/>
              <a:t>Promote</a:t>
            </a:r>
            <a:r>
              <a:rPr lang="en-US" sz="3200" i="1" dirty="0" smtClean="0"/>
              <a:t> b</a:t>
            </a:r>
            <a:endParaRPr lang="en-US" sz="3200" i="1" dirty="0"/>
          </a:p>
        </p:txBody>
      </p:sp>
      <p:pic>
        <p:nvPicPr>
          <p:cNvPr id="67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5" y="1370943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62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2602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Find</a:t>
            </a:r>
            <a:r>
              <a:rPr lang="en-US" sz="3200" dirty="0" smtClean="0"/>
              <a:t> insertion point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18942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Insert</a:t>
            </a:r>
            <a:r>
              <a:rPr lang="en-US" sz="3200" dirty="0" smtClean="0"/>
              <a:t> new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5281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Rebalance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-15" y="46731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Worst-case time  =  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/>
              <a:t>)  =  O(log </a:t>
            </a:r>
            <a:r>
              <a:rPr lang="en-US" sz="3200" i="1" dirty="0" smtClean="0"/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45" y="55978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is the </a:t>
            </a:r>
            <a:r>
              <a:rPr lang="en-US" sz="3200" i="1" dirty="0" smtClean="0">
                <a:solidFill>
                  <a:srgbClr val="00B050"/>
                </a:solidFill>
              </a:rPr>
              <a:t>amortized</a:t>
            </a:r>
            <a:r>
              <a:rPr lang="en-US" sz="3200" dirty="0" smtClean="0"/>
              <a:t> number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 steps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845" y="33877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Number of </a:t>
            </a:r>
            <a:r>
              <a:rPr lang="en-US" sz="3200" i="1" dirty="0" smtClean="0">
                <a:solidFill>
                  <a:srgbClr val="CC3300"/>
                </a:solidFill>
              </a:rPr>
              <a:t>promotions</a:t>
            </a:r>
            <a:r>
              <a:rPr lang="en-US" sz="3200" dirty="0" smtClean="0"/>
              <a:t>  </a:t>
            </a:r>
            <a:r>
              <a:rPr lang="en-US" sz="3200" dirty="0" smtClean="0">
                <a:sym typeface="Symbol"/>
              </a:rPr>
              <a:t>  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/>
              <a:t>  </a:t>
            </a:r>
            <a:r>
              <a:rPr lang="en-US" sz="3200" dirty="0"/>
              <a:t>=  O(log </a:t>
            </a:r>
            <a:r>
              <a:rPr lang="en-US" sz="3200" i="1" dirty="0"/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5" y="4030483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Number of </a:t>
            </a:r>
            <a:r>
              <a:rPr lang="en-US" sz="3200" i="1" dirty="0">
                <a:solidFill>
                  <a:srgbClr val="CC3300"/>
                </a:solidFill>
              </a:rPr>
              <a:t>rotations</a:t>
            </a:r>
            <a:r>
              <a:rPr lang="en-US" sz="3200" dirty="0" smtClean="0"/>
              <a:t>  </a:t>
            </a:r>
            <a:r>
              <a:rPr lang="en-US" sz="3200" dirty="0" smtClean="0">
                <a:sym typeface="Symbol"/>
              </a:rPr>
              <a:t>  2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9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7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53056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Insertion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Amortized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000" dirty="0"/>
              <a:t>number of </a:t>
            </a:r>
            <a:r>
              <a:rPr lang="en-US" sz="4000" i="1" dirty="0" smtClean="0">
                <a:solidFill>
                  <a:srgbClr val="CC3300"/>
                </a:solidFill>
              </a:rPr>
              <a:t>rebalancing steps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85915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number of </a:t>
            </a:r>
            <a:r>
              <a:rPr lang="en-US" sz="3600" dirty="0" smtClean="0">
                <a:solidFill>
                  <a:srgbClr val="FF0000"/>
                </a:solidFill>
              </a:rPr>
              <a:t>0,1</a:t>
            </a:r>
            <a:r>
              <a:rPr lang="en-US" sz="3600" dirty="0" smtClean="0"/>
              <a:t>-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6" y="330599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insertion itself, and each rebalancing step</a:t>
            </a:r>
            <a:br>
              <a:rPr lang="en-US" sz="2800" dirty="0" smtClean="0"/>
            </a:br>
            <a:r>
              <a:rPr lang="en-US" sz="2800" dirty="0" smtClean="0"/>
              <a:t>change the potential by at most a constant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60" y="4931709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promotions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29" y="5733909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5" y="4334295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Promotions are the only </a:t>
            </a:r>
            <a:r>
              <a:rPr lang="en-US" sz="2800" i="1" dirty="0" smtClean="0"/>
              <a:t>non-terminal</a:t>
            </a:r>
            <a:r>
              <a:rPr lang="en-US" sz="2800" dirty="0" smtClean="0"/>
              <a:t>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50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  <p:bldP spid="13" grpId="0"/>
      <p:bldP spid="1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772688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promote</a:t>
            </a:r>
            <a:endParaRPr lang="he-IL" sz="4000" dirty="0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54882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78088" y="1755230"/>
            <a:ext cx="3754044" cy="2926336"/>
            <a:chOff x="278088" y="1802855"/>
            <a:chExt cx="3754044" cy="292633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785215" y="3013959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i="1" dirty="0" smtClean="0"/>
                <a:t>z</a:t>
              </a:r>
              <a:endParaRPr lang="he-IL" i="1" dirty="0" smtClean="0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881674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688757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279724" y="3412009"/>
              <a:ext cx="573785" cy="85991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183265" y="3412009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78088" y="4144416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71006" y="2954744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200" i="1" dirty="0" smtClean="0">
                  <a:sym typeface="Symbol"/>
                </a:rPr>
                <a:t>k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54931" y="4144416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37615" y="37364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46474" y="373647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524479" y="18620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32" name="Straight Connector 31"/>
            <p:cNvCxnSpPr>
              <a:stCxn id="3" idx="0"/>
              <a:endCxn id="31" idx="3"/>
            </p:cNvCxnSpPr>
            <p:nvPr/>
          </p:nvCxnSpPr>
          <p:spPr bwMode="auto">
            <a:xfrm flipV="1">
              <a:off x="2018387" y="2260120"/>
              <a:ext cx="574386" cy="75383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122287" y="250515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7937" y="1802855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23610" y="1755230"/>
            <a:ext cx="3770251" cy="2926336"/>
            <a:chOff x="4823610" y="1802855"/>
            <a:chExt cx="3770251" cy="292633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346944" y="301395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443403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250486" y="420363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841453" y="3412009"/>
              <a:ext cx="573785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744994" y="3412009"/>
              <a:ext cx="573786" cy="85991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823610" y="4144416"/>
              <a:ext cx="657673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06498" y="2954744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16660" y="4144416"/>
              <a:ext cx="97720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k−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2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62956" y="37228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3376" y="37228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7098831" y="186207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0" name="Straight Connector 39"/>
            <p:cNvCxnSpPr>
              <a:stCxn id="56" idx="0"/>
              <a:endCxn id="39" idx="3"/>
            </p:cNvCxnSpPr>
            <p:nvPr/>
          </p:nvCxnSpPr>
          <p:spPr bwMode="auto">
            <a:xfrm flipV="1">
              <a:off x="6580116" y="2260120"/>
              <a:ext cx="587009" cy="75383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145762" y="1802855"/>
              <a:ext cx="992221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2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200" i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2607" y="25104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0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ight Arrow 68"/>
          <p:cNvSpPr/>
          <p:nvPr/>
        </p:nvSpPr>
        <p:spPr bwMode="auto">
          <a:xfrm>
            <a:off x="4125183" y="257794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5" y="5383406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looses its potential:       =  1</a:t>
            </a:r>
            <a:r>
              <a:rPr lang="en-US" sz="3200" dirty="0" smtClean="0"/>
              <a:t>    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-2091" y="5902519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Decrease</a:t>
            </a:r>
            <a:r>
              <a:rPr lang="en-US" sz="3200" dirty="0" smtClean="0">
                <a:sym typeface="Symbol"/>
              </a:rPr>
              <a:t> in potential pays for this step!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434" y="4864294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u</a:t>
            </a:r>
            <a:r>
              <a:rPr lang="en-US" sz="3200" dirty="0" smtClean="0">
                <a:sym typeface="Symbol"/>
              </a:rPr>
              <a:t> (and of </a:t>
            </a:r>
            <a:r>
              <a:rPr lang="en-US" sz="3200" i="1" dirty="0" err="1" smtClean="0">
                <a:sym typeface="Symbol"/>
              </a:rPr>
              <a:t>x,y</a:t>
            </a:r>
            <a:r>
              <a:rPr lang="en-US" sz="3200" dirty="0" smtClean="0">
                <a:sym typeface="Symbol"/>
              </a:rPr>
              <a:t>) does not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5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deletion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43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15729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Replace item to be deleted with </a:t>
            </a:r>
            <a:br>
              <a:rPr lang="en-US" sz="3200" dirty="0" smtClean="0"/>
            </a:br>
            <a:r>
              <a:rPr lang="en-US" sz="3200" dirty="0" smtClean="0"/>
              <a:t>its successor or predecessor, if needed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226087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Delete the appropriate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87200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Perform a sequence of </a:t>
            </a:r>
            <a:r>
              <a:rPr lang="en-US" sz="3200" i="1" dirty="0" smtClean="0">
                <a:solidFill>
                  <a:srgbClr val="C00000"/>
                </a:solidFill>
              </a:rPr>
              <a:t>demotions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and </a:t>
            </a:r>
            <a:r>
              <a:rPr lang="en-US" sz="3200" i="1" dirty="0">
                <a:solidFill>
                  <a:srgbClr val="C00000"/>
                </a:solidFill>
              </a:rPr>
              <a:t>double </a:t>
            </a:r>
            <a:r>
              <a:rPr lang="en-US" sz="3200" i="1" dirty="0" smtClean="0">
                <a:solidFill>
                  <a:srgbClr val="C00000"/>
                </a:solidFill>
              </a:rPr>
              <a:t>rotations </a:t>
            </a:r>
            <a:r>
              <a:rPr lang="en-US" sz="3200" dirty="0" smtClean="0"/>
              <a:t>to restore balance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-15" y="51978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deletion time  =  </a:t>
            </a:r>
            <a:r>
              <a:rPr lang="en-US" sz="3200" dirty="0" smtClean="0">
                <a:solidFill>
                  <a:srgbClr val="0000FF"/>
                </a:solidFill>
              </a:rPr>
              <a:t>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>
                <a:solidFill>
                  <a:srgbClr val="0000FF"/>
                </a:solidFill>
              </a:rPr>
              <a:t>)  =  O(log </a:t>
            </a:r>
            <a:r>
              <a:rPr lang="en-US" sz="3200" i="1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45" y="397558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Somewhat more complicated then insertion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0" y="458672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are not terminal cases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45" y="58089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the </a:t>
            </a:r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cost of rebalancing?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3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8581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 Deletion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9072" y="89887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34057" y="1571094"/>
            <a:ext cx="2444290" cy="1422678"/>
            <a:chOff x="2944667" y="1990725"/>
            <a:chExt cx="2036908" cy="1185565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44667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3362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3362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37"/>
          <p:cNvGrpSpPr>
            <a:grpSpLocks noChangeAspect="1"/>
          </p:cNvGrpSpPr>
          <p:nvPr/>
        </p:nvGrpSpPr>
        <p:grpSpPr>
          <a:xfrm>
            <a:off x="6373765" y="1536079"/>
            <a:ext cx="2478580" cy="1412366"/>
            <a:chOff x="4849667" y="1952625"/>
            <a:chExt cx="2065483" cy="1176972"/>
          </a:xfrm>
        </p:grpSpPr>
        <p:sp>
          <p:nvSpPr>
            <p:cNvPr id="115" name="TextBox 114"/>
            <p:cNvSpPr txBox="1"/>
            <p:nvPr/>
          </p:nvSpPr>
          <p:spPr>
            <a:xfrm>
              <a:off x="6268892" y="2628900"/>
              <a:ext cx="64625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5610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5172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048857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2" name="Straight Connector 101"/>
            <p:cNvCxnSpPr>
              <a:stCxn id="99" idx="3"/>
              <a:endCxn id="100" idx="0"/>
            </p:cNvCxnSpPr>
            <p:nvPr/>
          </p:nvCxnSpPr>
          <p:spPr bwMode="auto">
            <a:xfrm flipH="1">
              <a:off x="5326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99" idx="5"/>
              <a:endCxn id="101" idx="0"/>
            </p:cNvCxnSpPr>
            <p:nvPr/>
          </p:nvCxnSpPr>
          <p:spPr bwMode="auto">
            <a:xfrm>
              <a:off x="5873420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4849667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16392" y="19526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44942" y="2290763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365" y="2290763"/>
              <a:ext cx="45601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536428" y="1574179"/>
            <a:ext cx="2215690" cy="1366646"/>
            <a:chOff x="515792" y="1990725"/>
            <a:chExt cx="1846408" cy="113887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515792" y="26384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3117" y="26098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3838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3838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415548" y="3863251"/>
            <a:ext cx="2457450" cy="1399818"/>
            <a:chOff x="238125" y="4229100"/>
            <a:chExt cx="2047875" cy="1166515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6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1" y="4675198"/>
              <a:ext cx="338855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5" y="4675198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5390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33950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8482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57200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57200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86056" y="335919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224607" y="3882302"/>
            <a:ext cx="2663190" cy="1411248"/>
            <a:chOff x="3270894" y="4248150"/>
            <a:chExt cx="2219325" cy="1176040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sym typeface="Symbol"/>
                </a:rPr>
                <a:t>1</a:t>
              </a:r>
              <a:endParaRPr lang="he-IL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109"/>
            <p:cNvGrpSpPr/>
            <p:nvPr/>
          </p:nvGrpSpPr>
          <p:grpSpPr>
            <a:xfrm>
              <a:off x="3270894" y="4431535"/>
              <a:ext cx="2219325" cy="992655"/>
              <a:chOff x="3270894" y="4431535"/>
              <a:chExt cx="2219325" cy="992655"/>
            </a:xfrm>
          </p:grpSpPr>
          <p:grpSp>
            <p:nvGrpSpPr>
              <p:cNvPr id="7" name="Group 106"/>
              <p:cNvGrpSpPr/>
              <p:nvPr/>
            </p:nvGrpSpPr>
            <p:grpSpPr>
              <a:xfrm>
                <a:off x="3815261" y="4431535"/>
                <a:ext cx="1674958" cy="983130"/>
                <a:chOff x="3815261" y="4431535"/>
                <a:chExt cx="1674958" cy="983130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i="1" dirty="0"/>
                    <a:t>z</a:t>
                  </a:r>
                  <a:endParaRPr lang="he-IL" i="1" dirty="0"/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591050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53000"/>
                  <a:ext cx="600075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591050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4962525"/>
                <a:ext cx="60007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508452" y="5427659"/>
            <a:ext cx="2095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dirty="0" smtClean="0"/>
              <a:t>(Demote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  <a:endParaRPr lang="he-IL" dirty="0"/>
          </a:p>
        </p:txBody>
      </p:sp>
      <p:grpSp>
        <p:nvGrpSpPr>
          <p:cNvPr id="8" name="Group 110"/>
          <p:cNvGrpSpPr>
            <a:grpSpLocks noChangeAspect="1"/>
          </p:cNvGrpSpPr>
          <p:nvPr/>
        </p:nvGrpSpPr>
        <p:grpSpPr>
          <a:xfrm>
            <a:off x="6281460" y="3929926"/>
            <a:ext cx="2663190" cy="1376958"/>
            <a:chOff x="6014646" y="4295775"/>
            <a:chExt cx="2219325" cy="1147465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86678" y="44505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98" name="Straight Connector 197"/>
            <p:cNvCxnSpPr>
              <a:stCxn id="197" idx="3"/>
              <a:endCxn id="200" idx="0"/>
            </p:cNvCxnSpPr>
            <p:nvPr/>
          </p:nvCxnSpPr>
          <p:spPr bwMode="auto">
            <a:xfrm flipH="1">
              <a:off x="6692897" y="4713298"/>
              <a:ext cx="338855" cy="378709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97" idx="5"/>
              <a:endCxn id="207" idx="0"/>
            </p:cNvCxnSpPr>
            <p:nvPr/>
          </p:nvCxnSpPr>
          <p:spPr bwMode="auto">
            <a:xfrm>
              <a:off x="7249391" y="4713298"/>
              <a:ext cx="291231" cy="3468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0" name="Rectangle 199"/>
            <p:cNvSpPr>
              <a:spLocks noChangeAspect="1"/>
            </p:cNvSpPr>
            <p:nvPr/>
          </p:nvSpPr>
          <p:spPr bwMode="auto">
            <a:xfrm>
              <a:off x="6561573" y="509200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692363" y="429577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501863" y="462915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33896" y="4972050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301963" y="4629150"/>
              <a:ext cx="46091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014646" y="498157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7386728" y="50601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6565305" y="5604225"/>
            <a:ext cx="2095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endParaRPr lang="he-IL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397985" y="333062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ight Arrow 236"/>
          <p:cNvSpPr/>
          <p:nvPr/>
        </p:nvSpPr>
        <p:spPr bwMode="auto">
          <a:xfrm rot="5400000">
            <a:off x="7454838" y="335919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25" y="546991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96" grpId="0"/>
      <p:bldP spid="231" grpId="0"/>
      <p:bldP spid="236" grpId="0" animBg="1"/>
      <p:bldP spid="2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3</a:t>
            </a:fld>
            <a:endParaRPr lang="da-DK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36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Length of longest path to leaf</a:t>
            </a: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1863" y="15065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2975" y="311626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8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3863" y="23114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2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4450" y="192881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3275" y="273685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05" name="Oval 21"/>
          <p:cNvSpPr>
            <a:spLocks noChangeArrowheads="1"/>
          </p:cNvSpPr>
          <p:nvPr/>
        </p:nvSpPr>
        <p:spPr bwMode="auto">
          <a:xfrm>
            <a:off x="4195763" y="39497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7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5305425" y="394970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rot="16200000" flipV="1">
            <a:off x="5135563" y="3540126"/>
            <a:ext cx="438150" cy="382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rot="5400000" flipH="1" flipV="1">
            <a:off x="4410075" y="3536951"/>
            <a:ext cx="438150" cy="3873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12" name="Oval 28"/>
          <p:cNvSpPr>
            <a:spLocks noChangeArrowheads="1"/>
          </p:cNvSpPr>
          <p:nvPr/>
        </p:nvSpPr>
        <p:spPr bwMode="auto">
          <a:xfrm>
            <a:off x="3633788" y="48974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5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13" name="AutoShape 29"/>
          <p:cNvCxnSpPr>
            <a:cxnSpLocks noChangeShapeType="1"/>
            <a:stCxn id="298012" idx="0"/>
            <a:endCxn id="298005" idx="3"/>
          </p:cNvCxnSpPr>
          <p:nvPr/>
        </p:nvCxnSpPr>
        <p:spPr bwMode="auto">
          <a:xfrm flipV="1">
            <a:off x="3873501" y="4345366"/>
            <a:ext cx="392472" cy="55207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903409" y="393804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9200" y="392534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12722" y="488438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02919" y="310954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23704" y="150842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95713" y="232851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59" y="5745310"/>
            <a:ext cx="8007872" cy="40149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 flipV="1">
            <a:off x="1012873" y="1508423"/>
            <a:ext cx="14068" cy="3743205"/>
          </a:xfrm>
          <a:prstGeom prst="straightConnector1">
            <a:avLst/>
          </a:prstGeom>
          <a:noFill/>
          <a:ln w="857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041009" y="2919413"/>
            <a:ext cx="174439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i="1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endParaRPr lang="en-US" i="1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7931833" y="1508423"/>
            <a:ext cx="14068" cy="3743205"/>
          </a:xfrm>
          <a:prstGeom prst="straightConnector1">
            <a:avLst/>
          </a:prstGeom>
          <a:noFill/>
          <a:ln w="857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187439" y="2951400"/>
            <a:ext cx="1744394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i="1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endParaRPr lang="en-US" i="1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4" grpId="0"/>
      <p:bldP spid="55" grpId="0"/>
      <p:bldP spid="56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-9072" y="86937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unary node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Right Arrow 237"/>
          <p:cNvSpPr/>
          <p:nvPr/>
        </p:nvSpPr>
        <p:spPr bwMode="auto">
          <a:xfrm rot="5400000">
            <a:off x="7155909" y="36842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34468" y="1554393"/>
            <a:ext cx="2274981" cy="1938040"/>
            <a:chOff x="6134468" y="1731369"/>
            <a:chExt cx="2274981" cy="1938040"/>
          </a:xfrm>
        </p:grpSpPr>
        <p:sp>
          <p:nvSpPr>
            <p:cNvPr id="120" name="Oval 119"/>
            <p:cNvSpPr>
              <a:spLocks noChangeAspect="1"/>
            </p:cNvSpPr>
            <p:nvPr/>
          </p:nvSpPr>
          <p:spPr bwMode="auto">
            <a:xfrm>
              <a:off x="7200308" y="19528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 bwMode="auto">
            <a:xfrm>
              <a:off x="6762158" y="2600554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 bwMode="auto">
            <a:xfrm>
              <a:off x="7638458" y="257197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23" name="Straight Connector 122"/>
            <p:cNvCxnSpPr>
              <a:stCxn id="120" idx="3"/>
              <a:endCxn id="121" idx="0"/>
            </p:cNvCxnSpPr>
            <p:nvPr/>
          </p:nvCxnSpPr>
          <p:spPr bwMode="auto">
            <a:xfrm flipH="1">
              <a:off x="6916052" y="2215567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5"/>
              <a:endCxn id="122" idx="0"/>
            </p:cNvCxnSpPr>
            <p:nvPr/>
          </p:nvCxnSpPr>
          <p:spPr bwMode="auto">
            <a:xfrm>
              <a:off x="7463021" y="2215567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125"/>
            <p:cNvSpPr>
              <a:spLocks noChangeAspect="1"/>
            </p:cNvSpPr>
            <p:nvPr/>
          </p:nvSpPr>
          <p:spPr bwMode="auto">
            <a:xfrm>
              <a:off x="7041903" y="3318176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7" name="Straight Connector 126"/>
            <p:cNvCxnSpPr>
              <a:stCxn id="121" idx="3"/>
              <a:endCxn id="142" idx="0"/>
            </p:cNvCxnSpPr>
            <p:nvPr/>
          </p:nvCxnSpPr>
          <p:spPr bwMode="auto">
            <a:xfrm flipH="1">
              <a:off x="6620777" y="2863267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1" idx="5"/>
              <a:endCxn id="126" idx="0"/>
            </p:cNvCxnSpPr>
            <p:nvPr/>
          </p:nvCxnSpPr>
          <p:spPr bwMode="auto">
            <a:xfrm>
              <a:off x="7024871" y="2863267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439268" y="2417169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78007" y="1731369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73231" y="2136024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91643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 bwMode="auto">
            <a:xfrm>
              <a:off x="6466883" y="32768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134468" y="3207744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47451" y="3207744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8868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478448" y="2136024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61749" y="2410205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39268" y="4097568"/>
            <a:ext cx="2005014" cy="1232579"/>
            <a:chOff x="6439268" y="4274544"/>
            <a:chExt cx="2005014" cy="1232579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7200308" y="44960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7638458" y="51151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12" name="Straight Connector 211"/>
            <p:cNvCxnSpPr>
              <a:stCxn id="209" idx="3"/>
              <a:endCxn id="224" idx="0"/>
            </p:cNvCxnSpPr>
            <p:nvPr/>
          </p:nvCxnSpPr>
          <p:spPr bwMode="auto">
            <a:xfrm flipH="1">
              <a:off x="6916052" y="4758742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>
              <a:stCxn id="209" idx="5"/>
              <a:endCxn id="211" idx="0"/>
            </p:cNvCxnSpPr>
            <p:nvPr/>
          </p:nvCxnSpPr>
          <p:spPr bwMode="auto">
            <a:xfrm>
              <a:off x="7463021" y="4758742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TextBox 217"/>
            <p:cNvSpPr txBox="1"/>
            <p:nvPr/>
          </p:nvSpPr>
          <p:spPr>
            <a:xfrm>
              <a:off x="6439268" y="504545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78007" y="4274544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582143" y="4659122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4" name="Oval 223"/>
            <p:cNvSpPr>
              <a:spLocks noChangeAspect="1"/>
            </p:cNvSpPr>
            <p:nvPr/>
          </p:nvSpPr>
          <p:spPr bwMode="auto">
            <a:xfrm>
              <a:off x="6762158" y="51437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513281" y="4659122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796582" y="5045458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7" name="Right Arrow 226"/>
          <p:cNvSpPr/>
          <p:nvPr/>
        </p:nvSpPr>
        <p:spPr bwMode="auto">
          <a:xfrm rot="5400000">
            <a:off x="1899786" y="368210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8345" y="1552215"/>
            <a:ext cx="2397227" cy="1938040"/>
            <a:chOff x="878345" y="1729191"/>
            <a:chExt cx="2397227" cy="1938040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1944185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1506035" y="2598376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2382335" y="256980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3" name="Straight Connector 142"/>
            <p:cNvCxnSpPr>
              <a:stCxn id="137" idx="3"/>
              <a:endCxn id="140" idx="0"/>
            </p:cNvCxnSpPr>
            <p:nvPr/>
          </p:nvCxnSpPr>
          <p:spPr bwMode="auto">
            <a:xfrm flipH="1">
              <a:off x="1659929" y="2213389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7" idx="5"/>
              <a:endCxn id="141" idx="0"/>
            </p:cNvCxnSpPr>
            <p:nvPr/>
          </p:nvCxnSpPr>
          <p:spPr bwMode="auto">
            <a:xfrm>
              <a:off x="2206898" y="2213389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Rectangle 147"/>
            <p:cNvSpPr>
              <a:spLocks noChangeAspect="1"/>
            </p:cNvSpPr>
            <p:nvPr/>
          </p:nvSpPr>
          <p:spPr bwMode="auto">
            <a:xfrm>
              <a:off x="1785780" y="3315998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9" name="Straight Connector 148"/>
            <p:cNvCxnSpPr>
              <a:stCxn id="140" idx="3"/>
              <a:endCxn id="172" idx="0"/>
            </p:cNvCxnSpPr>
            <p:nvPr/>
          </p:nvCxnSpPr>
          <p:spPr bwMode="auto">
            <a:xfrm flipH="1">
              <a:off x="1364654" y="2861089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140" idx="5"/>
              <a:endCxn id="148" idx="0"/>
            </p:cNvCxnSpPr>
            <p:nvPr/>
          </p:nvCxnSpPr>
          <p:spPr bwMode="auto">
            <a:xfrm>
              <a:off x="1768748" y="2861089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1183145" y="2414991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4947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62678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35520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 bwMode="auto">
            <a:xfrm>
              <a:off x="1210760" y="32746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78345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991328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92745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300890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627872" y="2431435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5" y="4095390"/>
            <a:ext cx="2101134" cy="1236935"/>
            <a:chOff x="1183145" y="4272366"/>
            <a:chExt cx="2101134" cy="1236935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 bwMode="auto">
            <a:xfrm>
              <a:off x="1944185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2382335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7" name="Straight Connector 186"/>
            <p:cNvCxnSpPr>
              <a:stCxn id="185" idx="3"/>
              <a:endCxn id="216" idx="0"/>
            </p:cNvCxnSpPr>
            <p:nvPr/>
          </p:nvCxnSpPr>
          <p:spPr bwMode="auto">
            <a:xfrm flipH="1">
              <a:off x="1659929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5" idx="5"/>
              <a:endCxn id="186" idx="0"/>
            </p:cNvCxnSpPr>
            <p:nvPr/>
          </p:nvCxnSpPr>
          <p:spPr bwMode="auto">
            <a:xfrm>
              <a:off x="2206898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1183145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521884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383170" y="4672416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16" name="Oval 215"/>
            <p:cNvSpPr>
              <a:spLocks noChangeAspect="1"/>
            </p:cNvSpPr>
            <p:nvPr/>
          </p:nvSpPr>
          <p:spPr bwMode="auto">
            <a:xfrm>
              <a:off x="1506035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09122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636579" y="504763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0" y="156323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 Deletion</a:t>
            </a:r>
          </a:p>
        </p:txBody>
      </p:sp>
      <p:sp>
        <p:nvSpPr>
          <p:cNvPr id="93" name="Right Arrow 92"/>
          <p:cNvSpPr/>
          <p:nvPr/>
        </p:nvSpPr>
        <p:spPr bwMode="auto">
          <a:xfrm rot="5400000">
            <a:off x="4527847" y="368210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06406" y="1552215"/>
            <a:ext cx="2215521" cy="1938040"/>
            <a:chOff x="3506406" y="1729191"/>
            <a:chExt cx="2215521" cy="19380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72246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134096" y="2598376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5010396" y="256980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 bwMode="auto">
            <a:xfrm flipH="1">
              <a:off x="4287990" y="2213389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8" idx="5"/>
              <a:endCxn id="70" idx="0"/>
            </p:cNvCxnSpPr>
            <p:nvPr/>
          </p:nvCxnSpPr>
          <p:spPr bwMode="auto">
            <a:xfrm>
              <a:off x="4834959" y="2213389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4413841" y="3315998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stCxn id="69" idx="3"/>
              <a:endCxn id="80" idx="0"/>
            </p:cNvCxnSpPr>
            <p:nvPr/>
          </p:nvCxnSpPr>
          <p:spPr bwMode="auto">
            <a:xfrm flipH="1">
              <a:off x="3992715" y="2861089"/>
              <a:ext cx="186455" cy="41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69" idx="5"/>
              <a:endCxn id="73" idx="0"/>
            </p:cNvCxnSpPr>
            <p:nvPr/>
          </p:nvCxnSpPr>
          <p:spPr bwMode="auto">
            <a:xfrm>
              <a:off x="4396809" y="2861089"/>
              <a:ext cx="148356" cy="4549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811206" y="243706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63008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0739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3581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3838821" y="32746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6406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19389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806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28951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55933" y="2437068"/>
              <a:ext cx="4659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1206" y="4095390"/>
            <a:ext cx="1910721" cy="1236935"/>
            <a:chOff x="3811206" y="4272366"/>
            <a:chExt cx="1910721" cy="1236935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4572246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5010396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5" idx="3"/>
              <a:endCxn id="92" idx="0"/>
            </p:cNvCxnSpPr>
            <p:nvPr/>
          </p:nvCxnSpPr>
          <p:spPr bwMode="auto">
            <a:xfrm flipH="1">
              <a:off x="4287990" y="4756564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5" idx="5"/>
              <a:endCxn id="86" idx="0"/>
            </p:cNvCxnSpPr>
            <p:nvPr/>
          </p:nvCxnSpPr>
          <p:spPr bwMode="auto">
            <a:xfrm>
              <a:off x="4834959" y="4756564"/>
              <a:ext cx="329331" cy="356412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811206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49945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2</a:t>
              </a:r>
              <a:endParaRPr lang="he-IL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11232" y="4672416"/>
              <a:ext cx="4625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4134096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7183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4640" y="5047636"/>
              <a:ext cx="45728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8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29" y="5537397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665407" y="5452755"/>
            <a:ext cx="2095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dirty="0" smtClean="0"/>
              <a:t>(Demote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05" name="TextBox 104"/>
          <p:cNvSpPr txBox="1"/>
          <p:nvPr/>
        </p:nvSpPr>
        <p:spPr>
          <a:xfrm>
            <a:off x="6300968" y="5629321"/>
            <a:ext cx="2095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Problem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1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27" grpId="0" animBg="1"/>
      <p:bldP spid="93" grpId="0" animBg="1"/>
      <p:bldP spid="104" grpId="0"/>
      <p:bldP spid="1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3734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 rebalancing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549058" y="1780826"/>
            <a:ext cx="3151654" cy="2205422"/>
            <a:chOff x="190505" y="2319583"/>
            <a:chExt cx="3890929" cy="2722743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65" name="Straight Connector 64"/>
            <p:cNvCxnSpPr>
              <a:stCxn id="63" idx="0"/>
              <a:endCxn id="62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62" idx="5"/>
              <a:endCxn id="64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591969" y="2319583"/>
              <a:ext cx="91242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2103982" y="2829573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75" name="Straight Connector 74"/>
            <p:cNvCxnSpPr>
              <a:stCxn id="74" idx="0"/>
              <a:endCxn id="63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63" idx="5"/>
              <a:endCxn id="73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 flipH="1">
              <a:off x="650695" y="4472369"/>
              <a:ext cx="11906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1570336" y="3873358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306201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2666951" y="387335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1498250" y="1739885"/>
            <a:ext cx="2142898" cy="1332039"/>
            <a:chOff x="453878" y="2299824"/>
            <a:chExt cx="2645552" cy="1644492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3"/>
            </p:cNvCxnSpPr>
            <p:nvPr/>
          </p:nvCxnSpPr>
          <p:spPr bwMode="auto">
            <a:xfrm flipH="1" flipV="1">
              <a:off x="1903074" y="2756561"/>
              <a:ext cx="489794" cy="70018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27" idx="5"/>
              <a:endCxn id="129" idx="0"/>
            </p:cNvCxnSpPr>
            <p:nvPr/>
          </p:nvCxnSpPr>
          <p:spPr bwMode="auto">
            <a:xfrm flipH="1">
              <a:off x="1083523" y="2756561"/>
              <a:ext cx="489796" cy="70018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 flipH="1">
              <a:off x="2661098" y="3431355"/>
              <a:ext cx="438332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619847" y="2299824"/>
              <a:ext cx="912421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453878" y="3431355"/>
              <a:ext cx="342057" cy="5129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flipH="1">
              <a:off x="2233213" y="2834337"/>
              <a:ext cx="58292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 flipH="1">
              <a:off x="690222" y="2834337"/>
              <a:ext cx="58292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-567" y="882491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 smtClean="0">
                <a:cs typeface="Times New Roman" pitchFamily="18" charset="0"/>
              </a:rPr>
              <a:t>4 </a:t>
            </a:r>
            <a:r>
              <a:rPr lang="en-US" sz="4000" kern="0" dirty="0">
                <a:cs typeface="Times New Roman" pitchFamily="18" charset="0"/>
              </a:rPr>
              <a:t>cases </a:t>
            </a:r>
            <a:r>
              <a:rPr lang="en-US" sz="4000" kern="0" dirty="0">
                <a:solidFill>
                  <a:srgbClr val="0000FF"/>
                </a:solidFill>
                <a:cs typeface="Times New Roman" pitchFamily="18" charset="0"/>
              </a:rPr>
              <a:t>(up to symmetry)</a:t>
            </a:r>
          </a:p>
        </p:txBody>
      </p:sp>
      <p:grpSp>
        <p:nvGrpSpPr>
          <p:cNvPr id="215" name="Group 214"/>
          <p:cNvGrpSpPr>
            <a:grpSpLocks noChangeAspect="1"/>
          </p:cNvGrpSpPr>
          <p:nvPr/>
        </p:nvGrpSpPr>
        <p:grpSpPr>
          <a:xfrm>
            <a:off x="4549058" y="4290803"/>
            <a:ext cx="3151654" cy="2205422"/>
            <a:chOff x="190505" y="2319583"/>
            <a:chExt cx="3890929" cy="2722743"/>
          </a:xfrm>
        </p:grpSpPr>
        <p:sp>
          <p:nvSpPr>
            <p:cNvPr id="216" name="Oval 215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217" name="Oval 216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219" name="Straight Connector 218"/>
            <p:cNvCxnSpPr>
              <a:stCxn id="217" idx="0"/>
              <a:endCxn id="216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>
              <a:stCxn id="216" idx="5"/>
              <a:endCxn id="218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Box 220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 flipH="1">
              <a:off x="591969" y="2319583"/>
              <a:ext cx="91242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 flipH="1">
              <a:off x="2052667" y="2829573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26" name="Oval 225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227" name="Oval 226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228" name="Straight Connector 227"/>
            <p:cNvCxnSpPr>
              <a:stCxn id="227" idx="0"/>
              <a:endCxn id="217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Straight Connector 228"/>
            <p:cNvCxnSpPr>
              <a:stCxn id="217" idx="5"/>
              <a:endCxn id="226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Box 229"/>
            <p:cNvSpPr txBox="1"/>
            <p:nvPr/>
          </p:nvSpPr>
          <p:spPr>
            <a:xfrm flipH="1">
              <a:off x="1032207" y="4472369"/>
              <a:ext cx="75783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flipH="1">
              <a:off x="1518766" y="3940756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 flipH="1">
              <a:off x="306201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 flipH="1">
              <a:off x="2701416" y="3940756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1261629" y="4246945"/>
            <a:ext cx="3013104" cy="2249280"/>
            <a:chOff x="190505" y="2265437"/>
            <a:chExt cx="3719879" cy="2776889"/>
          </a:xfrm>
        </p:grpSpPr>
        <p:sp>
          <p:nvSpPr>
            <p:cNvPr id="235" name="Oval 234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236" name="Oval 235"/>
            <p:cNvSpPr>
              <a:spLocks noChangeAspect="1"/>
            </p:cNvSpPr>
            <p:nvPr/>
          </p:nvSpPr>
          <p:spPr bwMode="auto">
            <a:xfrm flipH="1">
              <a:off x="2159696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 bwMode="auto">
            <a:xfrm flipH="1">
              <a:off x="850351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238" name="Straight Connector 237"/>
            <p:cNvCxnSpPr>
              <a:stCxn id="236" idx="0"/>
              <a:endCxn id="235" idx="3"/>
            </p:cNvCxnSpPr>
            <p:nvPr/>
          </p:nvCxnSpPr>
          <p:spPr bwMode="auto">
            <a:xfrm flipH="1" flipV="1">
              <a:off x="1903073" y="2756562"/>
              <a:ext cx="489795" cy="7001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Straight Connector 238"/>
            <p:cNvCxnSpPr>
              <a:stCxn id="235" idx="5"/>
              <a:endCxn id="237" idx="0"/>
            </p:cNvCxnSpPr>
            <p:nvPr/>
          </p:nvCxnSpPr>
          <p:spPr bwMode="auto">
            <a:xfrm flipH="1">
              <a:off x="1083523" y="2756562"/>
              <a:ext cx="489796" cy="70018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239"/>
            <p:cNvSpPr txBox="1"/>
            <p:nvPr/>
          </p:nvSpPr>
          <p:spPr>
            <a:xfrm flipH="1">
              <a:off x="2548206" y="3400567"/>
              <a:ext cx="10162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 flipH="1">
              <a:off x="591969" y="2265437"/>
              <a:ext cx="912420" cy="569957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 flipH="1">
              <a:off x="190505" y="3400567"/>
              <a:ext cx="68411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 flipH="1">
              <a:off x="2121086" y="28295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 flipH="1">
              <a:off x="631299" y="2839098"/>
              <a:ext cx="58293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45" name="Oval 244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246" name="Oval 245"/>
            <p:cNvSpPr>
              <a:spLocks noChangeAspect="1"/>
            </p:cNvSpPr>
            <p:nvPr/>
          </p:nvSpPr>
          <p:spPr bwMode="auto">
            <a:xfrm flipH="1">
              <a:off x="273443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247" name="Straight Connector 246"/>
            <p:cNvCxnSpPr>
              <a:stCxn id="246" idx="0"/>
              <a:endCxn id="236" idx="3"/>
            </p:cNvCxnSpPr>
            <p:nvPr/>
          </p:nvCxnSpPr>
          <p:spPr bwMode="auto">
            <a:xfrm flipH="1" flipV="1">
              <a:off x="2557746" y="3854797"/>
              <a:ext cx="409859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Straight Connector 247"/>
            <p:cNvCxnSpPr>
              <a:stCxn id="236" idx="5"/>
              <a:endCxn id="245" idx="0"/>
            </p:cNvCxnSpPr>
            <p:nvPr/>
          </p:nvCxnSpPr>
          <p:spPr bwMode="auto">
            <a:xfrm flipH="1">
              <a:off x="1886225" y="3854797"/>
              <a:ext cx="341766" cy="67685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248"/>
            <p:cNvSpPr txBox="1"/>
            <p:nvPr/>
          </p:nvSpPr>
          <p:spPr>
            <a:xfrm flipH="1">
              <a:off x="650695" y="4472369"/>
              <a:ext cx="11906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 flipH="1">
              <a:off x="1587186" y="3940756"/>
              <a:ext cx="542924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 flipH="1">
              <a:off x="2890965" y="4472369"/>
              <a:ext cx="1019419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 flipH="1">
              <a:off x="2650101" y="3940756"/>
              <a:ext cx="582931" cy="5699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0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ight Arrow 102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1:</a:t>
            </a:r>
            <a:r>
              <a:rPr lang="en-US" sz="4400" dirty="0" smtClean="0"/>
              <a:t> Demote</a:t>
            </a:r>
            <a:endParaRPr lang="he-IL" sz="4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067" y="2614672"/>
            <a:ext cx="3427558" cy="1699829"/>
            <a:chOff x="430067" y="2614672"/>
            <a:chExt cx="3427558" cy="169982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1994344" y="265359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090803" y="381020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897886" y="381020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flipV="1">
              <a:off x="1488852" y="3051649"/>
              <a:ext cx="573787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>
              <a:off x="2392393" y="3051649"/>
              <a:ext cx="573788" cy="82684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0067" y="374753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33450" y="2614672"/>
              <a:ext cx="10486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</a:t>
              </a:r>
              <a:r>
                <a:rPr lang="en-US" sz="3000" i="1" dirty="0" smtClean="0">
                  <a:sym typeface="Symbol"/>
                </a:rPr>
                <a:t>k+</a:t>
              </a:r>
              <a:r>
                <a:rPr lang="en-US" sz="3000" dirty="0" smtClean="0">
                  <a:sym typeface="Symbol"/>
                </a:rPr>
                <a:t>2</a:t>
              </a:r>
              <a:endParaRPr lang="he-IL" sz="3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060" y="3760503"/>
              <a:ext cx="5935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57107" y="33393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8245" y="33393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6327" y="2614672"/>
            <a:ext cx="3315148" cy="1690304"/>
            <a:chOff x="4676327" y="2614672"/>
            <a:chExt cx="3315148" cy="1690304"/>
          </a:xfrm>
        </p:grpSpPr>
        <p:sp>
          <p:nvSpPr>
            <p:cNvPr id="61" name="TextBox 60"/>
            <p:cNvSpPr txBox="1"/>
            <p:nvPr/>
          </p:nvSpPr>
          <p:spPr>
            <a:xfrm>
              <a:off x="4676327" y="3747533"/>
              <a:ext cx="58293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66312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8197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81972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7" y="3061174"/>
              <a:ext cx="573787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8" y="3061174"/>
              <a:ext cx="573788" cy="8268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233483" y="2614672"/>
              <a:ext cx="99222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3325" y="3750978"/>
              <a:ext cx="43815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04759" y="33403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44235" y="334039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cxnSp>
        <p:nvCxnSpPr>
          <p:cNvPr id="27" name="Straight Connector 26"/>
          <p:cNvCxnSpPr>
            <a:endCxn id="56" idx="0"/>
          </p:cNvCxnSpPr>
          <p:nvPr/>
        </p:nvCxnSpPr>
        <p:spPr bwMode="auto">
          <a:xfrm flipH="1">
            <a:off x="6407101" y="2228850"/>
            <a:ext cx="431849" cy="43427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0" y="477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/>
              <a:t>z</a:t>
            </a:r>
            <a:r>
              <a:rPr lang="en-US" sz="3200" dirty="0"/>
              <a:t>, i.e., </a:t>
            </a:r>
            <a:r>
              <a:rPr lang="en-US" sz="3200" dirty="0" smtClean="0"/>
              <a:t>decrease </a:t>
            </a:r>
            <a:r>
              <a:rPr lang="en-US" sz="3200" dirty="0"/>
              <a:t>its </a:t>
            </a:r>
            <a:r>
              <a:rPr lang="en-US" sz="3200" i="1" dirty="0">
                <a:solidFill>
                  <a:srgbClr val="0000FF"/>
                </a:solidFill>
              </a:rPr>
              <a:t>rank</a:t>
            </a:r>
            <a:r>
              <a:rPr lang="en-US" sz="3200" dirty="0"/>
              <a:t> by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720" y="54449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3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9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455" y="2319583"/>
            <a:ext cx="4416357" cy="2706784"/>
            <a:chOff x="19455" y="2319583"/>
            <a:chExt cx="4416357" cy="2706784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3" y="27565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1" y="2756562"/>
              <a:ext cx="495968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0056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91969" y="231958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400566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018457" y="28295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802348" y="28390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4" y="38547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2" y="38547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650695" y="4472369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724025" y="3940756"/>
              <a:ext cx="54292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72369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815076" y="39407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019472" y="2319583"/>
            <a:ext cx="4315760" cy="2729242"/>
            <a:chOff x="5019472" y="2453743"/>
            <a:chExt cx="4315760" cy="272924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7" y="29089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8" y="290896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3351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33511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39878" y="30096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82508" y="30096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0" y="40071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7" y="40071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347357" y="4628987"/>
              <a:ext cx="11848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4484" y="4099681"/>
              <a:ext cx="73701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28987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24932" y="409968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2: </a:t>
            </a:r>
            <a:r>
              <a:rPr lang="en-US" sz="4400" dirty="0" smtClean="0"/>
              <a:t>Single Rotation</a:t>
            </a:r>
            <a:r>
              <a:rPr lang="en-US" sz="4400" dirty="0"/>
              <a:t> </a:t>
            </a:r>
            <a:r>
              <a:rPr lang="en-US" sz="4400" dirty="0" smtClean="0"/>
              <a:t>(a)</a:t>
            </a:r>
            <a:endParaRPr lang="he-IL" sz="4400" dirty="0"/>
          </a:p>
        </p:txBody>
      </p:sp>
      <p:sp>
        <p:nvSpPr>
          <p:cNvPr id="48" name="Right Arrow 47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54" y="5374907"/>
            <a:ext cx="1262210" cy="1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24458" y="5374110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left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7731" y="583218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    </a:t>
            </a:r>
            <a:r>
              <a:rPr lang="en-US" sz="3200" dirty="0" smtClean="0"/>
              <a:t>Promote</a:t>
            </a:r>
            <a:r>
              <a:rPr lang="en-US" sz="3200" i="1" dirty="0" smtClean="0"/>
              <a:t> 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8320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455" y="2329108"/>
            <a:ext cx="4416357" cy="2734004"/>
            <a:chOff x="19455" y="2310058"/>
            <a:chExt cx="4416357" cy="2734004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3" y="27565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1" y="2756562"/>
              <a:ext cx="495968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1353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91969" y="2310058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387597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032099" y="285404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92597" y="285404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4" y="38547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2" y="38547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820514" y="4454675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373798" y="3971066"/>
              <a:ext cx="112111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90064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829144" y="397106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>
            <a:defPPr>
              <a:defRPr lang="he-IL"/>
            </a:defPPr>
            <a:lvl1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sz="4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AVL: Rebalancing after deletion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882992" y="2324750"/>
            <a:ext cx="4315760" cy="2742719"/>
            <a:chOff x="5019472" y="2453743"/>
            <a:chExt cx="4315760" cy="2742719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7" y="2908962"/>
              <a:ext cx="495967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8" y="2908962"/>
              <a:ext cx="495968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0757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59452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86042" y="30438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41564" y="303436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0" y="4007198"/>
              <a:ext cx="416033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7" y="4007198"/>
              <a:ext cx="347938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334295" y="4615511"/>
              <a:ext cx="73718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94199" y="4081064"/>
              <a:ext cx="122175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42464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41955" y="409058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9" name="Straight Connector 58"/>
          <p:cNvCxnSpPr>
            <a:endCxn id="51" idx="0"/>
          </p:cNvCxnSpPr>
          <p:nvPr/>
        </p:nvCxnSpPr>
        <p:spPr bwMode="auto">
          <a:xfrm flipH="1">
            <a:off x="7246551" y="2066925"/>
            <a:ext cx="303644" cy="31499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ight Arrow 61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667638" y="5374110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Rotate left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-384365" y="583218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 </a:t>
            </a:r>
            <a:r>
              <a:rPr lang="en-US" sz="3200" dirty="0" smtClean="0"/>
              <a:t>twice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5335" y="5581102"/>
            <a:ext cx="539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solved or moved up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3:</a:t>
            </a:r>
            <a:r>
              <a:rPr lang="en-US" sz="4400" dirty="0" smtClean="0"/>
              <a:t> Single Rotation</a:t>
            </a:r>
            <a:r>
              <a:rPr lang="en-US" sz="4400" dirty="0"/>
              <a:t> </a:t>
            </a:r>
            <a:r>
              <a:rPr lang="en-US" sz="4400" dirty="0" smtClean="0"/>
              <a:t>(b)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599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4:</a:t>
            </a:r>
            <a:r>
              <a:rPr lang="en-US" sz="4400" dirty="0" smtClean="0"/>
              <a:t> Double Rotation</a:t>
            </a:r>
            <a:endParaRPr lang="he-IL" sz="4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5109" y="2129512"/>
            <a:ext cx="3943554" cy="4149319"/>
            <a:chOff x="115109" y="2129512"/>
            <a:chExt cx="3943554" cy="4149319"/>
          </a:xfrm>
        </p:grpSpPr>
        <p:sp>
          <p:nvSpPr>
            <p:cNvPr id="51" name="TextBox 50"/>
            <p:cNvSpPr txBox="1"/>
            <p:nvPr/>
          </p:nvSpPr>
          <p:spPr>
            <a:xfrm flipH="1">
              <a:off x="1750979" y="3355193"/>
              <a:ext cx="9389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700391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115109" y="3355193"/>
              <a:ext cx="6349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2308071" y="26596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852163" y="26791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1236018" y="4533860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022722" y="389993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441055" y="4533860"/>
              <a:ext cx="61760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3134920" y="38804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117"/>
            <p:cNvGrpSpPr/>
            <p:nvPr/>
          </p:nvGrpSpPr>
          <p:grpSpPr>
            <a:xfrm flipH="1">
              <a:off x="2170282" y="4615986"/>
              <a:ext cx="1434793" cy="466344"/>
              <a:chOff x="662815" y="4640305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40305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16"/>
            <p:cNvGrpSpPr/>
            <p:nvPr/>
          </p:nvGrpSpPr>
          <p:grpSpPr>
            <a:xfrm flipH="1">
              <a:off x="717609" y="3419484"/>
              <a:ext cx="2403241" cy="466344"/>
              <a:chOff x="1147040" y="3331938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H="1" flipV="1">
              <a:off x="2084106" y="2598337"/>
              <a:ext cx="638695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V="1">
              <a:off x="1115658" y="2598337"/>
              <a:ext cx="638694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H="1" flipV="1">
              <a:off x="3052555" y="3817534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V="1">
              <a:off x="2403454" y="3817534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122"/>
            <p:cNvGrpSpPr/>
            <p:nvPr/>
          </p:nvGrpSpPr>
          <p:grpSpPr>
            <a:xfrm flipH="1">
              <a:off x="1628774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V="1">
              <a:off x="1861946" y="5014036"/>
              <a:ext cx="376631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H="1" flipV="1">
              <a:off x="2568331" y="5014036"/>
              <a:ext cx="308537" cy="7984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260727" y="2129512"/>
            <a:ext cx="4552533" cy="2976160"/>
            <a:chOff x="4260727" y="2129512"/>
            <a:chExt cx="4552533" cy="2976160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4260727" y="4551674"/>
              <a:ext cx="70479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490922" y="331261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7064193" y="262194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588829" y="262194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55491" y="384439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221901" y="4494523"/>
              <a:ext cx="59135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832674" y="380224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28429" y="2567124"/>
              <a:ext cx="638695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796878" y="2567124"/>
              <a:ext cx="638694" cy="8667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79327" y="3763626"/>
              <a:ext cx="319348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28429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765326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7116225" y="3763626"/>
              <a:ext cx="319347" cy="79845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Group 121"/>
            <p:cNvGrpSpPr/>
            <p:nvPr/>
          </p:nvGrpSpPr>
          <p:grpSpPr>
            <a:xfrm>
              <a:off x="4946155" y="4562078"/>
              <a:ext cx="3371690" cy="466344"/>
              <a:chOff x="4576510" y="4663000"/>
              <a:chExt cx="3371690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544959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81856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513408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576510" y="4663000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19"/>
            <p:cNvGrpSpPr/>
            <p:nvPr/>
          </p:nvGrpSpPr>
          <p:grpSpPr>
            <a:xfrm>
              <a:off x="5430380" y="3365576"/>
              <a:ext cx="2403241" cy="466344"/>
              <a:chOff x="5060735" y="3354633"/>
              <a:chExt cx="2403241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060735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97632" y="335463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398829" y="216907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434330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6374846" y="3312614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62" name="Straight Connector 61"/>
          <p:cNvCxnSpPr>
            <a:endCxn id="77" idx="0"/>
          </p:cNvCxnSpPr>
          <p:nvPr/>
        </p:nvCxnSpPr>
        <p:spPr bwMode="auto">
          <a:xfrm flipH="1">
            <a:off x="6632001" y="1819275"/>
            <a:ext cx="378399" cy="349799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ight Arrow 56"/>
          <p:cNvSpPr/>
          <p:nvPr/>
        </p:nvSpPr>
        <p:spPr bwMode="auto">
          <a:xfrm>
            <a:off x="3855015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44921" y="5212241"/>
            <a:ext cx="48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 smtClean="0"/>
              <a:t>c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d</a:t>
            </a:r>
            <a:r>
              <a:rPr lang="en-US" sz="3200" dirty="0" smtClean="0"/>
              <a:t> are of rank </a:t>
            </a: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dirty="0" smtClean="0"/>
              <a:t> or </a:t>
            </a:r>
            <a:r>
              <a:rPr lang="en-US" sz="3200" i="1" dirty="0" smtClean="0">
                <a:solidFill>
                  <a:srgbClr val="0000FF"/>
                </a:solidFill>
              </a:rPr>
              <a:t>k</a:t>
            </a:r>
            <a:r>
              <a:rPr lang="en-US" sz="3200" i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1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5015" y="5787729"/>
            <a:ext cx="521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Problem solved or moved up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6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/>
      <p:bldP spid="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30063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Deletion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11305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Replace item to be deleted with </a:t>
            </a:r>
            <a:br>
              <a:rPr lang="en-US" sz="3200" dirty="0" smtClean="0"/>
            </a:br>
            <a:r>
              <a:rPr lang="en-US" sz="3200" dirty="0" smtClean="0"/>
              <a:t>its successor or predecessor, if needed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-5" y="22166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Delete the appropriate node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5" y="282776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Perform a sequence </a:t>
            </a:r>
            <a:r>
              <a:rPr lang="en-US" sz="3200" smtClean="0"/>
              <a:t>of </a:t>
            </a:r>
            <a:r>
              <a:rPr lang="en-US" sz="3200" i="1" smtClean="0">
                <a:solidFill>
                  <a:srgbClr val="C00000"/>
                </a:solidFill>
              </a:rPr>
              <a:t>demotions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and </a:t>
            </a:r>
            <a:r>
              <a:rPr lang="en-US" sz="3200" i="1" dirty="0">
                <a:solidFill>
                  <a:srgbClr val="C00000"/>
                </a:solidFill>
              </a:rPr>
              <a:t>double rotations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15" y="51536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Total deletion time  =  </a:t>
            </a:r>
            <a:r>
              <a:rPr lang="en-US" sz="3200" dirty="0" smtClean="0">
                <a:solidFill>
                  <a:srgbClr val="0000FF"/>
                </a:solidFill>
              </a:rPr>
              <a:t>O(</a:t>
            </a:r>
            <a:r>
              <a:rPr lang="en-US" sz="3200" i="1" dirty="0" smtClean="0">
                <a:solidFill>
                  <a:srgbClr val="0000FF"/>
                </a:solidFill>
              </a:rPr>
              <a:t>height</a:t>
            </a:r>
            <a:r>
              <a:rPr lang="en-US" sz="3200" dirty="0" smtClean="0">
                <a:solidFill>
                  <a:srgbClr val="0000FF"/>
                </a:solidFill>
              </a:rPr>
              <a:t>)  =  O(log </a:t>
            </a:r>
            <a:r>
              <a:rPr lang="en-US" sz="3200" i="1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45" y="39313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Somewhat more complicated then insertion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0" y="454247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C00000"/>
                </a:solidFill>
              </a:rPr>
              <a:t>Rotations</a:t>
            </a:r>
            <a:r>
              <a:rPr lang="en-US" sz="3200" dirty="0" smtClean="0"/>
              <a:t> are not terminal cases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45" y="576474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the </a:t>
            </a:r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cost of </a:t>
            </a:r>
            <a:r>
              <a:rPr lang="en-US" sz="3600" i="1" dirty="0" smtClean="0">
                <a:solidFill>
                  <a:srgbClr val="CC3300"/>
                </a:solidFill>
              </a:rPr>
              <a:t>rebalancing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5" grpId="0"/>
      <p:bldP spid="77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41575"/>
            <a:ext cx="9144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AVL Trees – Cost of </a:t>
            </a:r>
            <a:r>
              <a:rPr lang="en-US" sz="4400" i="1" dirty="0" smtClean="0">
                <a:solidFill>
                  <a:srgbClr val="CC3300"/>
                </a:solidFill>
              </a:rPr>
              <a:t>rebalancing</a:t>
            </a:r>
            <a:endParaRPr lang="en-US" sz="4400" i="1" dirty="0">
              <a:solidFill>
                <a:srgbClr val="CC33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208273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there are only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, the </a:t>
            </a:r>
            <a:r>
              <a:rPr lang="en-US" sz="3200" i="1" dirty="0" smtClean="0">
                <a:solidFill>
                  <a:srgbClr val="00B050"/>
                </a:solidFill>
              </a:rPr>
              <a:t>amortized</a:t>
            </a:r>
            <a:br>
              <a:rPr lang="en-US" sz="3200" i="1" dirty="0" smtClean="0">
                <a:solidFill>
                  <a:srgbClr val="00B050"/>
                </a:solidFill>
              </a:rPr>
            </a:b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, as we saw, is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8" y="316548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If there are only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, and then only </a:t>
            </a:r>
            <a:r>
              <a:rPr lang="en-US" sz="3200" b="1" dirty="0" smtClean="0"/>
              <a:t>deletions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 is again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68" y="99998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Worst-case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, after both </a:t>
            </a:r>
            <a:br>
              <a:rPr lang="en-US" sz="3200" dirty="0" smtClean="0"/>
            </a:br>
            <a:r>
              <a:rPr lang="en-US" sz="3200" b="1" dirty="0" smtClean="0"/>
              <a:t>insertions</a:t>
            </a:r>
            <a:r>
              <a:rPr lang="en-US" sz="3200" dirty="0" smtClean="0"/>
              <a:t> and </a:t>
            </a:r>
            <a:r>
              <a:rPr lang="en-US" sz="3200" b="1" dirty="0" smtClean="0"/>
              <a:t>deletions</a:t>
            </a:r>
            <a:r>
              <a:rPr lang="en-US" sz="3200" dirty="0" smtClean="0"/>
              <a:t>, is </a:t>
            </a:r>
            <a:r>
              <a:rPr lang="en-US" sz="3200" dirty="0" smtClean="0">
                <a:solidFill>
                  <a:srgbClr val="0000FF"/>
                </a:solidFill>
              </a:rPr>
              <a:t>O(log </a:t>
            </a:r>
            <a:r>
              <a:rPr lang="en-US" sz="3200" i="1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40" y="424823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But, if </a:t>
            </a:r>
            <a:r>
              <a:rPr lang="en-US" sz="3200" b="1" dirty="0" smtClean="0"/>
              <a:t>insertions</a:t>
            </a:r>
            <a:r>
              <a:rPr lang="en-US" sz="3200" dirty="0" smtClean="0"/>
              <a:t> and </a:t>
            </a:r>
            <a:r>
              <a:rPr lang="en-US" sz="3200" b="1" dirty="0" smtClean="0"/>
              <a:t>deletions</a:t>
            </a:r>
            <a:r>
              <a:rPr lang="en-US" sz="3200" dirty="0"/>
              <a:t> </a:t>
            </a:r>
            <a:r>
              <a:rPr lang="en-US" sz="3200" dirty="0" smtClean="0"/>
              <a:t>are intermixed,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 may be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</a:t>
            </a:r>
            <a:r>
              <a:rPr lang="en-US" sz="3200" dirty="0" smtClean="0">
                <a:solidFill>
                  <a:srgbClr val="0000FF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log </a:t>
            </a:r>
            <a:r>
              <a:rPr lang="en-US" sz="3200" i="1" dirty="0">
                <a:solidFill>
                  <a:srgbClr val="0000FF"/>
                </a:solidFill>
              </a:rPr>
              <a:t>n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60" y="533099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Can the </a:t>
            </a:r>
            <a:r>
              <a:rPr lang="en-US" sz="3200" i="1" dirty="0" smtClean="0">
                <a:solidFill>
                  <a:srgbClr val="00B050"/>
                </a:solidFill>
              </a:rPr>
              <a:t>amortized </a:t>
            </a:r>
            <a:r>
              <a:rPr lang="en-US" sz="3200" dirty="0" smtClean="0"/>
              <a:t> cost of </a:t>
            </a:r>
            <a:r>
              <a:rPr lang="en-US" sz="3200" i="1" dirty="0" smtClean="0">
                <a:solidFill>
                  <a:srgbClr val="CC3300"/>
                </a:solidFill>
              </a:rPr>
              <a:t>rebalancing</a:t>
            </a:r>
            <a:r>
              <a:rPr lang="en-US" sz="3200" dirty="0" smtClean="0"/>
              <a:t>, in the</a:t>
            </a:r>
            <a:br>
              <a:rPr lang="en-US" sz="3200" dirty="0" smtClean="0"/>
            </a:br>
            <a:r>
              <a:rPr lang="en-US" sz="3200" dirty="0" smtClean="0"/>
              <a:t>general case, be brought down to </a:t>
            </a:r>
            <a:r>
              <a:rPr lang="en-US" sz="3200" dirty="0" smtClean="0">
                <a:solidFill>
                  <a:srgbClr val="0000FF"/>
                </a:solidFill>
              </a:rPr>
              <a:t>O(1)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66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2" grpId="0"/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7" y="3996848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Allow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</a:t>
            </a:r>
            <a:br>
              <a:rPr lang="en-US" sz="3600" dirty="0" smtClean="0"/>
            </a:br>
            <a:r>
              <a:rPr lang="en-US" sz="3600" dirty="0" smtClean="0"/>
              <a:t>Every (internal) leaf is still a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</a:t>
            </a:r>
            <a:endParaRPr lang="he-IL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87" y="5283716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0000FF"/>
                </a:solidFill>
              </a:rPr>
              <a:t>rank</a:t>
            </a:r>
            <a:r>
              <a:rPr lang="en-US" sz="4000" dirty="0" smtClean="0">
                <a:solidFill>
                  <a:srgbClr val="0000FF"/>
                </a:solidFill>
              </a:rPr>
              <a:t>  ≠  </a:t>
            </a:r>
            <a:r>
              <a:rPr lang="en-US" sz="4000" i="1" dirty="0" smtClean="0">
                <a:solidFill>
                  <a:srgbClr val="0000FF"/>
                </a:solidFill>
              </a:rPr>
              <a:t>height</a:t>
            </a:r>
            <a:endParaRPr lang="he-IL" sz="4000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2441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At most two </a:t>
            </a:r>
            <a:r>
              <a:rPr lang="en-US" sz="3600" i="1" dirty="0" smtClean="0">
                <a:solidFill>
                  <a:srgbClr val="C00000"/>
                </a:solidFill>
              </a:rPr>
              <a:t>rotations</a:t>
            </a:r>
            <a:br>
              <a:rPr lang="en-US" sz="3600" i="1" dirty="0" smtClean="0">
                <a:solidFill>
                  <a:srgbClr val="C00000"/>
                </a:solidFill>
              </a:rPr>
            </a:br>
            <a:r>
              <a:rPr lang="en-US" sz="3600" dirty="0" smtClean="0"/>
              <a:t>both in insertions and deletions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59892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cost of </a:t>
            </a:r>
            <a:r>
              <a:rPr lang="en-US" sz="3600" i="1" dirty="0" smtClean="0">
                <a:solidFill>
                  <a:srgbClr val="CC3300"/>
                </a:solidFill>
              </a:rPr>
              <a:t>rebalancing</a:t>
            </a:r>
            <a:r>
              <a:rPr lang="en-US" sz="3600" dirty="0" smtClean="0"/>
              <a:t> is O(1)</a:t>
            </a:r>
            <a:endParaRPr lang="he-IL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887" y="31192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10310" y="6303818"/>
            <a:ext cx="1905000" cy="457200"/>
          </a:xfrm>
        </p:spPr>
        <p:txBody>
          <a:bodyPr/>
          <a:lstStyle/>
          <a:p>
            <a:fld id="{31B449AF-BA13-484A-881D-CCD24E670940}" type="slidenum">
              <a:rPr lang="he-IL" smtClean="0"/>
              <a:pPr/>
              <a:t>39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" y="24918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3198" y="4352057"/>
            <a:ext cx="318211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00FF"/>
                </a:solidFill>
              </a:rPr>
              <a:t>rank</a:t>
            </a:r>
            <a:r>
              <a:rPr lang="en-US" sz="3200" dirty="0" smtClean="0"/>
              <a:t> of each (</a:t>
            </a:r>
            <a:r>
              <a:rPr lang="en-US" sz="3200" dirty="0" smtClean="0"/>
              <a:t>internal</a:t>
            </a:r>
            <a:r>
              <a:rPr lang="en-US" sz="3200" dirty="0" smtClean="0"/>
              <a:t>) leaf is </a:t>
            </a:r>
            <a:r>
              <a:rPr lang="en-US" sz="3200" dirty="0" smtClean="0">
                <a:solidFill>
                  <a:srgbClr val="0000FF"/>
                </a:solidFill>
              </a:rPr>
              <a:t>0</a:t>
            </a:r>
            <a:endParaRPr lang="he-IL" sz="3200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8658" y="1942256"/>
            <a:ext cx="4820263" cy="4020006"/>
            <a:chOff x="318658" y="2078736"/>
            <a:chExt cx="4820263" cy="4020006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448056" y="3126942"/>
              <a:ext cx="2286000" cy="297180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Isosceles Triangle 4"/>
            <p:cNvSpPr>
              <a:spLocks noChangeAspect="1"/>
            </p:cNvSpPr>
            <p:nvPr/>
          </p:nvSpPr>
          <p:spPr bwMode="auto">
            <a:xfrm>
              <a:off x="2929128" y="3126942"/>
              <a:ext cx="1789176" cy="2325929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476756" y="305104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3709416" y="30571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616708" y="222808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8" idx="3"/>
              <a:endCxn id="6" idx="7"/>
            </p:cNvCxnSpPr>
            <p:nvPr/>
          </p:nvCxnSpPr>
          <p:spPr bwMode="auto">
            <a:xfrm rot="5400000">
              <a:off x="1830374" y="2264714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8" idx="5"/>
              <a:endCxn id="7" idx="1"/>
            </p:cNvCxnSpPr>
            <p:nvPr/>
          </p:nvCxnSpPr>
          <p:spPr bwMode="auto">
            <a:xfrm rot="16200000" flipH="1">
              <a:off x="2943656" y="2291384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18658" y="2637815"/>
              <a:ext cx="1173755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</a:rPr>
                <a:t>−2</a:t>
              </a:r>
              <a:r>
                <a:rPr lang="en-US" i="1" dirty="0" smtClean="0">
                  <a:solidFill>
                    <a:srgbClr val="0000FF"/>
                  </a:solidFill>
                </a:rPr>
                <a:t> </a:t>
              </a:r>
              <a:r>
                <a:rPr lang="en-US" i="1" dirty="0" smtClean="0"/>
                <a:t>or</a:t>
              </a:r>
              <a:r>
                <a:rPr lang="en-US" i="1" dirty="0" smtClean="0">
                  <a:solidFill>
                    <a:srgbClr val="0000FF"/>
                  </a:solidFill>
                </a:rPr>
                <a:t> k</a:t>
              </a:r>
              <a:r>
                <a:rPr lang="en-US" dirty="0" smtClean="0">
                  <a:solidFill>
                    <a:srgbClr val="0000FF"/>
                  </a:solidFill>
                </a:rPr>
                <a:t>−1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6816" y="2078736"/>
              <a:ext cx="81686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endParaRPr lang="he-IL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5166" y="2637815"/>
              <a:ext cx="1173755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</a:rPr>
                <a:t>−2</a:t>
              </a:r>
              <a:r>
                <a:rPr lang="en-US" i="1" dirty="0" smtClean="0">
                  <a:solidFill>
                    <a:srgbClr val="0000FF"/>
                  </a:solidFill>
                </a:rPr>
                <a:t> </a:t>
              </a:r>
              <a:r>
                <a:rPr lang="en-US" i="1" dirty="0" smtClean="0"/>
                <a:t>or</a:t>
              </a:r>
              <a:r>
                <a:rPr lang="en-US" i="1" dirty="0" smtClean="0">
                  <a:solidFill>
                    <a:srgbClr val="0000FF"/>
                  </a:solidFill>
                </a:rPr>
                <a:t> k</a:t>
              </a:r>
              <a:r>
                <a:rPr lang="en-US" dirty="0" smtClean="0">
                  <a:solidFill>
                    <a:srgbClr val="0000FF"/>
                  </a:solidFill>
                </a:rPr>
                <a:t>−1</a:t>
              </a:r>
              <a:endParaRPr lang="he-IL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04509" y="3148102"/>
            <a:ext cx="423949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Each </a:t>
            </a:r>
            <a:r>
              <a:rPr lang="en-US" sz="3200" i="1" dirty="0" smtClean="0">
                <a:solidFill>
                  <a:srgbClr val="FF0000"/>
                </a:solidFill>
              </a:rPr>
              <a:t>rank-difference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is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he-IL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034" y="1817818"/>
            <a:ext cx="36454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WAVL</a:t>
            </a:r>
            <a:r>
              <a:rPr lang="en-US" sz="3600" dirty="0" smtClean="0"/>
              <a:t> trees are </a:t>
            </a:r>
            <a:r>
              <a:rPr lang="en-US" sz="3600" dirty="0" smtClean="0">
                <a:solidFill>
                  <a:srgbClr val="0000FF"/>
                </a:solidFill>
              </a:rPr>
              <a:t>search trees</a:t>
            </a:r>
            <a:endParaRPr lang="he-IL" sz="3600" dirty="0">
              <a:solidFill>
                <a:srgbClr val="0000FF"/>
              </a:solidFill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407" y="5781353"/>
            <a:ext cx="5240663" cy="4269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6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79F-4DB8-432A-AB1D-51B98E95EED9}" type="slidenum">
              <a:rPr lang="he-IL"/>
              <a:pPr/>
              <a:t>4</a:t>
            </a:fld>
            <a:endParaRPr lang="da-DK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External leaves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5634038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6915150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8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6396038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2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6016625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6775450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05" name="Oval 21"/>
          <p:cNvSpPr>
            <a:spLocks noChangeArrowheads="1"/>
          </p:cNvSpPr>
          <p:nvPr/>
        </p:nvSpPr>
        <p:spPr bwMode="auto">
          <a:xfrm>
            <a:off x="6357938" y="38397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7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7467600" y="38397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rot="16200000" flipV="1">
            <a:off x="7297738" y="3430216"/>
            <a:ext cx="438150" cy="382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rot="5400000" flipH="1" flipV="1">
            <a:off x="6572250" y="3427041"/>
            <a:ext cx="438150" cy="3873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8012" name="Oval 28"/>
          <p:cNvSpPr>
            <a:spLocks noChangeArrowheads="1"/>
          </p:cNvSpPr>
          <p:nvPr/>
        </p:nvSpPr>
        <p:spPr bwMode="auto">
          <a:xfrm>
            <a:off x="6053138" y="47875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latin typeface="Times New Roman" pitchFamily="18" charset="0"/>
              </a:rPr>
              <a:t>5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298013" name="AutoShape 29"/>
          <p:cNvCxnSpPr>
            <a:cxnSpLocks noChangeShapeType="1"/>
            <a:stCxn id="298012" idx="0"/>
            <a:endCxn id="298005" idx="3"/>
          </p:cNvCxnSpPr>
          <p:nvPr/>
        </p:nvCxnSpPr>
        <p:spPr bwMode="auto">
          <a:xfrm flipV="1">
            <a:off x="6292851" y="4235456"/>
            <a:ext cx="135297" cy="55207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065584" y="382813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88050" y="3834480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2547" y="477447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5094" y="299963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5879" y="139851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57888" y="221860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5149175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5958800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 bwMode="auto">
          <a:xfrm>
            <a:off x="6692225" y="4824750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 bwMode="auto">
          <a:xfrm>
            <a:off x="7235150" y="4824750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 bwMode="auto">
          <a:xfrm>
            <a:off x="7892375" y="4824750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5359293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6168918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  <a:stCxn id="298005" idx="5"/>
            <a:endCxn id="26" idx="0"/>
          </p:cNvCxnSpPr>
          <p:nvPr/>
        </p:nvCxnSpPr>
        <p:spPr bwMode="auto">
          <a:xfrm>
            <a:off x="6767153" y="4235456"/>
            <a:ext cx="135190" cy="58929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19"/>
          <p:cNvCxnSpPr>
            <a:cxnSpLocks noChangeShapeType="1"/>
            <a:stCxn id="298006" idx="3"/>
            <a:endCxn id="27" idx="0"/>
          </p:cNvCxnSpPr>
          <p:nvPr/>
        </p:nvCxnSpPr>
        <p:spPr bwMode="auto">
          <a:xfrm flipH="1">
            <a:off x="7445268" y="4235456"/>
            <a:ext cx="92542" cy="58929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19"/>
          <p:cNvCxnSpPr>
            <a:cxnSpLocks noChangeShapeType="1"/>
            <a:stCxn id="298006" idx="5"/>
            <a:endCxn id="28" idx="0"/>
          </p:cNvCxnSpPr>
          <p:nvPr/>
        </p:nvCxnSpPr>
        <p:spPr bwMode="auto">
          <a:xfrm>
            <a:off x="7876815" y="4235456"/>
            <a:ext cx="225678" cy="58929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219074" y="2642375"/>
            <a:ext cx="37814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Height of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leaf =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19074" y="3328175"/>
            <a:ext cx="5476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Height of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external leaf =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−1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2950" y="2255763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2575" y="3027288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15325" y="4789413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359072" y="4337968"/>
            <a:ext cx="464870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Unifies the treatment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base cases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 bwMode="auto">
          <a:xfrm>
            <a:off x="5755662" y="579309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 bwMode="auto">
          <a:xfrm>
            <a:off x="6412887" y="5793094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837" y="5757757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29"/>
          <p:cNvCxnSpPr>
            <a:cxnSpLocks noChangeShapeType="1"/>
            <a:stCxn id="40" idx="0"/>
            <a:endCxn id="298012" idx="3"/>
          </p:cNvCxnSpPr>
          <p:nvPr/>
        </p:nvCxnSpPr>
        <p:spPr bwMode="auto">
          <a:xfrm flipV="1">
            <a:off x="5965780" y="5183193"/>
            <a:ext cx="157568" cy="60990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1" name="AutoShape 29"/>
          <p:cNvCxnSpPr>
            <a:cxnSpLocks noChangeShapeType="1"/>
            <a:stCxn id="41" idx="0"/>
            <a:endCxn id="298012" idx="5"/>
          </p:cNvCxnSpPr>
          <p:nvPr/>
        </p:nvCxnSpPr>
        <p:spPr bwMode="auto">
          <a:xfrm flipH="1" flipV="1">
            <a:off x="6462353" y="5183193"/>
            <a:ext cx="160652" cy="60990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222048" y="5756814"/>
            <a:ext cx="5948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19074" y="5559964"/>
            <a:ext cx="492870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single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2C001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object EXT </a:t>
            </a:r>
            <a:r>
              <a:rPr lang="en-US" sz="3200" kern="0" dirty="0" smtClean="0">
                <a:solidFill>
                  <a:srgbClr val="2C001D"/>
                </a:solidFill>
                <a:ea typeface="+mj-ea"/>
                <a:cs typeface="Times New Roman" pitchFamily="18" charset="0"/>
              </a:rPr>
              <a:t>used to represent all external leaves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4" grpId="0"/>
      <p:bldP spid="55" grpId="0"/>
      <p:bldP spid="56" grpId="0"/>
      <p:bldP spid="46" grpId="0"/>
      <p:bldP spid="50" grpId="0"/>
      <p:bldP spid="34" grpId="0"/>
      <p:bldP spid="35" grpId="0"/>
      <p:bldP spid="37" grpId="0"/>
      <p:bldP spid="38" grpId="0"/>
      <p:bldP spid="43" grpId="0"/>
      <p:bldP spid="52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40</a:t>
            </a:fld>
            <a:endParaRPr lang="en-US"/>
          </a:p>
        </p:txBody>
      </p:sp>
      <p:sp>
        <p:nvSpPr>
          <p:cNvPr id="4" name="Isosceles Triangle 3"/>
          <p:cNvSpPr/>
          <p:nvPr/>
        </p:nvSpPr>
        <p:spPr bwMode="auto">
          <a:xfrm>
            <a:off x="740664" y="2615976"/>
            <a:ext cx="1251416" cy="162684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 bwMode="auto">
          <a:xfrm>
            <a:off x="2098868" y="2615976"/>
            <a:ext cx="979442" cy="1273274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1303801" y="2574430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2526018" y="2577767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927841" y="2123920"/>
            <a:ext cx="125142" cy="12514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3"/>
            <a:endCxn id="6" idx="7"/>
          </p:cNvCxnSpPr>
          <p:nvPr/>
        </p:nvCxnSpPr>
        <p:spPr bwMode="auto">
          <a:xfrm rot="5400000">
            <a:off x="1497381" y="2143970"/>
            <a:ext cx="362021" cy="53555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 bwMode="auto">
          <a:xfrm rot="16200000" flipH="1">
            <a:off x="2106821" y="2158570"/>
            <a:ext cx="365359" cy="50968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5748" y="2346432"/>
            <a:ext cx="74929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−2</a:t>
            </a:r>
            <a:r>
              <a:rPr lang="en-US" sz="1600" dirty="0" smtClean="0"/>
              <a:t> or </a:t>
            </a:r>
            <a:r>
              <a:rPr lang="en-US" sz="1600" i="1" dirty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−1</a:t>
            </a:r>
            <a:r>
              <a:rPr lang="en-US" sz="1600" dirty="0" smtClean="0"/>
              <a:t> </a:t>
            </a:r>
            <a:endParaRPr lang="he-I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0023" y="2005584"/>
            <a:ext cx="4471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endParaRPr lang="he-IL" sz="16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680" y="1988398"/>
            <a:ext cx="51937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>
                <a:solidFill>
                  <a:schemeClr val="accent2"/>
                </a:solidFill>
              </a:rPr>
              <a:t>S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– </a:t>
            </a:r>
            <a:r>
              <a:rPr lang="en-US" sz="3200" dirty="0" smtClean="0"/>
              <a:t>minimal number of nodes in an WAVL tree of </a:t>
            </a:r>
            <a:r>
              <a:rPr lang="en-US" sz="3200" i="1" dirty="0" smtClean="0"/>
              <a:t>rank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chemeClr val="accent2"/>
                </a:solidFill>
              </a:rPr>
              <a:t>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954" y="3604369"/>
            <a:ext cx="2627405" cy="3605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15269" y="4136934"/>
            <a:ext cx="3560885" cy="36040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238" y="4664510"/>
            <a:ext cx="4461160" cy="45359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2123" y="5638924"/>
            <a:ext cx="6153926" cy="5679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87" y="385660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WAVL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CC3300"/>
                </a:solidFill>
              </a:rPr>
              <a:t>Haeupler</a:t>
            </a:r>
            <a:r>
              <a:rPr lang="en-US" sz="3600" dirty="0" smtClean="0">
                <a:solidFill>
                  <a:srgbClr val="CC3300"/>
                </a:solidFill>
              </a:rPr>
              <a:t>-Sen-</a:t>
            </a:r>
            <a:r>
              <a:rPr lang="en-US" sz="3600" dirty="0" err="1" smtClean="0">
                <a:solidFill>
                  <a:srgbClr val="CC3300"/>
                </a:solidFill>
              </a:rPr>
              <a:t>Tarjan</a:t>
            </a:r>
            <a:r>
              <a:rPr lang="en-US" sz="3600" dirty="0" smtClean="0">
                <a:solidFill>
                  <a:srgbClr val="CC3300"/>
                </a:solidFill>
              </a:rPr>
              <a:t> (2009)]</a:t>
            </a:r>
            <a:endParaRPr lang="he-IL" sz="3600" dirty="0">
              <a:solidFill>
                <a:srgbClr val="CC33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6846" y="2357994"/>
            <a:ext cx="74929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−2</a:t>
            </a:r>
            <a:r>
              <a:rPr lang="en-US" sz="1600" dirty="0" smtClean="0"/>
              <a:t> or </a:t>
            </a:r>
            <a:r>
              <a:rPr lang="en-US" sz="1600" i="1" dirty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−1</a:t>
            </a:r>
            <a:r>
              <a:rPr lang="en-US" sz="1600" dirty="0" smtClean="0"/>
              <a:t>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6216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6925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5" y="15407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Exactly like AVL insertion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5" y="4474489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If there are only insertions,</a:t>
            </a:r>
            <a:r>
              <a:rPr lang="en-US" sz="3600" i="1" dirty="0">
                <a:solidFill>
                  <a:srgbClr val="0000FF"/>
                </a:solidFill>
              </a:rPr>
              <a:t> </a:t>
            </a:r>
            <a:r>
              <a:rPr lang="en-US" sz="3600" i="1" dirty="0" smtClean="0">
                <a:solidFill>
                  <a:srgbClr val="0000FF"/>
                </a:solidFill>
              </a:rPr>
              <a:t/>
            </a:r>
            <a:br>
              <a:rPr lang="en-US" sz="3600" i="1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>WAVL </a:t>
            </a:r>
            <a:r>
              <a:rPr lang="en-US" sz="3600" dirty="0" smtClean="0"/>
              <a:t>trees are just </a:t>
            </a:r>
            <a:r>
              <a:rPr lang="en-US" sz="3600" dirty="0" smtClean="0">
                <a:solidFill>
                  <a:srgbClr val="0000FF"/>
                </a:solidFill>
              </a:rPr>
              <a:t>AVL</a:t>
            </a:r>
            <a:r>
              <a:rPr lang="en-US" sz="3600" dirty="0" smtClean="0"/>
              <a:t> trees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25" y="22473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No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 created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25" y="292627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 may be destroyed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5" y="359131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(Check this!)</a:t>
            </a:r>
            <a:endParaRPr lang="he-IL" sz="3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1" grpId="0"/>
      <p:bldP spid="62" grpId="0"/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WAVL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deletion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54078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New cases to consider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50" y="2233534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Deletion becomes somewhat simpler</a:t>
            </a:r>
            <a:endParaRPr lang="he-IL" sz="3600" i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45" y="2926279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C00000"/>
                </a:solidFill>
              </a:rPr>
              <a:t>Rotations</a:t>
            </a:r>
            <a:r>
              <a:rPr lang="en-US" sz="3600" dirty="0" smtClean="0"/>
              <a:t> are now terminal cases</a:t>
            </a:r>
            <a:endParaRPr lang="he-IL" sz="3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79385" y="1743077"/>
            <a:ext cx="2471586" cy="1495017"/>
            <a:chOff x="2921921" y="1990725"/>
            <a:chExt cx="2059654" cy="1245846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21921" y="277490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402772" y="1743080"/>
            <a:ext cx="2256634" cy="1495019"/>
            <a:chOff x="493046" y="1990725"/>
            <a:chExt cx="1880527" cy="124584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93046" y="2774907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84490" y="274633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238124" y="3901544"/>
            <a:ext cx="2457450" cy="1378418"/>
            <a:chOff x="238125" y="4229100"/>
            <a:chExt cx="2047875" cy="1148682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528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0" y="4675199"/>
              <a:ext cx="338856" cy="388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4" y="4675199"/>
              <a:ext cx="329331" cy="3563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63825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93060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993061"/>
              <a:ext cx="389083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12701" y="34520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270893" y="3920599"/>
            <a:ext cx="2663190" cy="1365082"/>
            <a:chOff x="3270894" y="4248150"/>
            <a:chExt cx="2219325" cy="1137568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grpSp>
          <p:nvGrpSpPr>
            <p:cNvPr id="6" name="Group 109"/>
            <p:cNvGrpSpPr/>
            <p:nvPr/>
          </p:nvGrpSpPr>
          <p:grpSpPr>
            <a:xfrm>
              <a:off x="3270894" y="4431535"/>
              <a:ext cx="2219325" cy="954183"/>
              <a:chOff x="3270894" y="4431535"/>
              <a:chExt cx="2219325" cy="954183"/>
            </a:xfrm>
          </p:grpSpPr>
          <p:grpSp>
            <p:nvGrpSpPr>
              <p:cNvPr id="7" name="Group 106"/>
              <p:cNvGrpSpPr/>
              <p:nvPr/>
            </p:nvGrpSpPr>
            <p:grpSpPr>
              <a:xfrm>
                <a:off x="3815261" y="4431535"/>
                <a:ext cx="1674958" cy="944658"/>
                <a:chOff x="3815261" y="4431535"/>
                <a:chExt cx="1674958" cy="944658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effectLst/>
                      <a:latin typeface="Times New Roman" pitchFamily="18" charset="0"/>
                    </a:rPr>
                    <a:t>z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613797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91472"/>
                  <a:ext cx="600075" cy="384721"/>
                </a:xfrm>
                <a:prstGeom prst="rect">
                  <a:avLst/>
                </a:prstGeom>
                <a:noFill/>
              </p:spPr>
              <p:txBody>
                <a:bodyPr wrap="square" rtlCol="1" anchor="ctr" anchorCtr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613797"/>
                  <a:ext cx="389083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2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5000997"/>
                <a:ext cx="600075" cy="384721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3016158" y="5520547"/>
            <a:ext cx="313496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Problem! (Why?)</a:t>
            </a:r>
            <a:br>
              <a:rPr lang="en-US" sz="2800" dirty="0" smtClean="0"/>
            </a:br>
            <a:r>
              <a:rPr lang="en-US" sz="2800" dirty="0" smtClean="0"/>
              <a:t>(Demote </a:t>
            </a:r>
            <a:r>
              <a:rPr lang="en-US" sz="2800" i="1" dirty="0" smtClean="0"/>
              <a:t>z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422011" y="347810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6" y="561739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96" grpId="0"/>
      <p:bldP spid="2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leaf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grpSp>
        <p:nvGrpSpPr>
          <p:cNvPr id="2" name="Group 135"/>
          <p:cNvGrpSpPr>
            <a:grpSpLocks noChangeAspect="1"/>
          </p:cNvGrpSpPr>
          <p:nvPr/>
        </p:nvGrpSpPr>
        <p:grpSpPr>
          <a:xfrm>
            <a:off x="3379385" y="1743077"/>
            <a:ext cx="2471586" cy="1495017"/>
            <a:chOff x="2921921" y="1990725"/>
            <a:chExt cx="2059654" cy="1245846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3705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267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0" name="Straight Connector 79"/>
            <p:cNvCxnSpPr>
              <a:stCxn id="77" idx="3"/>
              <a:endCxn id="78" idx="0"/>
            </p:cNvCxnSpPr>
            <p:nvPr/>
          </p:nvCxnSpPr>
          <p:spPr bwMode="auto">
            <a:xfrm flipH="1">
              <a:off x="3421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7" idx="5"/>
              <a:endCxn id="85" idx="0"/>
            </p:cNvCxnSpPr>
            <p:nvPr/>
          </p:nvCxnSpPr>
          <p:spPr bwMode="auto">
            <a:xfrm>
              <a:off x="3968420" y="2436823"/>
              <a:ext cx="319806" cy="37870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>
              <a:spLocks noChangeAspect="1"/>
            </p:cNvSpPr>
            <p:nvPr/>
          </p:nvSpPr>
          <p:spPr bwMode="auto">
            <a:xfrm>
              <a:off x="4156902" y="281553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21921" y="277490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11392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89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81500" y="2714625"/>
              <a:ext cx="600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59092" y="2382785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37"/>
          <p:cNvGrpSpPr>
            <a:grpSpLocks noChangeAspect="1"/>
          </p:cNvGrpSpPr>
          <p:nvPr/>
        </p:nvGrpSpPr>
        <p:grpSpPr>
          <a:xfrm>
            <a:off x="6150426" y="1704979"/>
            <a:ext cx="2515106" cy="1527091"/>
            <a:chOff x="4826921" y="1952625"/>
            <a:chExt cx="2095921" cy="1272574"/>
          </a:xfrm>
        </p:grpSpPr>
        <p:sp>
          <p:nvSpPr>
            <p:cNvPr id="115" name="TextBox 114"/>
            <p:cNvSpPr txBox="1"/>
            <p:nvPr/>
          </p:nvSpPr>
          <p:spPr>
            <a:xfrm>
              <a:off x="6276585" y="2754006"/>
              <a:ext cx="646257" cy="3847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>
              <a:off x="5610707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>
              <a:off x="5172557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 bwMode="auto">
            <a:xfrm>
              <a:off x="6048857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2" name="Straight Connector 101"/>
            <p:cNvCxnSpPr>
              <a:stCxn id="99" idx="3"/>
              <a:endCxn id="100" idx="0"/>
            </p:cNvCxnSpPr>
            <p:nvPr/>
          </p:nvCxnSpPr>
          <p:spPr bwMode="auto">
            <a:xfrm flipH="1">
              <a:off x="5326451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99" idx="5"/>
              <a:endCxn id="101" idx="0"/>
            </p:cNvCxnSpPr>
            <p:nvPr/>
          </p:nvCxnSpPr>
          <p:spPr bwMode="auto">
            <a:xfrm>
              <a:off x="5873420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4826921" y="2763534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16392" y="19526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44942" y="2339923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365" y="2339923"/>
              <a:ext cx="6706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34"/>
          <p:cNvGrpSpPr>
            <a:grpSpLocks noChangeAspect="1"/>
          </p:cNvGrpSpPr>
          <p:nvPr/>
        </p:nvGrpSpPr>
        <p:grpSpPr>
          <a:xfrm>
            <a:off x="402772" y="1743080"/>
            <a:ext cx="2256634" cy="1495019"/>
            <a:chOff x="493046" y="1990725"/>
            <a:chExt cx="1880527" cy="124584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1276832" y="217411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38682" y="282181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714982" y="279323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23" idx="3"/>
              <a:endCxn id="24" idx="0"/>
            </p:cNvCxnSpPr>
            <p:nvPr/>
          </p:nvCxnSpPr>
          <p:spPr bwMode="auto">
            <a:xfrm flipH="1">
              <a:off x="992576" y="2436823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3" idx="5"/>
              <a:endCxn id="25" idx="0"/>
            </p:cNvCxnSpPr>
            <p:nvPr/>
          </p:nvCxnSpPr>
          <p:spPr bwMode="auto">
            <a:xfrm>
              <a:off x="1539545" y="2436823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93046" y="2774907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82517" y="199072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84490" y="274633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964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58792" y="2387548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5"/>
          <p:cNvGrpSpPr>
            <a:grpSpLocks noChangeAspect="1"/>
          </p:cNvGrpSpPr>
          <p:nvPr/>
        </p:nvGrpSpPr>
        <p:grpSpPr>
          <a:xfrm>
            <a:off x="238124" y="3901544"/>
            <a:ext cx="2457450" cy="1378418"/>
            <a:chOff x="238125" y="4229100"/>
            <a:chExt cx="2047875" cy="1148682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 bwMode="auto">
            <a:xfrm>
              <a:off x="1200632" y="44124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 bwMode="auto">
            <a:xfrm>
              <a:off x="1638782" y="5031528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4" idx="3"/>
              <a:endCxn id="159" idx="0"/>
            </p:cNvCxnSpPr>
            <p:nvPr/>
          </p:nvCxnSpPr>
          <p:spPr bwMode="auto">
            <a:xfrm flipH="1">
              <a:off x="906850" y="4675199"/>
              <a:ext cx="338856" cy="388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4" idx="5"/>
              <a:endCxn id="156" idx="0"/>
            </p:cNvCxnSpPr>
            <p:nvPr/>
          </p:nvCxnSpPr>
          <p:spPr bwMode="auto">
            <a:xfrm>
              <a:off x="1463344" y="4675199"/>
              <a:ext cx="329331" cy="3563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Rectangle 158"/>
            <p:cNvSpPr>
              <a:spLocks noChangeAspect="1"/>
            </p:cNvSpPr>
            <p:nvPr/>
          </p:nvSpPr>
          <p:spPr bwMode="auto">
            <a:xfrm>
              <a:off x="775527" y="5063825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8125" y="4993060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06317" y="4229100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6917" y="4993061"/>
              <a:ext cx="389083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534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2592" y="460612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Right Arrow 174"/>
          <p:cNvSpPr/>
          <p:nvPr/>
        </p:nvSpPr>
        <p:spPr bwMode="auto">
          <a:xfrm rot="5400000">
            <a:off x="1412701" y="3452085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>
          <a:xfrm>
            <a:off x="3270893" y="3920599"/>
            <a:ext cx="2663190" cy="1365082"/>
            <a:chOff x="3270894" y="4248150"/>
            <a:chExt cx="2219325" cy="1137568"/>
          </a:xfrm>
        </p:grpSpPr>
        <p:sp>
          <p:nvSpPr>
            <p:cNvPr id="188" name="TextBox 187"/>
            <p:cNvSpPr txBox="1"/>
            <p:nvPr/>
          </p:nvSpPr>
          <p:spPr>
            <a:xfrm>
              <a:off x="3948611" y="4248150"/>
              <a:ext cx="389083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3270894" y="4431535"/>
              <a:ext cx="2219325" cy="954183"/>
              <a:chOff x="3270894" y="4431535"/>
              <a:chExt cx="2219325" cy="954183"/>
            </a:xfrm>
          </p:grpSpPr>
          <p:grpSp>
            <p:nvGrpSpPr>
              <p:cNvPr id="8" name="Group 106"/>
              <p:cNvGrpSpPr/>
              <p:nvPr/>
            </p:nvGrpSpPr>
            <p:grpSpPr>
              <a:xfrm>
                <a:off x="3815261" y="4431535"/>
                <a:ext cx="1674958" cy="944658"/>
                <a:chOff x="3815261" y="4431535"/>
                <a:chExt cx="1674958" cy="944658"/>
              </a:xfrm>
            </p:grpSpPr>
            <p:sp>
              <p:nvSpPr>
                <p:cNvPr id="177" name="Oval 176"/>
                <p:cNvSpPr>
                  <a:spLocks noChangeAspect="1"/>
                </p:cNvSpPr>
                <p:nvPr/>
              </p:nvSpPr>
              <p:spPr bwMode="auto">
                <a:xfrm>
                  <a:off x="4242926" y="4431535"/>
                  <a:ext cx="307787" cy="30778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effectLst/>
                      <a:latin typeface="Times New Roman" pitchFamily="18" charset="0"/>
                    </a:rPr>
                    <a:t>z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179" name="Straight Connector 178"/>
                <p:cNvCxnSpPr>
                  <a:stCxn id="177" idx="3"/>
                  <a:endCxn id="181" idx="0"/>
                </p:cNvCxnSpPr>
                <p:nvPr/>
              </p:nvCxnSpPr>
              <p:spPr bwMode="auto">
                <a:xfrm flipH="1">
                  <a:off x="3949145" y="4694248"/>
                  <a:ext cx="338855" cy="3787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0" name="Straight Connector 179"/>
                <p:cNvCxnSpPr>
                  <a:stCxn id="177" idx="5"/>
                  <a:endCxn id="183" idx="0"/>
                </p:cNvCxnSpPr>
                <p:nvPr/>
              </p:nvCxnSpPr>
              <p:spPr bwMode="auto">
                <a:xfrm>
                  <a:off x="4505639" y="4694248"/>
                  <a:ext cx="319806" cy="3787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 bwMode="auto">
                <a:xfrm>
                  <a:off x="38178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 bwMode="auto">
                <a:xfrm>
                  <a:off x="4694121" y="5072957"/>
                  <a:ext cx="262647" cy="24319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815261" y="4613797"/>
                  <a:ext cx="389083" cy="33342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1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890144" y="4991472"/>
                  <a:ext cx="600075" cy="384721"/>
                </a:xfrm>
                <a:prstGeom prst="rect">
                  <a:avLst/>
                </a:prstGeom>
                <a:noFill/>
              </p:spPr>
              <p:txBody>
                <a:bodyPr wrap="square" rtlCol="1" anchor="ctr" anchorCtr="1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  <a:sym typeface="Symbol"/>
                    </a:rPr>
                    <a:t>−1</a:t>
                  </a:r>
                  <a:endParaRPr lang="he-IL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615361" y="4613797"/>
                  <a:ext cx="389083" cy="33342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FF0000"/>
                      </a:solidFill>
                      <a:sym typeface="Symbol"/>
                    </a:rPr>
                    <a:t>1</a:t>
                  </a:r>
                  <a:endParaRPr lang="he-IL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3270894" y="5000997"/>
                <a:ext cx="600075" cy="384721"/>
              </a:xfrm>
              <a:prstGeom prst="rect">
                <a:avLst/>
              </a:prstGeom>
              <a:noFill/>
            </p:spPr>
            <p:txBody>
              <a:bodyPr wrap="square" rtlCol="1" anchor="ctr" anchorCtr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  <a:sym typeface="Symbol"/>
                  </a:rPr>
                  <a:t>−1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2857500" y="5520547"/>
            <a:ext cx="35623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Demote </a:t>
            </a:r>
            <a:r>
              <a:rPr lang="en-US" sz="2800" i="1" dirty="0" smtClean="0"/>
              <a:t>z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(May cause a problem)</a:t>
            </a:r>
            <a:endParaRPr lang="he-IL" sz="2800" dirty="0"/>
          </a:p>
        </p:txBody>
      </p:sp>
      <p:grpSp>
        <p:nvGrpSpPr>
          <p:cNvPr id="9" name="Group 110"/>
          <p:cNvGrpSpPr>
            <a:grpSpLocks noChangeAspect="1"/>
          </p:cNvGrpSpPr>
          <p:nvPr/>
        </p:nvGrpSpPr>
        <p:grpSpPr>
          <a:xfrm>
            <a:off x="6014645" y="3968223"/>
            <a:ext cx="2663190" cy="1325075"/>
            <a:chOff x="6014646" y="4295775"/>
            <a:chExt cx="2219325" cy="1104229"/>
          </a:xfrm>
        </p:grpSpPr>
        <p:sp>
          <p:nvSpPr>
            <p:cNvPr id="197" name="Oval 196"/>
            <p:cNvSpPr>
              <a:spLocks noChangeAspect="1"/>
            </p:cNvSpPr>
            <p:nvPr/>
          </p:nvSpPr>
          <p:spPr bwMode="auto">
            <a:xfrm>
              <a:off x="6986678" y="445058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98" name="Straight Connector 197"/>
            <p:cNvCxnSpPr>
              <a:stCxn id="197" idx="3"/>
              <a:endCxn id="200" idx="0"/>
            </p:cNvCxnSpPr>
            <p:nvPr/>
          </p:nvCxnSpPr>
          <p:spPr bwMode="auto">
            <a:xfrm flipH="1">
              <a:off x="6692896" y="4713296"/>
              <a:ext cx="338856" cy="372752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>
              <a:stCxn id="197" idx="5"/>
              <a:endCxn id="207" idx="0"/>
            </p:cNvCxnSpPr>
            <p:nvPr/>
          </p:nvCxnSpPr>
          <p:spPr bwMode="auto">
            <a:xfrm>
              <a:off x="7249390" y="4713298"/>
              <a:ext cx="291231" cy="34045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0" name="Rectangle 199"/>
            <p:cNvSpPr>
              <a:spLocks noChangeAspect="1"/>
            </p:cNvSpPr>
            <p:nvPr/>
          </p:nvSpPr>
          <p:spPr bwMode="auto">
            <a:xfrm>
              <a:off x="6561573" y="5086047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692363" y="4295775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501863" y="4663270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633896" y="5015283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301963" y="4663270"/>
              <a:ext cx="63197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014646" y="5015282"/>
              <a:ext cx="600075" cy="384721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 bwMode="auto">
            <a:xfrm>
              <a:off x="7386728" y="5053752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6314616" y="5751705"/>
            <a:ext cx="2095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</a:t>
            </a:r>
            <a:endParaRPr lang="he-IL" sz="2800" dirty="0"/>
          </a:p>
        </p:txBody>
      </p:sp>
      <p:sp>
        <p:nvSpPr>
          <p:cNvPr id="236" name="Right Arrow 235"/>
          <p:cNvSpPr/>
          <p:nvPr/>
        </p:nvSpPr>
        <p:spPr bwMode="auto">
          <a:xfrm rot="5400000">
            <a:off x="4422011" y="3478102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" name="Right Arrow 236"/>
          <p:cNvSpPr/>
          <p:nvPr/>
        </p:nvSpPr>
        <p:spPr bwMode="auto">
          <a:xfrm rot="5400000">
            <a:off x="7201591" y="3506677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2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6" y="5617391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>
            <a:endCxn id="177" idx="7"/>
          </p:cNvCxnSpPr>
          <p:nvPr/>
        </p:nvCxnSpPr>
        <p:spPr bwMode="auto">
          <a:xfrm flipH="1">
            <a:off x="4752586" y="3726298"/>
            <a:ext cx="377562" cy="46845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855677" y="3864075"/>
            <a:ext cx="7545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sym typeface="Symbol"/>
              </a:rPr>
              <a:t>2,3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Deleting a unary node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2050" name="AutoShape 2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hUIBxMVExAXFR8bGBcVFyAbHhwcHx4cGiQeGyQfHzAkICAnHh4bLTEjKCorLjo6ICIzRDMtNygtLisBCgoKDg0OGxAQGywkHyY0LDQ0NywsLCwwLzc0LCwsNzU3LiwsLCwsNzA0LCwvNC8sNCwsLC8sLDQsLCwsLSwsLP/AABEIANgA6QMBIgACEQEDEQH/xAAcAAEAAgMBAQEAAAAAAAAAAAAABggEBQcDAgH/xABCEAABAgQEBAEICAQFBQEAAAABAAIDBAURBiExQQcSUWEiExQyQlJicYEVI0ORocHR8BZyseElM1NjoiSCkrLCCP/EABoBAQEAAwEBAAAAAAAAAAAAAAAFAgMEBgH/xAAqEQEAAgEDAwIFBQEAAAAAAAAAAQIDBBExEhMhQYEFIjJhsSNRodHw8f/aAAwDAQACEQMRAD8A7iiIgIiICIiAiIgIiICIiAiIgIiICIiAiIgIiICIiAiLArdYp1Cp7p+rRGwoTdS7c9ANSewuUGeoHjrinQ8J80rDPnE2PsoZyaf9x2jfhm7tuuW4/wCMlSrXNI4c5paW0L7/AFrx8R6A7A3752UKwXhKp4xq4kaaLNFjEiH0Ybep6k52bqfgCQEzw5jPHmMcdQo9NdfkdfyIu2A2GcneUtfK3rHmdfTOwVj81o8H4VpmEaSJClt7vefSe7q4/wBBoFvUBERAREQEREBERAREQEREBERAREQEREBERAREQEX49zWNLnmwGZJ2XEuJHGTlc6k4Mdd1+V0za/a0Eb/z/ds5BNeIXEulYNhmXbaPOEZQmn0e8Q+qO2p+GYrziGtVnF0yatX4h8mLhuVmt9yE3rl+FyV+y9IbAhGrYicTc35Cbue45+I63J2+/dZ2FcOVXiLXhLy48nLstzut4ITOg6uOw37AZaoydc7V4/dojL3J2pxHM/1+/wCGFgnB1QxpWfNKaOSE2xiRXZiG3v1cbGzRr2AJFpsLYcpuFqQ2mUlvKwZlx9J7t3PO7j+gFgAF94boFOwzSW0yks5YbdTu527nHdx/tkAAtotreIiICIiAiIgIiICIiAiIgIiICIiAiIgIiICIiAsOrVSRo1PfUKpEbCgsF3Od/QbknYDMrBxZiel4TpRqFWfYaNaM3Pd7LBufwG9lWzFGJ67xIq9ovgl2G7IYPghjq4+s49fjYAL5MxWN5Y2tFY3nhtuIPEqq42mjSaGHw5Mm3KMnRe8Q7N929ut8rayn0mTw/K+fTxDogGvQ9G9+/wDRZ8lJSNBkS+9gBd7zqf3sAtLTKfVeIWIm06mghgzJPow2bvf37fABcXXbUT018V/Kb3L6u3TTxT1n9/8Af9fdBotY4jYiErJjkhNzc85thM6nq47DUnoASLOYXw9TsL0dtLpTeVjdSfSe7dzzu4/oBYABfGEsNU7ClGbTKW2zRm5x9J7t3O7n8Mhstyu2tYrG0KVKRSOmvAiIvrIREQEREBERAREQEREBERAREQEREBERAREQFGMeY2pmC6Z5xOnnjOB8lBBs55/+Wjd39TYHG4i49p+Cqdd9ok08fVQb6+8/owH79BuRXdkOp4zq7qvW3ucHHN3X3WDZo/eaxveKRvZhkyVx16rcPqena1xArZqFWf4Bllk1g9iGP31J6yWWl5amynk4QDGNFyT+JJXrAgwpeCIUEBrRoAonW6jMVyfbRqM0xOZwaA3V7r6DsP76KZNr6m+0eIRZvk1uTpjxWBwqONa6ykUVpcCfCNB3e/oAP3cqymA8HSGDKKJGT8UR2cWKRYvd+TRs3buSSddwvwHL4KpH1tnzkQAxYg29xnuj8Tn0Amqp0pFI6YWseOuOsVrwIiLJmIiICIiAiIgIiICIiAiIgIiICIiAiIgIiIChHE3iFJ4Kp/k4dok68fVwr5Aac8S2jQdBqSLDcj94m8QJXBVN5Ydok5EH1UM6DbnfbRo6ak5DcivVPkp7FFTdV629z+Z13Odq89B0aNMshaw0ywvetI6rNeXLXHXqtwSUnUMVVN1Xrj3P5nXc52rzpYW0aNMshoO0xhsZChiHDADQLADYIxjYbAyGAABYAbBajElZFMlvJwT9c4Zdh7R/L+yk3vfPfaEDJlyarJER7QwMWVowx9HSZ8RyeRtf1R3O67Dwb4dDDUkKzV2/9bEbk0j/ACWHb+c+sdtOt4xwP4emZiNxXXmkgG8ux/rH/VN9gfRvv4uhPdlUxYox12hc0+CuGnTAiItreIiICIiAiIgIiICIiAiIgIiICIiAiIgIiICiPEXHUjgqleViWfMvB8lCvqfad0YN+unwyseYwkMGUQz854ohyhQgbF7unZo3dt3JANaw6pY3rr6vWnFwJ8RGQtsxg2AH7uVje8UjqlhkyVx1m1uH5Ky9QxdV31itvc4OddzjlzH2W9GjTLTQdpexjYbAyGAABYAbBIUNkKGIcIANAsANkiPZChmJENmgXJOwUbNmtls85qdRbPbeePSGNVJ+FTZMzEb5DqeixeGGDJjHuIHVKrX80huBiHTndqITe1rXtmB0JBWnptPn+IOK2Uyn+FmeZFwyGLcz3fhl1ICtJh+iyWH6RDpdNbywobbDqTu53Uk5kqjpsHbrvPMrGi0vZrvP1Sz4bGQ2CHDADQLAAWAA2C+kRdTuEREBERAREQEREBERAREQEREBERAREQEREBajFWIqfhaivqlUdZjcg0ek9x0a0bk/qTkCsyq1KTo9OfUKi8Q4MNvM5x2H5k6ADMmwVYMY4mqXEjEfguyWZcQ2HRjd3Otq4/oNrr5MxEbyxtaKxvPDFqlRqvEPEbqhUTysGQA9GGzZje/f4lSeWl4UrAECAOVoFgF8SEnBkJUS8uMh95PU91kKNqM85Z+zzur1U5rfaOBRHFNTizs0KRTgXEuDSG5lzibBgtrn+PwW2xLVhTJPlhH61+Te3VymPAXAxA/iyrNzNxLtcPkYvzzDfmdwV0aPBv8APPs6vh2l3nu29k74W4IhYMoAZGAM3Fs6M4ddmDs38Tc9LTREVJaEREBERAREQEREBERAReXnMDznzbnb5Tl5uS45uW9r21tfdeqAiIgIiICIiAiIgL5e9sNhfEIDQLknIAdSvpcJ44cQXTMV2FKC64BtMPZ6x/0hbofStv4dnAhHuKmOZjG1aFGoxPmbH2bb7Vw+0d7ozsOme9go1MhUuU8jDzcc3O6n9OixMN0VtMl/KRh9c4Z9h7I/NbpSdVqOuemvCBrtX3Z6K/TH8i8ZuZhScs6YjmzWi5/T4leyh2IJmZrdWZRaWC8l4aGt9Z5y+4fqtODFOS+zn02Cc2Tp9PVssAYZmeIeLi+buJWHZ0Yg6Nz5Ybe7rH/kdQrSQIUOXgtgwAGsaAGtAsABkABsAFoMBYVl8H4cZTINnP8ASiv9uIdT8BkB2AUiVuIiI2h6atYrG0cCIi+voiIgIiICIiAiIgIiIK1cZqPX6BjM110aK5kV14MdpLTDt9ldvolo0ta4z15rbnBPHGZl+WTxazyjNPLwwA4fzt0d8RY9iV2yvUaRr9KfTKm3nhPFiNwdi07EHMFVRxrhKbwbiAyFSBdBJvDiNyERnUdHDdux7EEhbCj1enVuRE7SYrIsI+s0/gRqD2Nis5VCpkWuYZiir4bjO5DnzQ9x0iMORtnkQQuv4I43U+ocsnihol4unlW3MM/zbs/Edwsa2i3DCl63jesuvIvOBGhTEERpdwexwu1zSCCOoIyIXosmYiIgIijuPMWSmDsPuqUz4n+jCh3ze86D4DUnoOtgQjHGTiB/C1N+jKW4efRW6j7Jhy5/5jo35nax4vhKjEf4nOZuObAe/rHudvvWPToM3imtxK1WSX8z+ZxPrO2aPdAtl0ACmKn6vUbfJX3SfiGr2/Sr7/0Ii+I0VkCCYsU2aBcnspyNEbtVieq/Rsjywj9a/JvYblTfgDgkS8v/ABVUm+N4LZcEei3MOifF2g7X1Dlz3BdAmOIeNBDigiXb4opHqwwcmg+07T5k7K1ECDDl4DYEABrGgBrQLAACwA7AK1p8Pbpt6vS6TT9nHtPM8vtERb3UIiICIiAiIgIiICIiAiIgLQY2wpIYwobqbPZO1hxALlj9nDqOo3H3jfogqOGVHBFffSKy0tAPiAzBG0RnUEfu4sNpUsPSFTZ5eWsxxFw5uhvncj8wu4cTsCS+NKPyw7MnIYJhRD/6P90/gc+oNe6LUJmhT7qNWWmHyuLSHasd0PY9fmuTUYrR+pj5/Kfq8F4nu4vFvX7smhYkxXw/mf8ApHkwL5w3eKE75eqe45TluF2/BHFmg4n5ZWZPms0cvJxD4XH3H6H4Gx7Fc1exsRhY8Ag6g5gqN1bCcGNeLTjyO9k+ifhuP6fBYYtbE+L+GvT/ABKtvGTx9/Ra5FWPCnE3E+DIzZGpgx5cfZxT4gP9t/3ZHmGVrDVd2wfjugYuhf4XFtFtd0F/hiDrl6w7tuF2xMT5hTiYmN4b6oTstTpJ87OuDITGlznHQAZqrOLcQT3EfFnlhdkBuUNp+zh31O3O7f5C9gFK+OGOH1qpfwtRjeCx4EUtP+ZEHqd2tP8Ay/lBWooVLZS5IQ8i85vPfp8AtGozduvjly6zU9mnjmeGbKy8KUlxAgCzWiwH73XqiKNM7+Xm5mZneRRLGNRdFiClStySRzAZknZo/r9ykNWn2U2QdMv1GTR1dsFmcCsJPrlddiWqDmhQXeDm9eNrf/syPxLehXbo8PVbrn0U/h2n6rdyeI/Lq/CzCDcIYXbLxgPOYnjjH3joz4NGXS/Md1MURVFwREQEREBERAREQEREBERAREQEREBcy4xcORiiT+l6Q209Dbm0fbNHqn3x6p+R2I6aiCpuFq24OFMn7hwyYT29U9+n3dFKlveNnDgxw/FFAb4x4piG0a7mK33va6663vA8MVz6Qh+bTJ+uaNfaHX49fv6qbq9Pt89fdF1+j6f1KcerczUrAnIPkZloc3ofy6KLT+GJmTjCboz3czTcC9nNPVpH9ipei5cea+P6ZcOHU5MM/LP9IxhKiulx59ONs85NaRmBoSe5/eqk6IscmScluqWObNbLebWERanEtS+jqcSw/WOyb+Z+Q/JY0rNrRWGOOk3tFY5lpKmJrE+JIdFpY5iX8jRsXHVx7Ab9ASrS4ZokrhyhQqTI+hDba+7jqXHuTc/Ncq//AD3hDyEq7FE63xPuyADs0Gzn/Miw+DtnLtKu0pFKxWHqMWOMdIpHoIiLNsEREBERAREQEREBERAREQEREBERAREQFXfjDw8fhuc/iTDrS2WLrvY37F5Oo6MJ+QOWhAViF5TMvBm5d0vMtD4b2lrmuFwQRYgjcEIcqz4frDKrLeKwit9IfmOxW1Wp4k4Km+H9cbUKVcycRx8m458p1MJ/XLQnUdwVk0mowanKCPCyOjm9D0/upGp0/bnqjh5/W6TtT1V+mf4ZqIi5HAaaqJ06nzGO8bQ6ZKX8mXW5h6sNubn9NL2vuWhZ+Lqj5nTvIQz44mXwbufy+a6jwDwn9E4eNcm22jTI8N9Wwhp/5HP4cqpaLF465WfhmDaJyz7OmyMpAkJJknKNDYbGhrWjZoFgPuXuiKgrCIiAiIgIiICIiAiIgIiICIiAiIgIiICIiAiIgwq1SpKuUt9NqbA+DEFnA/gR0INiDsQqu4qoFS4cYo8g674Ds4b7ZRGX0Owe3cbZHQi9r1pMYYYkMW0R1MqIyObHjVj9nN/TcXC+WrFo2ljasWjpnhwyTmoM7LCYlzdp/dj3XqSGi7sgohHl6lgTEb6VVmnlBzto5p0iM6j+4OYyzsWVVkKliFLkExRkR7G5+en3qTfS2rkiscSgZdDauWKRxPH++zywxSImPseMlBfyF+Z59mCw5/AuuB8XBWshQmQYQhQQGtaAABoAMgAua8BsLfQuFvpWZFo81ZwvtCHoD53Lvg5vRdNVatYrG0L9KxWsVjiBERfWQiIgIiICIiAiIgIiICIiAiIgIiICIiAiIgIiICIiCI8SMESuNKL5E2ZMsBMGIdj7Lvddv0yO1jXrBuC5+tY6Zh6psczyTiY7T6sNpuRkfWJABGXjB0REFsWMbDYGQwAALADQDsvp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www.clker.com/cliparts/6/d/6/3/l/M/check-mark.sv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Right Arrow 237"/>
          <p:cNvSpPr/>
          <p:nvPr/>
        </p:nvSpPr>
        <p:spPr bwMode="auto">
          <a:xfrm rot="5400000">
            <a:off x="7155909" y="3861261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134468" y="1730280"/>
            <a:ext cx="2274981" cy="1938040"/>
            <a:chOff x="6134468" y="1730280"/>
            <a:chExt cx="2274981" cy="1938040"/>
          </a:xfrm>
        </p:grpSpPr>
        <p:sp>
          <p:nvSpPr>
            <p:cNvPr id="120" name="Oval 119"/>
            <p:cNvSpPr>
              <a:spLocks noChangeAspect="1"/>
            </p:cNvSpPr>
            <p:nvPr/>
          </p:nvSpPr>
          <p:spPr bwMode="auto">
            <a:xfrm>
              <a:off x="7200308" y="195176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 bwMode="auto">
            <a:xfrm>
              <a:off x="6762158" y="256253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 bwMode="auto">
            <a:xfrm>
              <a:off x="7638458" y="256253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23" name="Straight Connector 122"/>
            <p:cNvCxnSpPr>
              <a:stCxn id="120" idx="3"/>
              <a:endCxn id="121" idx="0"/>
            </p:cNvCxnSpPr>
            <p:nvPr/>
          </p:nvCxnSpPr>
          <p:spPr bwMode="auto">
            <a:xfrm flipH="1">
              <a:off x="6916052" y="2214478"/>
              <a:ext cx="329330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5"/>
              <a:endCxn id="122" idx="0"/>
            </p:cNvCxnSpPr>
            <p:nvPr/>
          </p:nvCxnSpPr>
          <p:spPr bwMode="auto">
            <a:xfrm>
              <a:off x="7463021" y="2214478"/>
              <a:ext cx="329331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125"/>
            <p:cNvSpPr>
              <a:spLocks noChangeAspect="1"/>
            </p:cNvSpPr>
            <p:nvPr/>
          </p:nvSpPr>
          <p:spPr bwMode="auto">
            <a:xfrm>
              <a:off x="7041903" y="3315891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7" name="Straight Connector 126"/>
            <p:cNvCxnSpPr>
              <a:stCxn id="121" idx="3"/>
              <a:endCxn id="142" idx="0"/>
            </p:cNvCxnSpPr>
            <p:nvPr/>
          </p:nvCxnSpPr>
          <p:spPr bwMode="auto">
            <a:xfrm flipH="1">
              <a:off x="6620777" y="2825243"/>
              <a:ext cx="186455" cy="4583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1" idx="5"/>
              <a:endCxn id="126" idx="0"/>
            </p:cNvCxnSpPr>
            <p:nvPr/>
          </p:nvCxnSpPr>
          <p:spPr bwMode="auto">
            <a:xfrm>
              <a:off x="7024871" y="2825243"/>
              <a:ext cx="148356" cy="4906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439268" y="2485591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78007" y="173028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73231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91643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 bwMode="auto">
            <a:xfrm>
              <a:off x="6466883" y="328359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134468" y="3206655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47451" y="3206655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8868" y="2836269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575433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61749" y="2485591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39268" y="4274544"/>
            <a:ext cx="2005014" cy="1232579"/>
            <a:chOff x="6439268" y="4274544"/>
            <a:chExt cx="2005014" cy="1232579"/>
          </a:xfrm>
        </p:grpSpPr>
        <p:sp>
          <p:nvSpPr>
            <p:cNvPr id="209" name="Oval 208"/>
            <p:cNvSpPr>
              <a:spLocks noChangeAspect="1"/>
            </p:cNvSpPr>
            <p:nvPr/>
          </p:nvSpPr>
          <p:spPr bwMode="auto">
            <a:xfrm>
              <a:off x="7200308" y="44960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 bwMode="auto">
            <a:xfrm>
              <a:off x="7638458" y="511515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12" name="Straight Connector 211"/>
            <p:cNvCxnSpPr>
              <a:stCxn id="209" idx="3"/>
              <a:endCxn id="224" idx="0"/>
            </p:cNvCxnSpPr>
            <p:nvPr/>
          </p:nvCxnSpPr>
          <p:spPr bwMode="auto">
            <a:xfrm flipH="1">
              <a:off x="6916052" y="4758742"/>
              <a:ext cx="329330" cy="384987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>
              <a:stCxn id="209" idx="5"/>
              <a:endCxn id="211" idx="0"/>
            </p:cNvCxnSpPr>
            <p:nvPr/>
          </p:nvCxnSpPr>
          <p:spPr bwMode="auto">
            <a:xfrm>
              <a:off x="7463021" y="4758742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TextBox 217"/>
            <p:cNvSpPr txBox="1"/>
            <p:nvPr/>
          </p:nvSpPr>
          <p:spPr>
            <a:xfrm>
              <a:off x="6439268" y="5045458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778007" y="4274544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582143" y="4659122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4" name="Oval 223"/>
            <p:cNvSpPr>
              <a:spLocks noChangeAspect="1"/>
            </p:cNvSpPr>
            <p:nvPr/>
          </p:nvSpPr>
          <p:spPr bwMode="auto">
            <a:xfrm>
              <a:off x="6762158" y="514372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568701" y="4659122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796582" y="5045458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7" name="Right Arrow 226"/>
          <p:cNvSpPr/>
          <p:nvPr/>
        </p:nvSpPr>
        <p:spPr bwMode="auto">
          <a:xfrm rot="5400000">
            <a:off x="1899786" y="3859083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8345" y="1729191"/>
            <a:ext cx="2397227" cy="1938040"/>
            <a:chOff x="878345" y="1729191"/>
            <a:chExt cx="2397227" cy="1938040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 bwMode="auto">
            <a:xfrm>
              <a:off x="1944185" y="19506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 bwMode="auto">
            <a:xfrm>
              <a:off x="1506035" y="2573359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 bwMode="auto">
            <a:xfrm>
              <a:off x="2382335" y="2573359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43" name="Straight Connector 142"/>
            <p:cNvCxnSpPr>
              <a:stCxn id="137" idx="3"/>
              <a:endCxn id="140" idx="0"/>
            </p:cNvCxnSpPr>
            <p:nvPr/>
          </p:nvCxnSpPr>
          <p:spPr bwMode="auto">
            <a:xfrm flipH="1">
              <a:off x="1659929" y="2213389"/>
              <a:ext cx="329330" cy="3599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37" idx="5"/>
              <a:endCxn id="141" idx="0"/>
            </p:cNvCxnSpPr>
            <p:nvPr/>
          </p:nvCxnSpPr>
          <p:spPr bwMode="auto">
            <a:xfrm>
              <a:off x="2206898" y="2213389"/>
              <a:ext cx="329331" cy="3599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Rectangle 147"/>
            <p:cNvSpPr>
              <a:spLocks noChangeAspect="1"/>
            </p:cNvSpPr>
            <p:nvPr/>
          </p:nvSpPr>
          <p:spPr bwMode="auto">
            <a:xfrm>
              <a:off x="1785780" y="3314802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9" name="Straight Connector 148"/>
            <p:cNvCxnSpPr>
              <a:stCxn id="140" idx="3"/>
              <a:endCxn id="172" idx="0"/>
            </p:cNvCxnSpPr>
            <p:nvPr/>
          </p:nvCxnSpPr>
          <p:spPr bwMode="auto">
            <a:xfrm flipH="1">
              <a:off x="1364654" y="2836072"/>
              <a:ext cx="186455" cy="44643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140" idx="5"/>
              <a:endCxn id="148" idx="0"/>
            </p:cNvCxnSpPr>
            <p:nvPr/>
          </p:nvCxnSpPr>
          <p:spPr bwMode="auto">
            <a:xfrm>
              <a:off x="1768748" y="2836072"/>
              <a:ext cx="148356" cy="478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1183145" y="2496420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4947" y="1729191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62678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135520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 bwMode="auto">
            <a:xfrm>
              <a:off x="1210760" y="328250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78345" y="3205566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991328" y="3205566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92745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300890" y="211971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627872" y="249642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5" y="4272366"/>
            <a:ext cx="2101134" cy="1236935"/>
            <a:chOff x="1183145" y="4272366"/>
            <a:chExt cx="2101134" cy="1236935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 bwMode="auto">
            <a:xfrm>
              <a:off x="1944185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 bwMode="auto">
            <a:xfrm>
              <a:off x="2382335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87" name="Straight Connector 186"/>
            <p:cNvCxnSpPr>
              <a:stCxn id="185" idx="3"/>
              <a:endCxn id="216" idx="0"/>
            </p:cNvCxnSpPr>
            <p:nvPr/>
          </p:nvCxnSpPr>
          <p:spPr bwMode="auto">
            <a:xfrm flipH="1">
              <a:off x="1659929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5" idx="5"/>
              <a:endCxn id="186" idx="0"/>
            </p:cNvCxnSpPr>
            <p:nvPr/>
          </p:nvCxnSpPr>
          <p:spPr bwMode="auto">
            <a:xfrm>
              <a:off x="2206898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1" name="TextBox 200"/>
            <p:cNvSpPr txBox="1"/>
            <p:nvPr/>
          </p:nvSpPr>
          <p:spPr>
            <a:xfrm>
              <a:off x="1183145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521884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383170" y="4672416"/>
              <a:ext cx="6176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16" name="Oval 215"/>
            <p:cNvSpPr>
              <a:spLocks noChangeAspect="1"/>
            </p:cNvSpPr>
            <p:nvPr/>
          </p:nvSpPr>
          <p:spPr bwMode="auto">
            <a:xfrm>
              <a:off x="1506035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309122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636579" y="504763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0,1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3" name="Right Arrow 92"/>
          <p:cNvSpPr/>
          <p:nvPr/>
        </p:nvSpPr>
        <p:spPr bwMode="auto">
          <a:xfrm rot="5400000">
            <a:off x="4527847" y="3859083"/>
            <a:ext cx="316434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506406" y="1730280"/>
            <a:ext cx="2215521" cy="1938040"/>
            <a:chOff x="3506406" y="1730280"/>
            <a:chExt cx="2215521" cy="19380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72246" y="1951765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134096" y="2562530"/>
              <a:ext cx="307787" cy="30778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5010396" y="2562530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 bwMode="auto">
            <a:xfrm flipH="1">
              <a:off x="4287990" y="2214478"/>
              <a:ext cx="329330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8" idx="5"/>
              <a:endCxn id="70" idx="0"/>
            </p:cNvCxnSpPr>
            <p:nvPr/>
          </p:nvCxnSpPr>
          <p:spPr bwMode="auto">
            <a:xfrm>
              <a:off x="4834959" y="2214478"/>
              <a:ext cx="329331" cy="34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4413841" y="3315891"/>
              <a:ext cx="262647" cy="2431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stCxn id="69" idx="3"/>
              <a:endCxn id="80" idx="0"/>
            </p:cNvCxnSpPr>
            <p:nvPr/>
          </p:nvCxnSpPr>
          <p:spPr bwMode="auto">
            <a:xfrm flipH="1">
              <a:off x="3992715" y="2825243"/>
              <a:ext cx="186455" cy="4583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69" idx="5"/>
              <a:endCxn id="73" idx="0"/>
            </p:cNvCxnSpPr>
            <p:nvPr/>
          </p:nvCxnSpPr>
          <p:spPr bwMode="auto">
            <a:xfrm>
              <a:off x="4396809" y="2825243"/>
              <a:ext cx="148356" cy="4906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811206" y="2485591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34433" y="1730280"/>
              <a:ext cx="64770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0739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3581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3838821" y="3283594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6406" y="3206655"/>
              <a:ext cx="389083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19389" y="3206655"/>
              <a:ext cx="600075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−1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806" y="2853141"/>
              <a:ext cx="3890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28951" y="2127870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55933" y="2485591"/>
              <a:ext cx="465994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1206" y="4272366"/>
            <a:ext cx="1910721" cy="1236935"/>
            <a:chOff x="3811206" y="4272366"/>
            <a:chExt cx="1910721" cy="1236935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4572246" y="44938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5010396" y="5112976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5" idx="3"/>
              <a:endCxn id="92" idx="0"/>
            </p:cNvCxnSpPr>
            <p:nvPr/>
          </p:nvCxnSpPr>
          <p:spPr bwMode="auto">
            <a:xfrm flipH="1">
              <a:off x="4287990" y="4756564"/>
              <a:ext cx="329330" cy="3849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5" idx="5"/>
              <a:endCxn id="86" idx="0"/>
            </p:cNvCxnSpPr>
            <p:nvPr/>
          </p:nvCxnSpPr>
          <p:spPr bwMode="auto">
            <a:xfrm>
              <a:off x="4834959" y="4756564"/>
              <a:ext cx="329331" cy="3564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811206" y="5047636"/>
              <a:ext cx="38908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49945" y="4272366"/>
              <a:ext cx="6477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11232" y="4672416"/>
              <a:ext cx="4625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4134096" y="5141551"/>
              <a:ext cx="307787" cy="30778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7183" y="4667626"/>
              <a:ext cx="5810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4640" y="5047636"/>
              <a:ext cx="45728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8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29" y="571437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29" y="567280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6333721" y="5819945"/>
            <a:ext cx="2095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Problem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64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27" grpId="0" animBg="1"/>
      <p:bldP spid="93" grpId="0" animBg="1"/>
      <p:bldP spid="1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-284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 rebalancing cases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3233940" y="1853808"/>
            <a:ext cx="2675552" cy="1281121"/>
            <a:chOff x="19455" y="2262433"/>
            <a:chExt cx="3716044" cy="1779334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 flipH="1">
              <a:off x="2330745" y="348799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 flipH="1">
              <a:off x="679302" y="348799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31" name="Straight Connector 30"/>
            <p:cNvCxnSpPr>
              <a:stCxn id="29" idx="7"/>
              <a:endCxn id="28" idx="3"/>
            </p:cNvCxnSpPr>
            <p:nvPr/>
          </p:nvCxnSpPr>
          <p:spPr bwMode="auto">
            <a:xfrm flipH="1" flipV="1">
              <a:off x="1903074" y="2756562"/>
              <a:ext cx="495965" cy="7997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8" idx="5"/>
              <a:endCxn id="30" idx="1"/>
            </p:cNvCxnSpPr>
            <p:nvPr/>
          </p:nvCxnSpPr>
          <p:spPr bwMode="auto">
            <a:xfrm flipH="1">
              <a:off x="1077352" y="2756562"/>
              <a:ext cx="495967" cy="79972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 flipH="1">
              <a:off x="2719255" y="3400566"/>
              <a:ext cx="101624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15770" y="2262433"/>
              <a:ext cx="1233617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19455" y="3400566"/>
              <a:ext cx="684112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2057137" y="2788912"/>
              <a:ext cx="582930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711713" y="2788912"/>
              <a:ext cx="582930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70277" y="3776129"/>
            <a:ext cx="2983668" cy="2148256"/>
            <a:chOff x="19455" y="2262433"/>
            <a:chExt cx="4143984" cy="2983687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 bwMode="auto">
            <a:xfrm flipH="1">
              <a:off x="2330746" y="3589436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679302" y="3589436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67" name="Straight Connector 66"/>
            <p:cNvCxnSpPr>
              <a:stCxn id="49" idx="7"/>
              <a:endCxn id="47" idx="3"/>
            </p:cNvCxnSpPr>
            <p:nvPr/>
          </p:nvCxnSpPr>
          <p:spPr bwMode="auto">
            <a:xfrm flipH="1" flipV="1">
              <a:off x="1903075" y="2756562"/>
              <a:ext cx="495965" cy="90116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7" idx="5"/>
              <a:endCxn id="50" idx="1"/>
            </p:cNvCxnSpPr>
            <p:nvPr/>
          </p:nvCxnSpPr>
          <p:spPr bwMode="auto">
            <a:xfrm flipH="1">
              <a:off x="1077352" y="2756562"/>
              <a:ext cx="495967" cy="901169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2757742" y="3417796"/>
              <a:ext cx="1016245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61511" y="2262433"/>
              <a:ext cx="1076203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19455" y="3285108"/>
              <a:ext cx="684113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057136" y="2788912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73227" y="2788912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 bwMode="auto">
            <a:xfrm flipH="1">
              <a:off x="1653052" y="4692342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 flipH="1">
              <a:off x="3076532" y="4692342"/>
              <a:ext cx="466345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76" name="Straight Connector 75"/>
            <p:cNvCxnSpPr>
              <a:stCxn id="75" idx="7"/>
              <a:endCxn id="49" idx="3"/>
            </p:cNvCxnSpPr>
            <p:nvPr/>
          </p:nvCxnSpPr>
          <p:spPr bwMode="auto">
            <a:xfrm flipH="1" flipV="1">
              <a:off x="2728796" y="3987484"/>
              <a:ext cx="416031" cy="773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49" idx="5"/>
              <a:endCxn id="74" idx="1"/>
            </p:cNvCxnSpPr>
            <p:nvPr/>
          </p:nvCxnSpPr>
          <p:spPr bwMode="auto">
            <a:xfrm flipH="1">
              <a:off x="2051103" y="3987486"/>
              <a:ext cx="347938" cy="7731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flipH="1">
              <a:off x="875555" y="4604917"/>
              <a:ext cx="977202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1633839" y="3951211"/>
              <a:ext cx="582931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3455431" y="4604919"/>
              <a:ext cx="708008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2828005" y="3951210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2916463" y="3776129"/>
            <a:ext cx="3310507" cy="2175190"/>
            <a:chOff x="19455" y="2262433"/>
            <a:chExt cx="4597926" cy="3021100"/>
          </a:xfrm>
        </p:grpSpPr>
        <p:sp>
          <p:nvSpPr>
            <p:cNvPr id="83" name="Oval 82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cxnSp>
          <p:nvCxnSpPr>
            <p:cNvPr id="86" name="Straight Connector 85"/>
            <p:cNvCxnSpPr>
              <a:stCxn id="84" idx="7"/>
              <a:endCxn id="83" idx="3"/>
            </p:cNvCxnSpPr>
            <p:nvPr/>
          </p:nvCxnSpPr>
          <p:spPr bwMode="auto">
            <a:xfrm flipH="1" flipV="1">
              <a:off x="1903074" y="27565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83" idx="5"/>
              <a:endCxn id="85" idx="1"/>
            </p:cNvCxnSpPr>
            <p:nvPr/>
          </p:nvCxnSpPr>
          <p:spPr bwMode="auto">
            <a:xfrm flipH="1">
              <a:off x="1077352" y="2756562"/>
              <a:ext cx="495966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 flipH="1">
              <a:off x="2757741" y="3317321"/>
              <a:ext cx="1016244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flipH="1">
              <a:off x="425945" y="2262433"/>
              <a:ext cx="1146469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9455" y="3387597"/>
              <a:ext cx="684113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flipH="1">
              <a:off x="2019035" y="2762897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flipH="1">
              <a:off x="676113" y="2762897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 flipH="1">
              <a:off x="1653053" y="4729758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a</a:t>
              </a:r>
              <a:endParaRPr lang="he-IL" i="1" dirty="0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 flipH="1">
              <a:off x="3076533" y="4729760"/>
              <a:ext cx="466344" cy="4663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b</a:t>
              </a:r>
              <a:endParaRPr lang="he-IL" i="1" dirty="0"/>
            </a:p>
          </p:txBody>
        </p:sp>
        <p:cxnSp>
          <p:nvCxnSpPr>
            <p:cNvPr id="95" name="Straight Connector 94"/>
            <p:cNvCxnSpPr>
              <a:stCxn id="94" idx="7"/>
              <a:endCxn id="84" idx="3"/>
            </p:cNvCxnSpPr>
            <p:nvPr/>
          </p:nvCxnSpPr>
          <p:spPr bwMode="auto">
            <a:xfrm flipH="1" flipV="1">
              <a:off x="2728795" y="3854797"/>
              <a:ext cx="416032" cy="94325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84" idx="5"/>
              <a:endCxn id="93" idx="1"/>
            </p:cNvCxnSpPr>
            <p:nvPr/>
          </p:nvCxnSpPr>
          <p:spPr bwMode="auto">
            <a:xfrm flipH="1">
              <a:off x="2051103" y="3854797"/>
              <a:ext cx="347936" cy="94325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 flipH="1">
              <a:off x="428624" y="4642331"/>
              <a:ext cx="1190667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1067206" y="4063640"/>
              <a:ext cx="146689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3455427" y="4642331"/>
              <a:ext cx="1161954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flipH="1">
              <a:off x="2825426" y="4063640"/>
              <a:ext cx="582931" cy="6412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6052457" y="3776129"/>
            <a:ext cx="2963637" cy="2192796"/>
            <a:chOff x="47276" y="2129512"/>
            <a:chExt cx="4116162" cy="3045549"/>
          </a:xfrm>
        </p:grpSpPr>
        <p:sp>
          <p:nvSpPr>
            <p:cNvPr id="102" name="TextBox 101"/>
            <p:cNvSpPr txBox="1"/>
            <p:nvPr/>
          </p:nvSpPr>
          <p:spPr>
            <a:xfrm flipH="1">
              <a:off x="1628774" y="3377891"/>
              <a:ext cx="106110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499592" y="2129512"/>
              <a:ext cx="1431796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i="1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flipH="1">
              <a:off x="47276" y="3332495"/>
              <a:ext cx="634924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2308072" y="266939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flipH="1">
              <a:off x="794434" y="2669394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flipH="1">
              <a:off x="950780" y="4533860"/>
              <a:ext cx="1262437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984235" y="38902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flipH="1">
              <a:off x="3545830" y="4533860"/>
              <a:ext cx="617608" cy="6412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3134920" y="389021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112" name="Group 117"/>
            <p:cNvGrpSpPr/>
            <p:nvPr/>
          </p:nvGrpSpPr>
          <p:grpSpPr>
            <a:xfrm flipH="1">
              <a:off x="2170282" y="4621287"/>
              <a:ext cx="1434793" cy="466346"/>
              <a:chOff x="662815" y="4645606"/>
              <a:chExt cx="1434793" cy="466346"/>
            </a:xfrm>
          </p:grpSpPr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1631264" y="464560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a</a:t>
                </a:r>
                <a:endParaRPr lang="he-IL" i="1" dirty="0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 bwMode="auto">
              <a:xfrm>
                <a:off x="662815" y="46456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b</a:t>
                </a:r>
                <a:endParaRPr lang="he-IL" i="1" dirty="0"/>
              </a:p>
            </p:txBody>
          </p:sp>
        </p:grpSp>
        <p:grpSp>
          <p:nvGrpSpPr>
            <p:cNvPr id="113" name="Group 116"/>
            <p:cNvGrpSpPr/>
            <p:nvPr/>
          </p:nvGrpSpPr>
          <p:grpSpPr>
            <a:xfrm flipH="1">
              <a:off x="717609" y="3419484"/>
              <a:ext cx="2403241" cy="466344"/>
              <a:chOff x="1147040" y="3331938"/>
              <a:chExt cx="2403241" cy="466344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 bwMode="auto">
              <a:xfrm>
                <a:off x="1147040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y</a:t>
                </a:r>
                <a:endParaRPr lang="he-IL" i="1" dirty="0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 bwMode="auto">
              <a:xfrm>
                <a:off x="3083937" y="333193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x</a:t>
                </a:r>
                <a:endParaRPr lang="he-IL" i="1" dirty="0"/>
              </a:p>
            </p:txBody>
          </p:sp>
        </p:grpSp>
        <p:sp>
          <p:nvSpPr>
            <p:cNvPr id="114" name="Oval 113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cxnSp>
          <p:nvCxnSpPr>
            <p:cNvPr id="115" name="Straight Connector 114"/>
            <p:cNvCxnSpPr>
              <a:stCxn id="124" idx="7"/>
              <a:endCxn id="114" idx="3"/>
            </p:cNvCxnSpPr>
            <p:nvPr/>
          </p:nvCxnSpPr>
          <p:spPr bwMode="auto">
            <a:xfrm flipH="1" flipV="1">
              <a:off x="2084106" y="2598337"/>
              <a:ext cx="638695" cy="88944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25" idx="1"/>
              <a:endCxn id="114" idx="5"/>
            </p:cNvCxnSpPr>
            <p:nvPr/>
          </p:nvCxnSpPr>
          <p:spPr bwMode="auto">
            <a:xfrm flipV="1">
              <a:off x="1115658" y="2598337"/>
              <a:ext cx="638694" cy="88944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27" idx="0"/>
              <a:endCxn id="124" idx="3"/>
            </p:cNvCxnSpPr>
            <p:nvPr/>
          </p:nvCxnSpPr>
          <p:spPr bwMode="auto">
            <a:xfrm flipH="1" flipV="1">
              <a:off x="3052556" y="3817534"/>
              <a:ext cx="319347" cy="8037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stCxn id="126" idx="0"/>
              <a:endCxn id="124" idx="5"/>
            </p:cNvCxnSpPr>
            <p:nvPr/>
          </p:nvCxnSpPr>
          <p:spPr bwMode="auto">
            <a:xfrm flipV="1">
              <a:off x="2403455" y="3817534"/>
              <a:ext cx="319346" cy="8037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-284" y="964379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en-US" sz="4000" kern="0" dirty="0" smtClean="0">
                <a:cs typeface="Times New Roman" pitchFamily="18" charset="0"/>
              </a:rPr>
              <a:t>4 </a:t>
            </a:r>
            <a:r>
              <a:rPr lang="en-US" sz="4000" kern="0" dirty="0">
                <a:cs typeface="Times New Roman" pitchFamily="18" charset="0"/>
              </a:rPr>
              <a:t>cases </a:t>
            </a:r>
            <a:r>
              <a:rPr lang="en-US" sz="4000" kern="0" dirty="0">
                <a:solidFill>
                  <a:srgbClr val="0000FF"/>
                </a:solidFill>
                <a:cs typeface="Times New Roman" pitchFamily="18" charset="0"/>
              </a:rPr>
              <a:t>(up to symmetry)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606813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2: Double Demote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4278" y="6043112"/>
            <a:ext cx="199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3: Rotate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038850" y="6045384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4: Double Rotate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414429" y="3129828"/>
            <a:ext cx="231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1: Demote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9" grpId="0"/>
      <p:bldP spid="120" grpId="0"/>
      <p:bldP spid="1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1994344" y="2681760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1090803" y="38740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897886" y="38740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y</a:t>
            </a:r>
            <a:endParaRPr lang="he-IL" i="1" dirty="0"/>
          </a:p>
        </p:txBody>
      </p:sp>
      <p:cxnSp>
        <p:nvCxnSpPr>
          <p:cNvPr id="9" name="Straight Connector 8"/>
          <p:cNvCxnSpPr>
            <a:stCxn id="4" idx="7"/>
            <a:endCxn id="3" idx="3"/>
          </p:cNvCxnSpPr>
          <p:nvPr/>
        </p:nvCxnSpPr>
        <p:spPr bwMode="auto">
          <a:xfrm flipV="1">
            <a:off x="1488852" y="3079810"/>
            <a:ext cx="573787" cy="862529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3" idx="5"/>
            <a:endCxn id="5" idx="1"/>
          </p:cNvCxnSpPr>
          <p:nvPr/>
        </p:nvCxnSpPr>
        <p:spPr bwMode="auto">
          <a:xfrm>
            <a:off x="2392393" y="3079810"/>
            <a:ext cx="573788" cy="86252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ight Arrow 102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1:</a:t>
            </a:r>
            <a:r>
              <a:rPr lang="en-US" sz="4400" dirty="0" smtClean="0"/>
              <a:t> Demote</a:t>
            </a:r>
            <a:endParaRPr lang="he-IL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317" y="3830218"/>
            <a:ext cx="582930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1075" y="2637933"/>
            <a:ext cx="104866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64060" y="3830218"/>
            <a:ext cx="977201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9811" y="338275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02390" y="3382750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43002" y="2156346"/>
            <a:ext cx="3677844" cy="2227870"/>
            <a:chOff x="4743002" y="2156346"/>
            <a:chExt cx="3677844" cy="2227870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6173929" y="268176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z</a:t>
              </a:r>
              <a:endParaRPr lang="he-IL" i="1" dirty="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70388" y="38740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x</a:t>
              </a:r>
              <a:endParaRPr lang="he-IL" i="1" dirty="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7077471" y="38740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cxnSp>
          <p:nvCxnSpPr>
            <p:cNvPr id="59" name="Straight Connector 58"/>
            <p:cNvCxnSpPr>
              <a:stCxn id="57" idx="7"/>
              <a:endCxn id="56" idx="3"/>
            </p:cNvCxnSpPr>
            <p:nvPr/>
          </p:nvCxnSpPr>
          <p:spPr bwMode="auto">
            <a:xfrm flipV="1">
              <a:off x="5668438" y="3079810"/>
              <a:ext cx="573785" cy="86252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6" idx="5"/>
              <a:endCxn id="58" idx="1"/>
            </p:cNvCxnSpPr>
            <p:nvPr/>
          </p:nvCxnSpPr>
          <p:spPr bwMode="auto">
            <a:xfrm>
              <a:off x="6571979" y="3079810"/>
              <a:ext cx="573786" cy="86252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743002" y="3830218"/>
              <a:ext cx="582930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483" y="2637933"/>
              <a:ext cx="99222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3645" y="3830218"/>
              <a:ext cx="97720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9941" y="338275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70361" y="3382750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6" idx="0"/>
            </p:cNvCxnSpPr>
            <p:nvPr/>
          </p:nvCxnSpPr>
          <p:spPr bwMode="auto">
            <a:xfrm flipH="1">
              <a:off x="6407101" y="2156346"/>
              <a:ext cx="451771" cy="525414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18633" y="507712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Problem is either fixed or moved up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2:</a:t>
            </a:r>
            <a:r>
              <a:rPr lang="en-US" sz="4400" dirty="0" smtClean="0"/>
              <a:t> Double demote</a:t>
            </a:r>
            <a:endParaRPr lang="he-IL" sz="44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 flipH="1">
            <a:off x="1505024" y="231436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 flipH="1">
            <a:off x="2330745" y="344439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 flipH="1">
            <a:off x="679302" y="3444393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40" idx="7"/>
            <a:endCxn id="39" idx="3"/>
          </p:cNvCxnSpPr>
          <p:nvPr/>
        </p:nvCxnSpPr>
        <p:spPr bwMode="auto">
          <a:xfrm flipH="1" flipV="1">
            <a:off x="1903074" y="2712417"/>
            <a:ext cx="495965" cy="8002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9" idx="5"/>
            <a:endCxn id="41" idx="1"/>
          </p:cNvCxnSpPr>
          <p:nvPr/>
        </p:nvCxnSpPr>
        <p:spPr bwMode="auto">
          <a:xfrm flipH="1">
            <a:off x="1077352" y="2712417"/>
            <a:ext cx="495966" cy="80027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 flipH="1">
            <a:off x="2719255" y="3400566"/>
            <a:ext cx="10162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 k+2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25294" y="2270540"/>
            <a:ext cx="91242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+3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9455" y="3400566"/>
            <a:ext cx="6841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617263" y="2902234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1220927" y="2799735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 flipH="1">
            <a:off x="1653053" y="451443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 flipH="1">
            <a:off x="3076532" y="451443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7" name="Straight Connector 66"/>
          <p:cNvCxnSpPr>
            <a:stCxn id="66" idx="7"/>
            <a:endCxn id="40" idx="3"/>
          </p:cNvCxnSpPr>
          <p:nvPr/>
        </p:nvCxnSpPr>
        <p:spPr bwMode="auto">
          <a:xfrm flipH="1" flipV="1">
            <a:off x="2728795" y="3842443"/>
            <a:ext cx="416031" cy="7402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40" idx="5"/>
            <a:endCxn id="50" idx="1"/>
          </p:cNvCxnSpPr>
          <p:nvPr/>
        </p:nvCxnSpPr>
        <p:spPr bwMode="auto">
          <a:xfrm flipH="1">
            <a:off x="2051103" y="3842443"/>
            <a:ext cx="347936" cy="7402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flipH="1">
            <a:off x="875555" y="4470610"/>
            <a:ext cx="97720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2052691" y="407207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3455430" y="4470610"/>
            <a:ext cx="708009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2453397" y="407207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61264" y="1995267"/>
            <a:ext cx="4092103" cy="3029341"/>
            <a:chOff x="4761264" y="1995267"/>
            <a:chExt cx="4092103" cy="3029341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 bwMode="auto">
            <a:xfrm flipH="1">
              <a:off x="6269464" y="231436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 flipH="1">
              <a:off x="7095185" y="3444393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 bwMode="auto">
            <a:xfrm flipH="1">
              <a:off x="5443742" y="3444393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0" name="Straight Connector 59"/>
            <p:cNvCxnSpPr>
              <a:stCxn id="58" idx="7"/>
              <a:endCxn id="57" idx="3"/>
            </p:cNvCxnSpPr>
            <p:nvPr/>
          </p:nvCxnSpPr>
          <p:spPr bwMode="auto">
            <a:xfrm flipH="1" flipV="1">
              <a:off x="6667514" y="2712417"/>
              <a:ext cx="495965" cy="8002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7" idx="5"/>
              <a:endCxn id="59" idx="1"/>
            </p:cNvCxnSpPr>
            <p:nvPr/>
          </p:nvCxnSpPr>
          <p:spPr bwMode="auto">
            <a:xfrm flipH="1">
              <a:off x="5841792" y="2712417"/>
              <a:ext cx="495966" cy="8002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 flipH="1">
              <a:off x="7600425" y="3400566"/>
              <a:ext cx="86383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312498" y="2270540"/>
              <a:ext cx="94802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4761264" y="3400566"/>
              <a:ext cx="74578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6375917" y="28885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5971196" y="288858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 flipH="1">
              <a:off x="6417493" y="451443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 flipH="1">
              <a:off x="7840972" y="451443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Connector 76"/>
            <p:cNvCxnSpPr>
              <a:stCxn id="76" idx="7"/>
              <a:endCxn id="58" idx="3"/>
            </p:cNvCxnSpPr>
            <p:nvPr/>
          </p:nvCxnSpPr>
          <p:spPr bwMode="auto">
            <a:xfrm flipH="1" flipV="1">
              <a:off x="7493235" y="3842443"/>
              <a:ext cx="416031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8" idx="5"/>
              <a:endCxn id="75" idx="1"/>
            </p:cNvCxnSpPr>
            <p:nvPr/>
          </p:nvCxnSpPr>
          <p:spPr bwMode="auto">
            <a:xfrm flipH="1">
              <a:off x="6815543" y="3842443"/>
              <a:ext cx="347936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 flipH="1">
              <a:off x="5815094" y="4470610"/>
              <a:ext cx="60635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6821325" y="40720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8219870" y="4470610"/>
              <a:ext cx="63349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flipH="1">
              <a:off x="7199820" y="4072073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endCxn id="57" idx="0"/>
            </p:cNvCxnSpPr>
            <p:nvPr/>
          </p:nvCxnSpPr>
          <p:spPr bwMode="auto">
            <a:xfrm flipH="1">
              <a:off x="6502636" y="1995267"/>
              <a:ext cx="258060" cy="31910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3855015" y="271412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33" y="524441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Demote </a:t>
            </a:r>
            <a:r>
              <a:rPr lang="en-US" sz="3200" i="1" dirty="0" smtClean="0"/>
              <a:t>z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endParaRPr lang="he-IL" sz="32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628" y="579861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Problem either solved or moved up</a:t>
            </a:r>
            <a:endParaRPr lang="he-IL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72410" y="3184788"/>
            <a:ext cx="364540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The </a:t>
            </a:r>
            <a:r>
              <a:rPr lang="en-US" sz="3600" i="1" dirty="0" smtClean="0">
                <a:solidFill>
                  <a:srgbClr val="0000FF"/>
                </a:solidFill>
              </a:rPr>
              <a:t>height</a:t>
            </a:r>
            <a:r>
              <a:rPr lang="en-US" sz="3600" dirty="0" smtClean="0"/>
              <a:t> of two siblings differs by at most 1</a:t>
            </a:r>
            <a:endParaRPr lang="he-IL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04058" y="5092107"/>
            <a:ext cx="318211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Need only one extra bit per node</a:t>
            </a:r>
            <a:endParaRPr lang="he-IL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7" y="330327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CC3300"/>
                </a:solidFill>
              </a:rPr>
              <a:t>del’son-</a:t>
            </a:r>
            <a:r>
              <a:rPr lang="en-US" sz="3600" dirty="0" err="1" smtClean="0">
                <a:solidFill>
                  <a:srgbClr val="0000FF"/>
                </a:solidFill>
              </a:rPr>
              <a:t>V</a:t>
            </a:r>
            <a:r>
              <a:rPr lang="en-US" sz="3600" dirty="0" err="1" smtClean="0">
                <a:solidFill>
                  <a:srgbClr val="CC3300"/>
                </a:solidFill>
              </a:rPr>
              <a:t>el’skii</a:t>
            </a:r>
            <a:r>
              <a:rPr lang="en-US" sz="3600" dirty="0" smtClean="0">
                <a:solidFill>
                  <a:srgbClr val="CC3300"/>
                </a:solidFill>
              </a:rPr>
              <a:t>, </a:t>
            </a:r>
            <a:r>
              <a:rPr lang="en-US" sz="3600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>
                <a:solidFill>
                  <a:srgbClr val="CC3300"/>
                </a:solidFill>
              </a:rPr>
              <a:t>andis </a:t>
            </a:r>
            <a:r>
              <a:rPr lang="en-US" sz="3600" dirty="0">
                <a:solidFill>
                  <a:srgbClr val="CC3300"/>
                </a:solidFill>
              </a:rPr>
              <a:t>(1962)]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2410" y="1831466"/>
            <a:ext cx="36454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AVL trees are </a:t>
            </a:r>
            <a:r>
              <a:rPr lang="en-US" sz="3600" dirty="0" smtClean="0">
                <a:solidFill>
                  <a:srgbClr val="0000FF"/>
                </a:solidFill>
              </a:rPr>
              <a:t>search trees</a:t>
            </a:r>
            <a:endParaRPr lang="he-IL" sz="36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85448" y="1774468"/>
            <a:ext cx="2903225" cy="2170514"/>
            <a:chOff x="1185448" y="1839783"/>
            <a:chExt cx="2903225" cy="2170514"/>
          </a:xfrm>
        </p:grpSpPr>
        <p:sp>
          <p:nvSpPr>
            <p:cNvPr id="22" name="Isosceles Triangle 21"/>
            <p:cNvSpPr/>
            <p:nvPr/>
          </p:nvSpPr>
          <p:spPr bwMode="auto">
            <a:xfrm>
              <a:off x="1218976" y="2489364"/>
              <a:ext cx="1251416" cy="152093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1782113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2546833" y="1997308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6" idx="3"/>
              <a:endCxn id="24" idx="7"/>
            </p:cNvCxnSpPr>
            <p:nvPr/>
          </p:nvCxnSpPr>
          <p:spPr bwMode="auto">
            <a:xfrm flipH="1">
              <a:off x="1888928" y="2104123"/>
              <a:ext cx="676232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6" idx="5"/>
              <a:endCxn id="25" idx="1"/>
            </p:cNvCxnSpPr>
            <p:nvPr/>
          </p:nvCxnSpPr>
          <p:spPr bwMode="auto">
            <a:xfrm>
              <a:off x="2653648" y="2104123"/>
              <a:ext cx="663293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85448" y="2320765"/>
              <a:ext cx="5824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3185" y="2320765"/>
              <a:ext cx="64548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2889" y="1839783"/>
              <a:ext cx="4471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2735972" y="2501084"/>
              <a:ext cx="1251416" cy="150921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3298614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81092" y="4239019"/>
            <a:ext cx="2903225" cy="2170514"/>
            <a:chOff x="1185448" y="1839783"/>
            <a:chExt cx="2903225" cy="2170514"/>
          </a:xfrm>
        </p:grpSpPr>
        <p:sp>
          <p:nvSpPr>
            <p:cNvPr id="45" name="Isosceles Triangle 44"/>
            <p:cNvSpPr/>
            <p:nvPr/>
          </p:nvSpPr>
          <p:spPr bwMode="auto">
            <a:xfrm>
              <a:off x="1218976" y="2489364"/>
              <a:ext cx="1251416" cy="152093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1782113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546833" y="1997308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46" idx="7"/>
            </p:cNvCxnSpPr>
            <p:nvPr/>
          </p:nvCxnSpPr>
          <p:spPr bwMode="auto">
            <a:xfrm flipH="1">
              <a:off x="1888928" y="2104123"/>
              <a:ext cx="676232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7" idx="5"/>
              <a:endCxn id="54" idx="1"/>
            </p:cNvCxnSpPr>
            <p:nvPr/>
          </p:nvCxnSpPr>
          <p:spPr bwMode="auto">
            <a:xfrm>
              <a:off x="2653648" y="2104123"/>
              <a:ext cx="663293" cy="37118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185448" y="2320765"/>
              <a:ext cx="58248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−1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3185" y="2320765"/>
              <a:ext cx="64548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</a:rPr>
                <a:t>−2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2889" y="1839783"/>
              <a:ext cx="447173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rgbClr val="0000FF"/>
                  </a:solidFill>
                </a:rPr>
                <a:t>k</a:t>
              </a:r>
              <a:endParaRPr lang="he-IL" sz="2000" dirty="0">
                <a:solidFill>
                  <a:srgbClr val="0000FF"/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735972" y="2501084"/>
              <a:ext cx="1251416" cy="1269005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3298614" y="2456981"/>
              <a:ext cx="125142" cy="12514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7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3:</a:t>
            </a:r>
            <a:r>
              <a:rPr lang="en-US" sz="4400" dirty="0" smtClean="0"/>
              <a:t> Rotate</a:t>
            </a:r>
            <a:endParaRPr lang="he-IL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-77530" y="2054608"/>
            <a:ext cx="4416357" cy="2781629"/>
            <a:chOff x="19455" y="2262433"/>
            <a:chExt cx="4416357" cy="2781629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3585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34567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4" y="27565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2" y="2756562"/>
              <a:ext cx="495966" cy="76848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3413536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25294" y="226243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3387597"/>
              <a:ext cx="684112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1961307" y="27628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830058" y="2762898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45316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5" y="3854798"/>
              <a:ext cx="416031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3" y="3854798"/>
              <a:ext cx="347936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428624" y="4415486"/>
              <a:ext cx="119066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1094503" y="3887729"/>
              <a:ext cx="146689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29" y="4490064"/>
              <a:ext cx="980383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786940" y="388772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22487" y="2054608"/>
            <a:ext cx="4315760" cy="2742719"/>
            <a:chOff x="5019472" y="2453743"/>
            <a:chExt cx="4315760" cy="2742719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7149859" y="251091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6324138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7975581" y="3609148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/>
            <p:cNvCxnSpPr>
              <a:stCxn id="52" idx="7"/>
              <a:endCxn id="51" idx="3"/>
            </p:cNvCxnSpPr>
            <p:nvPr/>
          </p:nvCxnSpPr>
          <p:spPr bwMode="auto">
            <a:xfrm flipV="1">
              <a:off x="6722188" y="2908962"/>
              <a:ext cx="495965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1" idx="5"/>
              <a:endCxn id="53" idx="1"/>
            </p:cNvCxnSpPr>
            <p:nvPr/>
          </p:nvCxnSpPr>
          <p:spPr bwMode="auto">
            <a:xfrm>
              <a:off x="7547909" y="2908962"/>
              <a:ext cx="495966" cy="768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346818" y="3507571"/>
              <a:ext cx="101624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2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04908" y="2453743"/>
              <a:ext cx="91242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68507" y="3559452"/>
              <a:ext cx="106672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5248" y="29603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41564" y="29603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7001830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5578351" y="4684054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7"/>
              <a:endCxn id="52" idx="3"/>
            </p:cNvCxnSpPr>
            <p:nvPr/>
          </p:nvCxnSpPr>
          <p:spPr bwMode="auto">
            <a:xfrm flipV="1">
              <a:off x="5976401" y="4007198"/>
              <a:ext cx="416031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52" idx="5"/>
              <a:endCxn id="87" idx="1"/>
            </p:cNvCxnSpPr>
            <p:nvPr/>
          </p:nvCxnSpPr>
          <p:spPr bwMode="auto">
            <a:xfrm>
              <a:off x="6722188" y="4007198"/>
              <a:ext cx="347936" cy="7451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425735" y="4615511"/>
              <a:ext cx="1184865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k,k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26543" y="4016551"/>
              <a:ext cx="146689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1,2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19472" y="4642464"/>
              <a:ext cx="64632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94207" y="4016551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17539" y="4978430"/>
            <a:ext cx="35818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If </a:t>
            </a:r>
            <a:r>
              <a:rPr lang="en-US" i="1" dirty="0" smtClean="0"/>
              <a:t>z</a:t>
            </a:r>
            <a:r>
              <a:rPr lang="en-US" dirty="0" smtClean="0"/>
              <a:t> is a 2,2-leaf, demote it</a:t>
            </a:r>
            <a:endParaRPr lang="he-IL" dirty="0"/>
          </a:p>
        </p:txBody>
      </p:sp>
      <p:sp>
        <p:nvSpPr>
          <p:cNvPr id="59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4173680" y="270026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0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99" y="5617383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104635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smtClean="0"/>
              <a:t>Case 4:</a:t>
            </a:r>
            <a:r>
              <a:rPr lang="en-US" sz="4400" dirty="0" smtClean="0"/>
              <a:t> Double Rotate</a:t>
            </a:r>
            <a:endParaRPr lang="he-IL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2734" y="2129512"/>
            <a:ext cx="4000704" cy="4149319"/>
            <a:chOff x="162734" y="2129512"/>
            <a:chExt cx="4000704" cy="4149319"/>
          </a:xfrm>
        </p:grpSpPr>
        <p:sp>
          <p:nvSpPr>
            <p:cNvPr id="51" name="TextBox 50"/>
            <p:cNvSpPr txBox="1"/>
            <p:nvPr/>
          </p:nvSpPr>
          <p:spPr>
            <a:xfrm flipH="1">
              <a:off x="1750979" y="3355193"/>
              <a:ext cx="9389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700391" y="2129512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162734" y="3355193"/>
              <a:ext cx="6349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2308071" y="265966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852163" y="267912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1236018" y="4533860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2022722" y="3899939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545830" y="4533860"/>
              <a:ext cx="617608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3134920" y="3880485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117"/>
            <p:cNvGrpSpPr/>
            <p:nvPr/>
          </p:nvGrpSpPr>
          <p:grpSpPr>
            <a:xfrm flipH="1">
              <a:off x="2170282" y="4577687"/>
              <a:ext cx="1434793" cy="466344"/>
              <a:chOff x="662815" y="4602006"/>
              <a:chExt cx="1434793" cy="466344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 bwMode="auto">
              <a:xfrm>
                <a:off x="1631264" y="46020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 bwMode="auto">
              <a:xfrm>
                <a:off x="662815" y="4602006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16"/>
            <p:cNvGrpSpPr/>
            <p:nvPr/>
          </p:nvGrpSpPr>
          <p:grpSpPr>
            <a:xfrm flipH="1">
              <a:off x="717609" y="3399020"/>
              <a:ext cx="2403241" cy="466344"/>
              <a:chOff x="1147040" y="3311474"/>
              <a:chExt cx="2403241" cy="466344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 bwMode="auto">
              <a:xfrm>
                <a:off x="1147040" y="331147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3083937" y="3311474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2" name="Oval 101"/>
            <p:cNvSpPr>
              <a:spLocks noChangeAspect="1"/>
            </p:cNvSpPr>
            <p:nvPr/>
          </p:nvSpPr>
          <p:spPr bwMode="auto">
            <a:xfrm flipH="1">
              <a:off x="1686057" y="2200287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03" name="Straight Connector 102"/>
            <p:cNvCxnSpPr>
              <a:stCxn id="100" idx="7"/>
              <a:endCxn id="102" idx="3"/>
            </p:cNvCxnSpPr>
            <p:nvPr/>
          </p:nvCxnSpPr>
          <p:spPr bwMode="auto">
            <a:xfrm flipH="1" flipV="1">
              <a:off x="2084107" y="2598337"/>
              <a:ext cx="638693" cy="86897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101" idx="1"/>
              <a:endCxn id="102" idx="5"/>
            </p:cNvCxnSpPr>
            <p:nvPr/>
          </p:nvCxnSpPr>
          <p:spPr bwMode="auto">
            <a:xfrm flipV="1">
              <a:off x="1115659" y="2598337"/>
              <a:ext cx="638692" cy="868977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99" idx="0"/>
              <a:endCxn id="100" idx="3"/>
            </p:cNvCxnSpPr>
            <p:nvPr/>
          </p:nvCxnSpPr>
          <p:spPr bwMode="auto">
            <a:xfrm flipH="1" flipV="1">
              <a:off x="3052556" y="3797070"/>
              <a:ext cx="319347" cy="7806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96" idx="0"/>
              <a:endCxn id="100" idx="5"/>
            </p:cNvCxnSpPr>
            <p:nvPr/>
          </p:nvCxnSpPr>
          <p:spPr bwMode="auto">
            <a:xfrm flipV="1">
              <a:off x="2403454" y="3797070"/>
              <a:ext cx="319346" cy="7806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122"/>
            <p:cNvGrpSpPr/>
            <p:nvPr/>
          </p:nvGrpSpPr>
          <p:grpSpPr>
            <a:xfrm flipH="1">
              <a:off x="1628774" y="5812487"/>
              <a:ext cx="1481266" cy="466344"/>
              <a:chOff x="1157850" y="5812487"/>
              <a:chExt cx="1481266" cy="466344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 bwMode="auto">
              <a:xfrm>
                <a:off x="2172772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 bwMode="auto">
              <a:xfrm>
                <a:off x="1157850" y="5812487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11" name="Straight Connector 110"/>
            <p:cNvCxnSpPr>
              <a:stCxn id="109" idx="0"/>
              <a:endCxn id="96" idx="5"/>
            </p:cNvCxnSpPr>
            <p:nvPr/>
          </p:nvCxnSpPr>
          <p:spPr bwMode="auto">
            <a:xfrm flipV="1">
              <a:off x="1861946" y="4975737"/>
              <a:ext cx="376630" cy="8367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10" idx="0"/>
              <a:endCxn id="96" idx="3"/>
            </p:cNvCxnSpPr>
            <p:nvPr/>
          </p:nvCxnSpPr>
          <p:spPr bwMode="auto">
            <a:xfrm flipH="1" flipV="1">
              <a:off x="2568332" y="4975737"/>
              <a:ext cx="308536" cy="8367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4399277" y="2126270"/>
            <a:ext cx="4552533" cy="2977780"/>
            <a:chOff x="4260727" y="2126270"/>
            <a:chExt cx="4552533" cy="2977780"/>
          </a:xfrm>
        </p:grpSpPr>
        <p:sp>
          <p:nvSpPr>
            <p:cNvPr id="46" name="TextBox 45"/>
            <p:cNvSpPr txBox="1"/>
            <p:nvPr/>
          </p:nvSpPr>
          <p:spPr>
            <a:xfrm flipH="1">
              <a:off x="4490922" y="33665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7064193" y="2675857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5588829" y="2675856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4260727" y="4550052"/>
              <a:ext cx="70479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55491" y="402735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8221901" y="4550052"/>
              <a:ext cx="591359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832674" y="4027352"/>
              <a:ext cx="5829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>
              <a:stCxn id="75" idx="7"/>
              <a:endCxn id="77" idx="3"/>
            </p:cNvCxnSpPr>
            <p:nvPr/>
          </p:nvCxnSpPr>
          <p:spPr bwMode="auto">
            <a:xfrm flipV="1">
              <a:off x="5828430" y="2621032"/>
              <a:ext cx="638693" cy="85761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6" idx="1"/>
              <a:endCxn id="77" idx="5"/>
            </p:cNvCxnSpPr>
            <p:nvPr/>
          </p:nvCxnSpPr>
          <p:spPr bwMode="auto">
            <a:xfrm flipH="1" flipV="1">
              <a:off x="6796879" y="2621032"/>
              <a:ext cx="638692" cy="85761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0"/>
              <a:endCxn id="75" idx="3"/>
            </p:cNvCxnSpPr>
            <p:nvPr/>
          </p:nvCxnSpPr>
          <p:spPr bwMode="auto">
            <a:xfrm flipV="1">
              <a:off x="5179327" y="3808399"/>
              <a:ext cx="319347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4" idx="0"/>
              <a:endCxn id="75" idx="5"/>
            </p:cNvCxnSpPr>
            <p:nvPr/>
          </p:nvCxnSpPr>
          <p:spPr bwMode="auto">
            <a:xfrm flipH="1" flipV="1">
              <a:off x="5828430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5" idx="0"/>
              <a:endCxn id="76" idx="5"/>
            </p:cNvCxnSpPr>
            <p:nvPr/>
          </p:nvCxnSpPr>
          <p:spPr bwMode="auto">
            <a:xfrm flipH="1" flipV="1">
              <a:off x="7765327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73" idx="0"/>
              <a:endCxn id="76" idx="3"/>
            </p:cNvCxnSpPr>
            <p:nvPr/>
          </p:nvCxnSpPr>
          <p:spPr bwMode="auto">
            <a:xfrm flipV="1">
              <a:off x="7116225" y="3808399"/>
              <a:ext cx="319346" cy="7854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Group 121"/>
            <p:cNvGrpSpPr/>
            <p:nvPr/>
          </p:nvGrpSpPr>
          <p:grpSpPr>
            <a:xfrm>
              <a:off x="4946155" y="4593879"/>
              <a:ext cx="3371690" cy="466344"/>
              <a:chOff x="4576510" y="4640893"/>
              <a:chExt cx="3371690" cy="466344"/>
            </a:xfrm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544959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7481856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6513408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4576510" y="4640893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x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19"/>
            <p:cNvGrpSpPr/>
            <p:nvPr/>
          </p:nvGrpSpPr>
          <p:grpSpPr>
            <a:xfrm>
              <a:off x="5430380" y="3410349"/>
              <a:ext cx="2403241" cy="466344"/>
              <a:chOff x="5060735" y="3345498"/>
              <a:chExt cx="2403241" cy="466344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 bwMode="auto">
              <a:xfrm>
                <a:off x="5060735" y="334549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z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6997632" y="3345498"/>
                <a:ext cx="466344" cy="46634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y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6398829" y="2222982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424805" y="2126270"/>
              <a:ext cx="961596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6374846" y="3366522"/>
              <a:ext cx="977201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7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4173680" y="270026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0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9" y="5548108"/>
            <a:ext cx="1025697" cy="10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Insertion/Deletion - Summary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15" y="317840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Worst-case time  =  O(</a:t>
            </a:r>
            <a:r>
              <a:rPr lang="en-US" sz="3600" i="1" dirty="0" smtClean="0">
                <a:solidFill>
                  <a:srgbClr val="0000FF"/>
                </a:solidFill>
              </a:rPr>
              <a:t>height</a:t>
            </a:r>
            <a:r>
              <a:rPr lang="en-US" sz="3600" dirty="0" smtClean="0"/>
              <a:t>)  =  O(log </a:t>
            </a:r>
            <a:r>
              <a:rPr lang="en-US" sz="3600" i="1" dirty="0" smtClean="0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45" y="439713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the </a:t>
            </a:r>
            <a:r>
              <a:rPr lang="en-US" sz="3600" i="1" dirty="0" smtClean="0">
                <a:solidFill>
                  <a:srgbClr val="00B050"/>
                </a:solidFill>
              </a:rPr>
              <a:t>amortized</a:t>
            </a:r>
            <a:r>
              <a:rPr lang="en-US" sz="3600" dirty="0" smtClean="0"/>
              <a:t> number</a:t>
            </a:r>
            <a:br>
              <a:rPr lang="en-US" sz="3600" dirty="0" smtClean="0"/>
            </a:br>
            <a:r>
              <a:rPr lang="en-US" sz="3600" dirty="0" smtClean="0"/>
              <a:t>of </a:t>
            </a:r>
            <a:r>
              <a:rPr lang="en-US" sz="3600" i="1" dirty="0" smtClean="0">
                <a:solidFill>
                  <a:srgbClr val="CC3300"/>
                </a:solidFill>
              </a:rPr>
              <a:t>rebalancing steps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845" y="18930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# </a:t>
            </a:r>
            <a:r>
              <a:rPr lang="en-US" sz="3600" i="1" dirty="0" smtClean="0">
                <a:solidFill>
                  <a:srgbClr val="CC3300"/>
                </a:solidFill>
              </a:rPr>
              <a:t>promotions/demotions</a:t>
            </a:r>
            <a:r>
              <a:rPr lang="en-US" sz="3600" dirty="0" smtClean="0"/>
              <a:t>  </a:t>
            </a:r>
            <a:r>
              <a:rPr lang="en-US" sz="3600" dirty="0" smtClean="0">
                <a:sym typeface="Symbol"/>
              </a:rPr>
              <a:t>  </a:t>
            </a:r>
            <a:r>
              <a:rPr lang="en-US" sz="3600" i="1" dirty="0" smtClean="0">
                <a:solidFill>
                  <a:srgbClr val="0000FF"/>
                </a:solidFill>
              </a:rPr>
              <a:t>height</a:t>
            </a:r>
            <a:r>
              <a:rPr lang="en-US" sz="3600" dirty="0" smtClean="0"/>
              <a:t>  </a:t>
            </a:r>
            <a:r>
              <a:rPr lang="en-US" sz="3600" dirty="0"/>
              <a:t>=  O(log </a:t>
            </a:r>
            <a:r>
              <a:rPr lang="en-US" sz="3600" i="1" dirty="0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845" y="2535712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Number of </a:t>
            </a:r>
            <a:r>
              <a:rPr lang="en-US" sz="3600" i="1" dirty="0">
                <a:solidFill>
                  <a:srgbClr val="CC3300"/>
                </a:solidFill>
              </a:rPr>
              <a:t>rotations</a:t>
            </a:r>
            <a:r>
              <a:rPr lang="en-US" sz="3600" dirty="0" smtClean="0"/>
              <a:t>  </a:t>
            </a:r>
            <a:r>
              <a:rPr lang="en-US" sz="3600" dirty="0" smtClean="0">
                <a:sym typeface="Symbol"/>
              </a:rPr>
              <a:t>  2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29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114931"/>
            <a:ext cx="9144000" cy="1331729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 Insertion/Deletion</a:t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Amortized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</a:t>
            </a:r>
            <a:r>
              <a:rPr lang="en-US" sz="3600" dirty="0"/>
              <a:t>number of </a:t>
            </a:r>
            <a:r>
              <a:rPr lang="en-US" sz="3600" i="1" dirty="0" smtClean="0">
                <a:solidFill>
                  <a:srgbClr val="CC3300"/>
                </a:solidFill>
              </a:rPr>
              <a:t>balancing steps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j-ea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845" y="150672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Potential = </a:t>
            </a:r>
            <a:r>
              <a:rPr lang="en-US" sz="3600" dirty="0" smtClean="0">
                <a:sym typeface="Symbol"/>
              </a:rPr>
              <a:t></a:t>
            </a:r>
            <a:r>
              <a:rPr lang="en-US" sz="3600" i="1" dirty="0" smtClean="0">
                <a:sym typeface="Symbol"/>
              </a:rPr>
              <a:t> =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dirty="0" smtClean="0"/>
              <a:t>(number of </a:t>
            </a:r>
            <a:r>
              <a:rPr lang="en-US" sz="3600" dirty="0" smtClean="0">
                <a:solidFill>
                  <a:srgbClr val="FF0000"/>
                </a:solidFill>
              </a:rPr>
              <a:t>0,1</a:t>
            </a:r>
            <a:r>
              <a:rPr lang="en-US" sz="3600" dirty="0" smtClean="0"/>
              <a:t>- and </a:t>
            </a:r>
            <a:r>
              <a:rPr lang="en-US" sz="3600" dirty="0" smtClean="0">
                <a:solidFill>
                  <a:srgbClr val="FF0000"/>
                </a:solidFill>
              </a:rPr>
              <a:t>1,1</a:t>
            </a:r>
            <a:r>
              <a:rPr lang="en-US" sz="3600" dirty="0" smtClean="0"/>
              <a:t>-nodes)</a:t>
            </a:r>
            <a:br>
              <a:rPr lang="en-US" sz="3600" dirty="0" smtClean="0"/>
            </a:br>
            <a:r>
              <a:rPr lang="en-US" sz="3600" dirty="0" smtClean="0"/>
              <a:t>+ 2 </a:t>
            </a:r>
            <a:r>
              <a:rPr lang="en-US" sz="3600" dirty="0" smtClean="0">
                <a:sym typeface="Symbol"/>
              </a:rPr>
              <a:t> </a:t>
            </a:r>
            <a:r>
              <a:rPr lang="en-US" sz="3600" dirty="0" smtClean="0"/>
              <a:t>(number of </a:t>
            </a:r>
            <a:r>
              <a:rPr lang="en-US" sz="3600" dirty="0" smtClean="0">
                <a:solidFill>
                  <a:srgbClr val="FF0000"/>
                </a:solidFill>
              </a:rPr>
              <a:t>3,2</a:t>
            </a:r>
            <a:r>
              <a:rPr lang="en-US" sz="3600" dirty="0" smtClean="0"/>
              <a:t>- </a:t>
            </a:r>
            <a:r>
              <a:rPr lang="en-US" sz="3600" dirty="0" smtClean="0">
                <a:solidFill>
                  <a:srgbClr val="FF0000"/>
                </a:solidFill>
              </a:rPr>
              <a:t>2,2</a:t>
            </a:r>
            <a:r>
              <a:rPr lang="en-US" sz="3600" dirty="0" smtClean="0"/>
              <a:t>-nodes)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-16" y="3458395"/>
            <a:ext cx="914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Insertions/Deletions themselves, and each rebalancing step,</a:t>
            </a:r>
            <a:br>
              <a:rPr lang="en-US" sz="2800" dirty="0" smtClean="0"/>
            </a:br>
            <a:r>
              <a:rPr lang="en-US" sz="2800" dirty="0" smtClean="0"/>
              <a:t>change the potential by at most a constant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60" y="5084109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Non-terminal</a:t>
            </a:r>
            <a:r>
              <a:rPr lang="en-US" sz="2800" dirty="0" smtClean="0"/>
              <a:t> steps </a:t>
            </a:r>
            <a:r>
              <a:rPr lang="en-US" sz="2800" b="1" i="1" dirty="0" smtClean="0">
                <a:solidFill>
                  <a:srgbClr val="0000FF"/>
                </a:solidFill>
              </a:rPr>
              <a:t>decrease</a:t>
            </a:r>
            <a:r>
              <a:rPr lang="en-US" sz="2800" dirty="0" smtClean="0"/>
              <a:t> the potential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29" y="5733909"/>
            <a:ext cx="91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 smtClean="0">
                <a:solidFill>
                  <a:srgbClr val="00B050"/>
                </a:solidFill>
              </a:rPr>
              <a:t>amort</a:t>
            </a:r>
            <a:r>
              <a:rPr lang="en-US" sz="3600" dirty="0" smtClean="0"/>
              <a:t>( #</a:t>
            </a:r>
            <a:r>
              <a:rPr lang="en-US" sz="3600" i="1" dirty="0" smtClean="0">
                <a:solidFill>
                  <a:srgbClr val="CC3300"/>
                </a:solidFill>
              </a:rPr>
              <a:t>steps</a:t>
            </a:r>
            <a:r>
              <a:rPr lang="en-US" sz="3600" dirty="0" smtClean="0"/>
              <a:t> )  = O(1)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5" y="4486695"/>
            <a:ext cx="91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Promotions/Demotions are the only </a:t>
            </a:r>
            <a:r>
              <a:rPr lang="en-US" sz="2800" i="1" dirty="0" smtClean="0"/>
              <a:t>non-terminal</a:t>
            </a:r>
            <a:r>
              <a:rPr lang="en-US" sz="2800" dirty="0" smtClean="0"/>
              <a:t> 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2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2" grpId="0"/>
      <p:bldP spid="18" grpId="0"/>
      <p:bldP spid="19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991763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Demote</a:t>
            </a:r>
            <a:endParaRPr lang="he-IL" sz="4000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 bwMode="auto">
          <a:xfrm>
            <a:off x="1680440" y="3347334"/>
            <a:ext cx="466344" cy="466344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i="1" dirty="0" smtClean="0"/>
              <a:t>z</a:t>
            </a:r>
            <a:endParaRPr lang="he-IL" i="1" dirty="0" smtClean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776899" y="4537006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583982" y="4537006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4" idx="7"/>
            <a:endCxn id="3" idx="3"/>
          </p:cNvCxnSpPr>
          <p:nvPr/>
        </p:nvCxnSpPr>
        <p:spPr bwMode="auto">
          <a:xfrm flipV="1">
            <a:off x="1174949" y="3745384"/>
            <a:ext cx="573785" cy="859916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3" idx="5"/>
            <a:endCxn id="5" idx="1"/>
          </p:cNvCxnSpPr>
          <p:nvPr/>
        </p:nvCxnSpPr>
        <p:spPr bwMode="auto">
          <a:xfrm>
            <a:off x="2078490" y="3745384"/>
            <a:ext cx="573786" cy="8599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16163" y="4477791"/>
            <a:ext cx="582930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9093" y="3288119"/>
            <a:ext cx="950068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00FF"/>
                </a:solidFill>
                <a:sym typeface="Symbol"/>
              </a:rPr>
              <a:t>k+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3</a:t>
            </a:r>
            <a:endParaRPr lang="he-IL" sz="32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50156" y="4477791"/>
            <a:ext cx="977201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2840" y="406984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41699" y="406984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6242169" y="334733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5338628" y="4537006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 bwMode="auto">
          <a:xfrm>
            <a:off x="7145711" y="4537006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59" name="Straight Connector 58"/>
          <p:cNvCxnSpPr>
            <a:stCxn id="57" idx="7"/>
            <a:endCxn id="56" idx="3"/>
          </p:cNvCxnSpPr>
          <p:nvPr/>
        </p:nvCxnSpPr>
        <p:spPr bwMode="auto">
          <a:xfrm flipV="1">
            <a:off x="5736678" y="3745384"/>
            <a:ext cx="573785" cy="8599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6" idx="5"/>
            <a:endCxn id="58" idx="1"/>
          </p:cNvCxnSpPr>
          <p:nvPr/>
        </p:nvCxnSpPr>
        <p:spPr bwMode="auto">
          <a:xfrm>
            <a:off x="6640219" y="3745384"/>
            <a:ext cx="573786" cy="8599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718835" y="4477791"/>
            <a:ext cx="657673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01723" y="3288119"/>
            <a:ext cx="992221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+2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11885" y="4477791"/>
            <a:ext cx="977201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58181" y="405619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38601" y="405619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>
          <a:xfrm>
            <a:off x="0" y="278707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2419704" y="21954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u</a:t>
            </a:r>
            <a:endParaRPr lang="he-IL" i="1" dirty="0"/>
          </a:p>
        </p:txBody>
      </p:sp>
      <p:cxnSp>
        <p:nvCxnSpPr>
          <p:cNvPr id="32" name="Straight Connector 31"/>
          <p:cNvCxnSpPr>
            <a:stCxn id="3" idx="0"/>
            <a:endCxn id="31" idx="3"/>
          </p:cNvCxnSpPr>
          <p:nvPr/>
        </p:nvCxnSpPr>
        <p:spPr bwMode="auto">
          <a:xfrm flipV="1">
            <a:off x="1913612" y="2593495"/>
            <a:ext cx="574386" cy="75383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6994056" y="2195445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u</a:t>
            </a:r>
            <a:endParaRPr lang="he-IL" i="1" dirty="0"/>
          </a:p>
        </p:txBody>
      </p:sp>
      <p:cxnSp>
        <p:nvCxnSpPr>
          <p:cNvPr id="40" name="Straight Connector 39"/>
          <p:cNvCxnSpPr>
            <a:stCxn id="56" idx="0"/>
            <a:endCxn id="39" idx="3"/>
          </p:cNvCxnSpPr>
          <p:nvPr/>
        </p:nvCxnSpPr>
        <p:spPr bwMode="auto">
          <a:xfrm flipV="1">
            <a:off x="6475341" y="2593495"/>
            <a:ext cx="587009" cy="753839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047008" y="284116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8255" y="2136230"/>
            <a:ext cx="992221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+5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3162" y="2136230"/>
            <a:ext cx="992221" cy="584775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+5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57832" y="2841163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9" name="Right Arrow 68"/>
          <p:cNvSpPr/>
          <p:nvPr/>
        </p:nvSpPr>
        <p:spPr bwMode="auto">
          <a:xfrm>
            <a:off x="4591908" y="2958944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860" y="5848902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drops from 2 to 0:    = −2  </a:t>
            </a:r>
            <a:r>
              <a:rPr lang="en-US" sz="3200" dirty="0" smtClean="0"/>
              <a:t>    </a:t>
            </a:r>
            <a:endParaRPr lang="en-US" sz="3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1580651" y="3252574"/>
            <a:ext cx="671536" cy="671536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algn="ctr"/>
            <a:endParaRPr lang="he-IL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35" y="5163102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u</a:t>
            </a:r>
            <a:r>
              <a:rPr lang="en-US" sz="3200" dirty="0" smtClean="0">
                <a:sym typeface="Symbol"/>
              </a:rPr>
              <a:t> (and of </a:t>
            </a:r>
            <a:r>
              <a:rPr lang="en-US" sz="3200" i="1" dirty="0" err="1" smtClean="0">
                <a:sym typeface="Symbol"/>
              </a:rPr>
              <a:t>x</a:t>
            </a:r>
            <a:r>
              <a:rPr lang="en-US" sz="3200" dirty="0" err="1" smtClean="0">
                <a:sym typeface="Symbol"/>
              </a:rPr>
              <a:t>,</a:t>
            </a:r>
            <a:r>
              <a:rPr lang="en-US" sz="3200" i="1" dirty="0" err="1" smtClean="0">
                <a:sym typeface="Symbol"/>
              </a:rPr>
              <a:t>y</a:t>
            </a:r>
            <a:r>
              <a:rPr lang="en-US" sz="3200" dirty="0" smtClean="0">
                <a:sym typeface="Symbol"/>
              </a:rPr>
              <a:t>) does not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3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9072" y="898875"/>
            <a:ext cx="914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i="1" dirty="0" smtClean="0"/>
              <a:t>Non-terminal</a:t>
            </a:r>
            <a:r>
              <a:rPr lang="en-US" sz="4000" dirty="0" smtClean="0"/>
              <a:t> Double Demote</a:t>
            </a:r>
            <a:endParaRPr lang="he-IL" sz="4000" dirty="0"/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18581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WAVL: Rebalancing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after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4430187" y="3392532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6431" y="1820732"/>
            <a:ext cx="4143984" cy="3882284"/>
            <a:chOff x="19455" y="1820732"/>
            <a:chExt cx="4143984" cy="3882284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1505024" y="299523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2330745" y="4122801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 flipH="1">
              <a:off x="679302" y="412280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40" idx="7"/>
              <a:endCxn id="39" idx="3"/>
            </p:cNvCxnSpPr>
            <p:nvPr/>
          </p:nvCxnSpPr>
          <p:spPr bwMode="auto">
            <a:xfrm flipH="1" flipV="1">
              <a:off x="1903074" y="3393285"/>
              <a:ext cx="495965" cy="7978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9" idx="5"/>
              <a:endCxn id="41" idx="1"/>
            </p:cNvCxnSpPr>
            <p:nvPr/>
          </p:nvCxnSpPr>
          <p:spPr bwMode="auto">
            <a:xfrm flipH="1">
              <a:off x="1077352" y="3393285"/>
              <a:ext cx="495966" cy="79781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flipH="1">
              <a:off x="2719255" y="4078974"/>
              <a:ext cx="1016244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 k+2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569538" y="2951408"/>
              <a:ext cx="912420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+3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19455" y="4078974"/>
              <a:ext cx="684112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1617263" y="3580642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220927" y="3478143"/>
              <a:ext cx="582930" cy="58477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200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H="1">
              <a:off x="1653053" y="51928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3076532" y="51928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7"/>
              <a:endCxn id="40" idx="3"/>
            </p:cNvCxnSpPr>
            <p:nvPr/>
          </p:nvCxnSpPr>
          <p:spPr bwMode="auto">
            <a:xfrm flipH="1" flipV="1">
              <a:off x="2728795" y="4520851"/>
              <a:ext cx="416031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5"/>
              <a:endCxn id="50" idx="1"/>
            </p:cNvCxnSpPr>
            <p:nvPr/>
          </p:nvCxnSpPr>
          <p:spPr bwMode="auto">
            <a:xfrm flipH="1">
              <a:off x="2051103" y="4520851"/>
              <a:ext cx="347936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 flipH="1">
              <a:off x="875555" y="5149018"/>
              <a:ext cx="97720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2052691" y="4750481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3455430" y="5149018"/>
              <a:ext cx="708009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2453397" y="4750481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 flipH="1">
              <a:off x="2171144" y="186455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u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3" name="Straight Connector 72"/>
            <p:cNvCxnSpPr>
              <a:stCxn id="56" idx="5"/>
              <a:endCxn id="39" idx="0"/>
            </p:cNvCxnSpPr>
            <p:nvPr/>
          </p:nvCxnSpPr>
          <p:spPr bwMode="auto">
            <a:xfrm flipH="1">
              <a:off x="1738196" y="2262609"/>
              <a:ext cx="501242" cy="7326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 flipH="1">
              <a:off x="1836796" y="2471199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240336" y="4027735"/>
              <a:ext cx="671536" cy="671536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he-IL" i="1" dirty="0"/>
            </a:p>
          </p:txBody>
        </p:sp>
        <p:sp>
          <p:nvSpPr>
            <p:cNvPr id="93" name="TextBox 92"/>
            <p:cNvSpPr txBox="1"/>
            <p:nvPr/>
          </p:nvSpPr>
          <p:spPr>
            <a:xfrm flipH="1">
              <a:off x="1252866" y="1820732"/>
              <a:ext cx="912420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+5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38240" y="1820732"/>
            <a:ext cx="4092103" cy="3882284"/>
            <a:chOff x="4938240" y="1820732"/>
            <a:chExt cx="4092103" cy="3882284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 bwMode="auto">
            <a:xfrm flipH="1">
              <a:off x="6446440" y="299523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 flipH="1">
              <a:off x="7272161" y="4122801"/>
              <a:ext cx="466344" cy="466344"/>
            </a:xfrm>
            <a:prstGeom prst="ellips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y</a:t>
              </a:r>
              <a:endParaRPr lang="he-IL" i="1" dirty="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 bwMode="auto">
            <a:xfrm flipH="1">
              <a:off x="5620718" y="412280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60" name="Straight Connector 59"/>
            <p:cNvCxnSpPr>
              <a:stCxn id="58" idx="7"/>
              <a:endCxn id="57" idx="3"/>
            </p:cNvCxnSpPr>
            <p:nvPr/>
          </p:nvCxnSpPr>
          <p:spPr bwMode="auto">
            <a:xfrm flipH="1" flipV="1">
              <a:off x="6844490" y="3393285"/>
              <a:ext cx="495965" cy="7978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7" idx="5"/>
              <a:endCxn id="59" idx="1"/>
            </p:cNvCxnSpPr>
            <p:nvPr/>
          </p:nvCxnSpPr>
          <p:spPr bwMode="auto">
            <a:xfrm flipH="1">
              <a:off x="6018768" y="3393285"/>
              <a:ext cx="495966" cy="7978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 flipH="1">
              <a:off x="7777401" y="4078974"/>
              <a:ext cx="863835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k+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504222" y="2951408"/>
              <a:ext cx="948021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+2</a:t>
              </a:r>
              <a:endParaRPr lang="he-IL" sz="3000" i="1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4938240" y="4078974"/>
              <a:ext cx="745787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6552893" y="3566994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6148172" y="3566994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 flipH="1">
              <a:off x="6594469" y="51928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 flipH="1">
              <a:off x="8017948" y="5192845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Connector 76"/>
            <p:cNvCxnSpPr>
              <a:stCxn id="76" idx="7"/>
              <a:endCxn id="58" idx="3"/>
            </p:cNvCxnSpPr>
            <p:nvPr/>
          </p:nvCxnSpPr>
          <p:spPr bwMode="auto">
            <a:xfrm flipH="1" flipV="1">
              <a:off x="7670211" y="4520851"/>
              <a:ext cx="416031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8" idx="5"/>
              <a:endCxn id="75" idx="1"/>
            </p:cNvCxnSpPr>
            <p:nvPr/>
          </p:nvCxnSpPr>
          <p:spPr bwMode="auto">
            <a:xfrm flipH="1">
              <a:off x="6992519" y="4520851"/>
              <a:ext cx="347936" cy="7402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 flipH="1">
              <a:off x="5992070" y="5149018"/>
              <a:ext cx="606358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6998301" y="4750481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8396846" y="5149018"/>
              <a:ext cx="633497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flipH="1">
              <a:off x="7376796" y="4750481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 flipH="1">
              <a:off x="7131392" y="1864559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/>
                <a:t>u</a:t>
              </a:r>
              <a:endParaRPr lang="he-IL" i="1" dirty="0"/>
            </a:p>
          </p:txBody>
        </p:sp>
        <p:cxnSp>
          <p:nvCxnSpPr>
            <p:cNvPr id="87" name="Straight Connector 86"/>
            <p:cNvCxnSpPr>
              <a:stCxn id="86" idx="5"/>
              <a:endCxn id="57" idx="0"/>
            </p:cNvCxnSpPr>
            <p:nvPr/>
          </p:nvCxnSpPr>
          <p:spPr bwMode="auto">
            <a:xfrm flipH="1">
              <a:off x="6679612" y="2262609"/>
              <a:ext cx="520074" cy="732626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 flipH="1">
              <a:off x="6797044" y="2471199"/>
              <a:ext cx="582930" cy="461665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Symbol"/>
                </a:rPr>
                <a:t></a:t>
              </a:r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he-IL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6198366" y="1820732"/>
              <a:ext cx="912420" cy="553998"/>
            </a:xfrm>
            <a:prstGeom prst="rect">
              <a:avLst/>
            </a:prstGeom>
            <a:noFill/>
          </p:spPr>
          <p:txBody>
            <a:bodyPr wrap="square" rtlCol="1" anchor="ctr" anchorCtr="1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accent2"/>
                  </a:solidFill>
                  <a:sym typeface="Symbol"/>
                </a:rPr>
                <a:t>k</a:t>
              </a:r>
              <a:r>
                <a:rPr lang="en-US" sz="3000" dirty="0" smtClean="0">
                  <a:solidFill>
                    <a:schemeClr val="accent2"/>
                  </a:solidFill>
                  <a:sym typeface="Symbol"/>
                </a:rPr>
                <a:t>+5</a:t>
              </a:r>
              <a:endParaRPr lang="he-IL" sz="3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3860" y="5848902"/>
            <a:ext cx="9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ym typeface="Symbol"/>
              </a:rPr>
              <a:t>Potential of </a:t>
            </a:r>
            <a:r>
              <a:rPr lang="en-US" sz="3200" i="1" dirty="0" smtClean="0">
                <a:sym typeface="Symbol"/>
              </a:rPr>
              <a:t>y</a:t>
            </a:r>
            <a:r>
              <a:rPr lang="en-US" sz="3200" dirty="0" smtClean="0">
                <a:sym typeface="Symbol"/>
              </a:rPr>
              <a:t> drops from 2 to 1:    = −1  </a:t>
            </a:r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8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0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0" y="332681"/>
            <a:ext cx="9144000" cy="769441"/>
          </a:xfrm>
          <a:prstGeom prst="rect">
            <a:avLst/>
          </a:prstGeom>
        </p:spPr>
        <p:txBody>
          <a:bodyPr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AVL </a:t>
            </a:r>
            <a:r>
              <a:rPr lang="en-US" sz="4400" kern="0" dirty="0" smtClean="0">
                <a:solidFill>
                  <a:srgbClr val="2C001D"/>
                </a:solidFill>
                <a:ea typeface="+mj-ea"/>
                <a:cs typeface="Times New Roman" pitchFamily="18" charset="0"/>
              </a:rPr>
              <a:t>vs.</a:t>
            </a:r>
            <a:r>
              <a:rPr lang="en-US" sz="4400" kern="0" dirty="0" smtClean="0">
                <a:solidFill>
                  <a:srgbClr val="0000FF"/>
                </a:solidFill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WAVL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975" y="4162977"/>
            <a:ext cx="805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ym typeface="Symbol"/>
              </a:rPr>
              <a:t>Theorem:</a:t>
            </a:r>
            <a:r>
              <a:rPr lang="en-US" sz="3000" dirty="0" smtClean="0">
                <a:sym typeface="Symbol"/>
              </a:rPr>
              <a:t> The depth of a WAVL tree generated by a sequence of 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3000" dirty="0" smtClean="0">
                <a:sym typeface="Symbol"/>
              </a:rPr>
              <a:t> insertions, and an arbitrary number of deletions, is at most </a:t>
            </a:r>
            <a:r>
              <a:rPr lang="en-US" sz="3000" dirty="0" smtClean="0">
                <a:solidFill>
                  <a:srgbClr val="FF0000"/>
                </a:solidFill>
                <a:sym typeface="Symbol"/>
              </a:rPr>
              <a:t>log</a:t>
            </a:r>
            <a:r>
              <a:rPr lang="en-US" sz="3000" i="1" baseline="-25000" dirty="0" smtClean="0">
                <a:solidFill>
                  <a:srgbClr val="FF0000"/>
                </a:solidFill>
                <a:sym typeface="Symbol"/>
              </a:rPr>
              <a:t> 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 </a:t>
            </a:r>
            <a:r>
              <a:rPr lang="en-US" sz="3000" dirty="0" smtClean="0">
                <a:solidFill>
                  <a:srgbClr val="FF0000"/>
                </a:solidFill>
                <a:sym typeface="Symbol"/>
              </a:rPr>
              <a:t> 1.45 log</a:t>
            </a:r>
            <a:r>
              <a:rPr lang="en-US" sz="30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3000" i="1" dirty="0" smtClean="0">
                <a:solidFill>
                  <a:srgbClr val="FF0000"/>
                </a:solidFill>
                <a:sym typeface="Symbol"/>
              </a:rPr>
              <a:t>m</a:t>
            </a:r>
            <a:endParaRPr lang="en-US" sz="3000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809624" y="1520825"/>
          <a:ext cx="7467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Rotations per 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Amortized</a:t>
                      </a:r>
                      <a:r>
                        <a:rPr lang="en-US" baseline="0" dirty="0" smtClean="0"/>
                        <a:t> cost of rebalancing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AVL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Symbol"/>
                        </a:rPr>
                        <a:t>1.45 log</a:t>
                      </a:r>
                      <a:r>
                        <a:rPr lang="en-US" sz="3200" baseline="-25000" dirty="0" smtClean="0">
                          <a:solidFill>
                            <a:srgbClr val="FF0000"/>
                          </a:solidFill>
                          <a:sym typeface="Symbol"/>
                        </a:rPr>
                        <a:t>2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O(log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O(log </a:t>
                      </a:r>
                      <a:r>
                        <a:rPr lang="en-US" sz="3200" i="1" dirty="0" smtClean="0"/>
                        <a:t>n</a:t>
                      </a:r>
                      <a:r>
                        <a:rPr lang="en-US" sz="32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WAVL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Symbol"/>
                        </a:rPr>
                        <a:t>2 log</a:t>
                      </a:r>
                      <a:r>
                        <a:rPr lang="en-US" sz="3200" baseline="-25000" dirty="0" smtClean="0">
                          <a:solidFill>
                            <a:srgbClr val="FF0000"/>
                          </a:solidFill>
                          <a:sym typeface="Symbol"/>
                        </a:rPr>
                        <a:t>2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  <a:sym typeface="Symbol"/>
                        </a:rPr>
                        <a:t>n</a:t>
                      </a:r>
                      <a:endParaRPr lang="en-US" sz="32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O(1)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2402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Joining and Splitting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binary search trees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561D-13BD-4A1E-83A1-DF4207C7AE76}" type="slidenum">
              <a:rPr lang="he-IL"/>
              <a:pPr/>
              <a:t>58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0000FF"/>
                </a:solidFill>
              </a:rPr>
              <a:t>binary search trees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209800" y="20574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981200"/>
            <a:ext cx="1600200" cy="2057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0" y="431250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Suppose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 are less than </a:t>
            </a:r>
            <a:r>
              <a:rPr lang="en-US" sz="2800" i="1" dirty="0" err="1" smtClean="0">
                <a:latin typeface="+mn-lt"/>
              </a:rPr>
              <a:t>x.key</a:t>
            </a:r>
            <a:r>
              <a:rPr lang="en-US" sz="2800" i="1" dirty="0" smtClean="0">
                <a:latin typeface="+mn-lt"/>
              </a:rPr>
              <a:t/>
            </a:r>
            <a:br>
              <a:rPr lang="en-US" sz="2800" i="1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and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are greater than </a:t>
            </a:r>
            <a:r>
              <a:rPr lang="en-US" sz="2800" i="1" dirty="0" err="1" smtClean="0">
                <a:latin typeface="+mn-lt"/>
              </a:rPr>
              <a:t>x.key</a:t>
            </a:r>
            <a:endParaRPr lang="en-US" sz="2800" i="1" dirty="0">
              <a:latin typeface="+mn-lt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667000" y="13525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13525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882771" y="12192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53848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The tree formed is a valid search tree, but may be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very unbalanced, even if </a:t>
            </a:r>
            <a:r>
              <a:rPr lang="en-US" sz="2800" i="1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</a:t>
            </a:r>
            <a:r>
              <a:rPr lang="en-US" sz="2800" i="1" dirty="0" smtClean="0"/>
              <a:t>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are balanced</a:t>
            </a:r>
            <a:r>
              <a:rPr lang="en-US" sz="2800" dirty="0" smtClean="0">
                <a:latin typeface="+mn-lt"/>
              </a:rPr>
              <a:t> </a:t>
            </a:r>
            <a:endParaRPr lang="en-US" sz="2800" i="1" dirty="0">
              <a:latin typeface="+mn-lt"/>
            </a:endParaRPr>
          </a:p>
        </p:txBody>
      </p:sp>
      <p:cxnSp>
        <p:nvCxnSpPr>
          <p:cNvPr id="16" name="Straight Connector 15"/>
          <p:cNvCxnSpPr>
            <a:stCxn id="12" idx="3"/>
            <a:endCxn id="131075" idx="0"/>
          </p:cNvCxnSpPr>
          <p:nvPr/>
        </p:nvCxnSpPr>
        <p:spPr bwMode="auto">
          <a:xfrm flipH="1">
            <a:off x="2895600" y="1517737"/>
            <a:ext cx="1038392" cy="53966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5"/>
            <a:endCxn id="131076" idx="0"/>
          </p:cNvCxnSpPr>
          <p:nvPr/>
        </p:nvCxnSpPr>
        <p:spPr bwMode="auto">
          <a:xfrm>
            <a:off x="4181308" y="1517737"/>
            <a:ext cx="1038392" cy="46346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72200" y="2108537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2720721" y="1841837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5044821" y="1841837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 bwMode="auto">
          <a:xfrm flipH="1">
            <a:off x="4800601" y="2156079"/>
            <a:ext cx="202366" cy="58337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590800" y="26670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447800"/>
            <a:ext cx="1600200" cy="25146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91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942944" y="22098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12" idx="2"/>
            <a:endCxn id="131075" idx="0"/>
          </p:cNvCxnSpPr>
          <p:nvPr/>
        </p:nvCxnSpPr>
        <p:spPr bwMode="auto">
          <a:xfrm flipH="1">
            <a:off x="3276600" y="2384679"/>
            <a:ext cx="666344" cy="2823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7"/>
            <a:endCxn id="15" idx="2"/>
          </p:cNvCxnSpPr>
          <p:nvPr/>
        </p:nvCxnSpPr>
        <p:spPr bwMode="auto">
          <a:xfrm flipV="1">
            <a:off x="4241481" y="2156079"/>
            <a:ext cx="559119" cy="1049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800600" y="1981200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c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4679442" y="2514600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2" idx="6"/>
            <a:endCxn id="18" idx="1"/>
          </p:cNvCxnSpPr>
          <p:nvPr/>
        </p:nvCxnSpPr>
        <p:spPr bwMode="auto">
          <a:xfrm>
            <a:off x="4292702" y="2384679"/>
            <a:ext cx="437961" cy="1811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529387" y="3022312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85744" y="998528"/>
            <a:ext cx="3048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Assume</a:t>
            </a:r>
            <a:br>
              <a:rPr lang="en-US" sz="2800" dirty="0" smtClean="0">
                <a:latin typeface="+mn-lt"/>
              </a:rPr>
            </a:br>
            <a:r>
              <a:rPr lang="en-US" sz="2800" i="1" dirty="0" smtClean="0">
                <a:solidFill>
                  <a:schemeClr val="accent2"/>
                </a:solidFill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800" dirty="0" smtClean="0">
                <a:solidFill>
                  <a:schemeClr val="accent2"/>
                </a:solidFill>
              </a:rPr>
              <a:t>) ≤ rank(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r>
              <a:rPr lang="en-US" sz="2800" dirty="0" smtClean="0">
                <a:latin typeface="+mn-lt"/>
              </a:rPr>
              <a:t> </a:t>
            </a:r>
            <a:endParaRPr lang="en-US" sz="2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632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W)AVL</a:t>
            </a:r>
            <a:r>
              <a:rPr lang="en-US" dirty="0" smtClean="0"/>
              <a:t> trees efficiently</a:t>
            </a:r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3101721" y="2523553"/>
            <a:ext cx="349758" cy="34975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1370" y="2426347"/>
            <a:ext cx="582930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1856" y="2452210"/>
            <a:ext cx="1115378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k,k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480" y="1894192"/>
            <a:ext cx="163830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+1,</a:t>
            </a:r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k+2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0" y="411287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– first vertex on the left spine of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with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rank </a:t>
            </a:r>
            <a:r>
              <a:rPr lang="en-US" sz="2800" dirty="0" smtClean="0">
                <a:latin typeface="+mn-lt"/>
                <a:sym typeface="Symbol"/>
              </a:rPr>
              <a:t>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  <a:sym typeface="Symbol"/>
              </a:rPr>
              <a:t>k</a:t>
            </a:r>
            <a:endParaRPr lang="en-US" sz="2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2919" y="1710622"/>
            <a:ext cx="1033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1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k+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3500" y="458784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Do rebalancing from 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, if needed</a:t>
            </a:r>
            <a:endParaRPr lang="en-US" sz="2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0" y="513015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O(log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</a:t>
            </a:r>
            <a:r>
              <a:rPr lang="en-US" sz="2800" dirty="0" smtClean="0">
                <a:latin typeface="+mn-lt"/>
              </a:rPr>
              <a:t> time</a:t>
            </a:r>
            <a:endParaRPr lang="en-US" sz="2800" i="1" dirty="0">
              <a:latin typeface="+mn-lt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0" y="559753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 −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 + 1 )</a:t>
            </a:r>
            <a:r>
              <a:rPr lang="en-US" sz="2800" dirty="0" smtClean="0">
                <a:latin typeface="+mn-lt"/>
              </a:rPr>
              <a:t> time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(if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ranks</a:t>
            </a:r>
            <a:r>
              <a:rPr lang="en-US" sz="2800" dirty="0" smtClean="0">
                <a:latin typeface="+mn-lt"/>
              </a:rPr>
              <a:t> maintained explicitly)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4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6" grpId="0"/>
      <p:bldP spid="27" grpId="0"/>
      <p:bldP spid="32" grpId="0"/>
      <p:bldP spid="33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</a:t>
            </a:fld>
            <a:endParaRPr lang="en-US"/>
          </a:p>
        </p:txBody>
      </p:sp>
      <p:grpSp>
        <p:nvGrpSpPr>
          <p:cNvPr id="9" name="Group 19"/>
          <p:cNvGrpSpPr>
            <a:grpSpLocks noChangeAspect="1"/>
          </p:cNvGrpSpPr>
          <p:nvPr/>
        </p:nvGrpSpPr>
        <p:grpSpPr>
          <a:xfrm>
            <a:off x="707136" y="2005584"/>
            <a:ext cx="2474976" cy="2237232"/>
            <a:chOff x="679417" y="1975344"/>
            <a:chExt cx="4521114" cy="4086822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740664" y="3090366"/>
              <a:ext cx="2286000" cy="297180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Isosceles Triangle 4"/>
            <p:cNvSpPr>
              <a:spLocks noChangeAspect="1"/>
            </p:cNvSpPr>
            <p:nvPr/>
          </p:nvSpPr>
          <p:spPr bwMode="auto">
            <a:xfrm>
              <a:off x="3221736" y="3090366"/>
              <a:ext cx="1789176" cy="2325929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769364" y="301447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002024" y="30205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909316" y="219151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8" idx="3"/>
              <a:endCxn id="6" idx="7"/>
            </p:cNvCxnSpPr>
            <p:nvPr/>
          </p:nvCxnSpPr>
          <p:spPr bwMode="auto">
            <a:xfrm rot="5400000">
              <a:off x="2122982" y="2228138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8" idx="5"/>
              <a:endCxn id="7" idx="1"/>
            </p:cNvCxnSpPr>
            <p:nvPr/>
          </p:nvCxnSpPr>
          <p:spPr bwMode="auto">
            <a:xfrm rot="16200000" flipH="1">
              <a:off x="3236264" y="2254808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79417" y="2901695"/>
              <a:ext cx="1064039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−1</a:t>
              </a:r>
              <a:endParaRPr lang="he-IL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4527" y="2907793"/>
              <a:ext cx="976004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−2</a:t>
              </a:r>
              <a:endParaRPr lang="he-IL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2610" y="1975344"/>
              <a:ext cx="816865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endParaRPr lang="he-IL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35680" y="1971348"/>
            <a:ext cx="51937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err="1" smtClean="0">
                <a:solidFill>
                  <a:schemeClr val="accent2"/>
                </a:solidFill>
              </a:rPr>
              <a:t>S</a:t>
            </a:r>
            <a:r>
              <a:rPr lang="en-US" sz="30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000" i="1" baseline="-25000" dirty="0" smtClean="0"/>
              <a:t> </a:t>
            </a:r>
            <a:r>
              <a:rPr lang="en-US" sz="3000" i="1" dirty="0" smtClean="0"/>
              <a:t>– </a:t>
            </a:r>
            <a:r>
              <a:rPr lang="en-US" sz="3000" dirty="0" smtClean="0"/>
              <a:t>minimal number of nodes</a:t>
            </a:r>
            <a:br>
              <a:rPr lang="en-US" sz="3000" dirty="0" smtClean="0"/>
            </a:br>
            <a:r>
              <a:rPr lang="en-US" sz="3000" dirty="0" smtClean="0"/>
              <a:t>in an AVL tree of height </a:t>
            </a:r>
            <a:r>
              <a:rPr lang="en-US" sz="3000" i="1" dirty="0" smtClean="0">
                <a:solidFill>
                  <a:schemeClr val="accent2"/>
                </a:solidFill>
              </a:rPr>
              <a:t>k</a:t>
            </a:r>
            <a:endParaRPr lang="he-IL" sz="3000" i="1" dirty="0">
              <a:solidFill>
                <a:schemeClr val="accent2"/>
              </a:solidFill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275815" y="3298788"/>
            <a:ext cx="3634173" cy="360609"/>
          </a:xfrm>
          <a:prstGeom prst="rect">
            <a:avLst/>
          </a:prstGeom>
          <a:noFill/>
          <a:ln/>
          <a:effectLst/>
        </p:spPr>
      </p:pic>
      <p:pic>
        <p:nvPicPr>
          <p:cNvPr id="3" name="Picture 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3876" y="3911771"/>
            <a:ext cx="3058051" cy="3604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645" y="4734232"/>
            <a:ext cx="5102128" cy="4149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97441" y="5540449"/>
            <a:ext cx="7556893" cy="621198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3887" y="330327"/>
            <a:ext cx="9144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AVL</a:t>
            </a:r>
            <a:r>
              <a:rPr lang="en-US" sz="4400" dirty="0" smtClean="0"/>
              <a:t> trees</a:t>
            </a:r>
            <a:br>
              <a:rPr lang="en-US" sz="4400" dirty="0" smtClean="0"/>
            </a:br>
            <a:r>
              <a:rPr lang="en-US" sz="3600" dirty="0" smtClean="0">
                <a:solidFill>
                  <a:srgbClr val="CC3300"/>
                </a:solidFill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CC3300"/>
                </a:solidFill>
              </a:rPr>
              <a:t>del’son-</a:t>
            </a:r>
            <a:r>
              <a:rPr lang="en-US" sz="3600" dirty="0" err="1" smtClean="0">
                <a:solidFill>
                  <a:srgbClr val="0000FF"/>
                </a:solidFill>
              </a:rPr>
              <a:t>V</a:t>
            </a:r>
            <a:r>
              <a:rPr lang="en-US" sz="3600" dirty="0" err="1" smtClean="0">
                <a:solidFill>
                  <a:srgbClr val="CC3300"/>
                </a:solidFill>
              </a:rPr>
              <a:t>el’skii</a:t>
            </a:r>
            <a:r>
              <a:rPr lang="en-US" sz="3600" dirty="0" smtClean="0">
                <a:solidFill>
                  <a:srgbClr val="CC3300"/>
                </a:solidFill>
              </a:rPr>
              <a:t>, </a:t>
            </a:r>
            <a:r>
              <a:rPr lang="en-US" sz="3600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>
                <a:solidFill>
                  <a:srgbClr val="CC3300"/>
                </a:solidFill>
              </a:rPr>
              <a:t>andis </a:t>
            </a:r>
            <a:r>
              <a:rPr lang="en-US" sz="3600" dirty="0">
                <a:solidFill>
                  <a:srgbClr val="CC3300"/>
                </a:solidFill>
              </a:rPr>
              <a:t>(1962)]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5589" y="4714957"/>
            <a:ext cx="2380999" cy="45352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60</a:t>
            </a:fld>
            <a:endParaRPr lang="en-US"/>
          </a:p>
        </p:txBody>
      </p:sp>
      <p:grpSp>
        <p:nvGrpSpPr>
          <p:cNvPr id="10" name="Group 108"/>
          <p:cNvGrpSpPr/>
          <p:nvPr/>
        </p:nvGrpSpPr>
        <p:grpSpPr>
          <a:xfrm>
            <a:off x="109520" y="609600"/>
            <a:ext cx="3048000" cy="5791200"/>
            <a:chOff x="609600" y="609600"/>
            <a:chExt cx="30480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0"/>
            </p:cNvCxnSpPr>
            <p:nvPr/>
          </p:nvCxnSpPr>
          <p:spPr bwMode="auto">
            <a:xfrm flipH="1">
              <a:off x="2041779" y="908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0"/>
            </p:cNvCxnSpPr>
            <p:nvPr/>
          </p:nvCxnSpPr>
          <p:spPr bwMode="auto">
            <a:xfrm flipH="1">
              <a:off x="1546479" y="1606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0"/>
            </p:cNvCxnSpPr>
            <p:nvPr/>
          </p:nvCxnSpPr>
          <p:spPr bwMode="auto">
            <a:xfrm>
              <a:off x="1670137" y="2305137"/>
              <a:ext cx="4097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0"/>
            </p:cNvCxnSpPr>
            <p:nvPr/>
          </p:nvCxnSpPr>
          <p:spPr bwMode="auto">
            <a:xfrm flipH="1">
              <a:off x="1546479" y="3003637"/>
              <a:ext cx="4097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0"/>
            </p:cNvCxnSpPr>
            <p:nvPr/>
          </p:nvCxnSpPr>
          <p:spPr bwMode="auto">
            <a:xfrm>
              <a:off x="1670137" y="3702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0"/>
            </p:cNvCxnSpPr>
            <p:nvPr/>
          </p:nvCxnSpPr>
          <p:spPr bwMode="auto">
            <a:xfrm>
              <a:off x="2165437" y="4400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609600" y="27432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flipH="1">
              <a:off x="914400" y="2305137"/>
              <a:ext cx="508421" cy="438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flipH="1">
              <a:off x="990600" y="3702137"/>
              <a:ext cx="432221" cy="412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flipH="1">
              <a:off x="1600200" y="4400637"/>
              <a:ext cx="317921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>
              <a:off x="2165437" y="1606637"/>
              <a:ext cx="577763" cy="2983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>
              <a:off x="2203537" y="3003637"/>
              <a:ext cx="692063" cy="4253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Isosceles Triangle 76"/>
          <p:cNvSpPr/>
          <p:nvPr/>
        </p:nvSpPr>
        <p:spPr bwMode="auto">
          <a:xfrm>
            <a:off x="5219869" y="5481656"/>
            <a:ext cx="609600" cy="914400"/>
          </a:xfrm>
          <a:prstGeom prst="triangle">
            <a:avLst/>
          </a:prstGeom>
          <a:solidFill>
            <a:srgbClr val="92D05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  <a:endParaRPr kumimoji="0" lang="he-IL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57600" y="4084656"/>
            <a:ext cx="1252634" cy="1625600"/>
            <a:chOff x="4572000" y="3556000"/>
            <a:chExt cx="1252634" cy="162560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5148977" y="35560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2" name="Straight Connector 71"/>
            <p:cNvCxnSpPr>
              <a:stCxn id="68" idx="5"/>
              <a:endCxn id="69" idx="0"/>
            </p:cNvCxnSpPr>
            <p:nvPr/>
          </p:nvCxnSpPr>
          <p:spPr bwMode="auto">
            <a:xfrm>
              <a:off x="5447514" y="3854537"/>
              <a:ext cx="377120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Isosceles Triangle 74"/>
            <p:cNvSpPr/>
            <p:nvPr/>
          </p:nvSpPr>
          <p:spPr bwMode="auto">
            <a:xfrm>
              <a:off x="4572000" y="42672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Connector 77"/>
            <p:cNvCxnSpPr>
              <a:stCxn id="68" idx="3"/>
              <a:endCxn id="75" idx="0"/>
            </p:cNvCxnSpPr>
            <p:nvPr/>
          </p:nvCxnSpPr>
          <p:spPr bwMode="auto">
            <a:xfrm rot="5400000">
              <a:off x="4832168" y="3899169"/>
              <a:ext cx="412663" cy="3233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391000" y="4783156"/>
            <a:ext cx="1133669" cy="1612900"/>
            <a:chOff x="5105400" y="4254500"/>
            <a:chExt cx="1133669" cy="16129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5649755" y="42545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3" name="Straight Connector 72"/>
            <p:cNvCxnSpPr>
              <a:stCxn id="69" idx="5"/>
              <a:endCxn id="77" idx="0"/>
            </p:cNvCxnSpPr>
            <p:nvPr/>
          </p:nvCxnSpPr>
          <p:spPr bwMode="auto">
            <a:xfrm>
              <a:off x="5948292" y="4553037"/>
              <a:ext cx="290777" cy="4142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Isosceles Triangle 75"/>
            <p:cNvSpPr/>
            <p:nvPr/>
          </p:nvSpPr>
          <p:spPr bwMode="auto">
            <a:xfrm>
              <a:off x="5105400" y="4953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9" name="Straight Connector 78"/>
            <p:cNvCxnSpPr>
              <a:stCxn id="69" idx="3"/>
              <a:endCxn id="76" idx="0"/>
            </p:cNvCxnSpPr>
            <p:nvPr/>
          </p:nvCxnSpPr>
          <p:spPr bwMode="auto">
            <a:xfrm rot="5400000">
              <a:off x="5355607" y="4607630"/>
              <a:ext cx="399963" cy="2907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48000" y="3348056"/>
            <a:ext cx="1361456" cy="1828800"/>
            <a:chOff x="3962400" y="2819400"/>
            <a:chExt cx="1361456" cy="1828800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3962400" y="3733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4648200" y="28194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6" idx="5"/>
              <a:endCxn id="68" idx="0"/>
            </p:cNvCxnSpPr>
            <p:nvPr/>
          </p:nvCxnSpPr>
          <p:spPr bwMode="auto">
            <a:xfrm>
              <a:off x="4946737" y="3117937"/>
              <a:ext cx="377119" cy="4523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6" idx="3"/>
              <a:endCxn id="74" idx="0"/>
            </p:cNvCxnSpPr>
            <p:nvPr/>
          </p:nvCxnSpPr>
          <p:spPr bwMode="auto">
            <a:xfrm rot="5400000">
              <a:off x="4175380" y="3209758"/>
              <a:ext cx="6158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7447227" y="3338608"/>
            <a:ext cx="1615821" cy="1524000"/>
            <a:chOff x="7147179" y="609600"/>
            <a:chExt cx="1615821" cy="1524000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74676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4" name="Straight Connector 93"/>
            <p:cNvCxnSpPr>
              <a:stCxn id="91" idx="3"/>
              <a:endCxn id="92" idx="0"/>
            </p:cNvCxnSpPr>
            <p:nvPr/>
          </p:nvCxnSpPr>
          <p:spPr bwMode="auto">
            <a:xfrm flipH="1">
              <a:off x="7147179" y="9081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Isosceles Triangle 97"/>
            <p:cNvSpPr/>
            <p:nvPr/>
          </p:nvSpPr>
          <p:spPr bwMode="auto">
            <a:xfrm>
              <a:off x="81534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>
              <a:stCxn id="91" idx="5"/>
              <a:endCxn id="98" idx="0"/>
            </p:cNvCxnSpPr>
            <p:nvPr/>
          </p:nvCxnSpPr>
          <p:spPr bwMode="auto">
            <a:xfrm rot="16200000" flipH="1">
              <a:off x="79566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51927" y="4037108"/>
            <a:ext cx="1501521" cy="1511300"/>
            <a:chOff x="6651879" y="1308100"/>
            <a:chExt cx="1501521" cy="1511300"/>
          </a:xfrm>
        </p:grpSpPr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69723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5" name="Straight Connector 94"/>
            <p:cNvCxnSpPr>
              <a:stCxn id="92" idx="3"/>
              <a:endCxn id="93" idx="0"/>
            </p:cNvCxnSpPr>
            <p:nvPr/>
          </p:nvCxnSpPr>
          <p:spPr bwMode="auto">
            <a:xfrm flipH="1">
              <a:off x="6651879" y="1606637"/>
              <a:ext cx="371642" cy="3999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Isosceles Triangle 98"/>
            <p:cNvSpPr/>
            <p:nvPr/>
          </p:nvSpPr>
          <p:spPr bwMode="auto">
            <a:xfrm>
              <a:off x="75438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1" name="Straight Connector 100"/>
            <p:cNvCxnSpPr>
              <a:stCxn id="92" idx="5"/>
              <a:endCxn id="99" idx="0"/>
            </p:cNvCxnSpPr>
            <p:nvPr/>
          </p:nvCxnSpPr>
          <p:spPr bwMode="auto">
            <a:xfrm rot="16200000" flipH="1">
              <a:off x="74105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472248" y="4735608"/>
            <a:ext cx="1191207" cy="1651000"/>
            <a:chOff x="6172200" y="2006600"/>
            <a:chExt cx="1191207" cy="1651000"/>
          </a:xfrm>
        </p:grpSpPr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64770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6" name="Straight Connector 95"/>
            <p:cNvCxnSpPr>
              <a:stCxn id="93" idx="5"/>
            </p:cNvCxnSpPr>
            <p:nvPr/>
          </p:nvCxnSpPr>
          <p:spPr bwMode="auto">
            <a:xfrm rot="16200000" flipH="1">
              <a:off x="66929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93" idx="3"/>
              <a:endCxn id="103" idx="0"/>
            </p:cNvCxnSpPr>
            <p:nvPr/>
          </p:nvCxnSpPr>
          <p:spPr bwMode="auto">
            <a:xfrm flipH="1">
              <a:off x="6172200" y="2305137"/>
              <a:ext cx="356021" cy="438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Isosceles Triangle 101"/>
            <p:cNvSpPr/>
            <p:nvPr/>
          </p:nvSpPr>
          <p:spPr bwMode="auto">
            <a:xfrm>
              <a:off x="6753807" y="2743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3" name="Isosceles Triangle 102"/>
          <p:cNvSpPr/>
          <p:nvPr/>
        </p:nvSpPr>
        <p:spPr bwMode="auto">
          <a:xfrm>
            <a:off x="6167448" y="5472208"/>
            <a:ext cx="609600" cy="914400"/>
          </a:xfrm>
          <a:prstGeom prst="triangle">
            <a:avLst/>
          </a:prstGeom>
          <a:solidFill>
            <a:srgbClr val="FF0000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  <a:endParaRPr kumimoji="0" lang="he-IL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757880" y="2288690"/>
            <a:ext cx="349758" cy="34975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2633648" y="308406"/>
            <a:ext cx="6596080" cy="830997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3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03" grpId="0" animBg="1"/>
      <p:bldP spid="10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71046"/>
            <a:ext cx="9144000" cy="677108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 with </a:t>
            </a:r>
            <a:r>
              <a:rPr lang="en-US" sz="4400" b="1" kern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fficient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joins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0" y="126671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+mn-lt"/>
              </a:rPr>
              <a:t>Suppose we need to join </a:t>
            </a:r>
            <a:r>
              <a:rPr lang="en-US" sz="32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3200" i="1" dirty="0" smtClean="0">
                <a:solidFill>
                  <a:schemeClr val="accent2"/>
                </a:solidFill>
              </a:rPr>
              <a:t> ,T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i="1" dirty="0" smtClean="0">
                <a:solidFill>
                  <a:schemeClr val="accent2"/>
                </a:solidFill>
              </a:rPr>
              <a:t> ,…,</a:t>
            </a:r>
            <a:r>
              <a:rPr lang="en-US" sz="3200" i="1" dirty="0" err="1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i="1" dirty="0" smtClean="0">
                <a:solidFill>
                  <a:schemeClr val="accent2"/>
                </a:solidFill>
              </a:rPr>
              <a:t/>
            </a:r>
            <a:br>
              <a:rPr lang="en-US" sz="3200" i="1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where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 </a:t>
            </a:r>
            <a:r>
              <a:rPr lang="en-US" sz="3200" dirty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 …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</a:rPr>
              <a:t> rank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err="1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520" y="253357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+mn-lt"/>
              </a:rPr>
              <a:t>Suppose </a:t>
            </a:r>
            <a:r>
              <a:rPr lang="en-US" sz="3200" i="1" dirty="0" smtClean="0">
                <a:solidFill>
                  <a:schemeClr val="accent2"/>
                </a:solidFill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</a:rPr>
              <a:t>(Join(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,…,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))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 </a:t>
            </a:r>
            <a:r>
              <a:rPr lang="en-US" sz="3200" i="1" dirty="0" smtClean="0">
                <a:solidFill>
                  <a:schemeClr val="accent2"/>
                </a:solidFill>
                <a:sym typeface="Symbol"/>
              </a:rPr>
              <a:t>rank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) + 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endParaRPr lang="en-US" sz="3200" i="1" dirty="0">
              <a:latin typeface="+mn-lt"/>
            </a:endParaRPr>
          </a:p>
        </p:txBody>
      </p:sp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68" y="3381288"/>
            <a:ext cx="8003639" cy="11132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288" y="4390913"/>
            <a:ext cx="6137375" cy="111334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076" y="5657832"/>
            <a:ext cx="6998775" cy="3940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Rank and Select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Additional dictionary operations</a:t>
            </a:r>
            <a:endParaRPr lang="he-IL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272-6EB8-4A28-9AAE-E8399F2CA895}" type="slidenum">
              <a:rPr lang="he-IL" smtClean="0"/>
              <a:pPr/>
              <a:t>63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752600"/>
            <a:ext cx="9144000" cy="114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Select(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Return the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-th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largest item in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b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(indices start from 0)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Rank(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the 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RANK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D,</a:t>
            </a:r>
            <a:b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(i.e., the number of items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</a:t>
            </a: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larger than)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4347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Can we still use </a:t>
            </a:r>
            <a:r>
              <a:rPr kumimoji="0" lang="en-US" sz="3600" b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(W)AVL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trees?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2729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Keep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sub-tree sizes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4290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Caution!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0" y="18526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C001D"/>
                </a:solidFill>
              </a:rPr>
              <a:t>R</a:t>
            </a:r>
            <a:r>
              <a:rPr lang="en-US" sz="4400" dirty="0" smtClean="0">
                <a:solidFill>
                  <a:srgbClr val="2C001D"/>
                </a:solidFill>
              </a:rPr>
              <a:t>ank now has two meanings…</a:t>
            </a:r>
            <a:endParaRPr lang="en-US" sz="44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0" y="263370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2C001D"/>
                </a:solidFill>
              </a:rPr>
              <a:t>Which is unfortunate…</a:t>
            </a:r>
            <a:endParaRPr lang="en-US" sz="4400" dirty="0">
              <a:solidFill>
                <a:srgbClr val="2C00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2" y="347193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C001D"/>
                </a:solidFill>
              </a:rPr>
              <a:t>T</a:t>
            </a:r>
            <a:r>
              <a:rPr lang="en-US" sz="4400" dirty="0" smtClean="0">
                <a:solidFill>
                  <a:srgbClr val="2C001D"/>
                </a:solidFill>
              </a:rPr>
              <a:t>his is the established terminology…</a:t>
            </a:r>
            <a:endParaRPr lang="en-US" sz="4400" dirty="0">
              <a:solidFill>
                <a:srgbClr val="2C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65</a:t>
            </a:fld>
            <a:endParaRPr lang="en-US"/>
          </a:p>
        </p:txBody>
      </p:sp>
      <p:sp>
        <p:nvSpPr>
          <p:cNvPr id="116739" name="Oval 3" descr="‎25%‎"/>
          <p:cNvSpPr>
            <a:spLocks noChangeArrowheads="1"/>
          </p:cNvSpPr>
          <p:nvPr/>
        </p:nvSpPr>
        <p:spPr bwMode="auto">
          <a:xfrm>
            <a:off x="3352800" y="14287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1371600" y="22669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5715000" y="22669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Oval 6" descr="‎25%‎"/>
          <p:cNvSpPr>
            <a:spLocks noChangeArrowheads="1"/>
          </p:cNvSpPr>
          <p:nvPr/>
        </p:nvSpPr>
        <p:spPr bwMode="auto">
          <a:xfrm>
            <a:off x="42672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72390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5052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9530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Oval 11" descr="‎25%‎"/>
          <p:cNvSpPr>
            <a:spLocks noChangeArrowheads="1"/>
          </p:cNvSpPr>
          <p:nvPr/>
        </p:nvSpPr>
        <p:spPr bwMode="auto">
          <a:xfrm>
            <a:off x="7924800" y="3943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096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31051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83058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76962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6553200" y="39433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47244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8862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276600" y="4781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24384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8288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144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304800" y="4019550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H="1">
            <a:off x="1676400" y="158115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3657600" y="158115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>
            <a:off x="4495800" y="249555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572000" y="333375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3733800" y="333375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77724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>
            <a:off x="81534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 flipH="1">
            <a:off x="48006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1816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>
            <a:off x="33528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733800" y="424815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1600200" y="257175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 flipH="1">
            <a:off x="838200" y="25717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1905000" y="340995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286000" y="340995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838200" y="340995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flipH="1">
            <a:off x="381000" y="333375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Straight Connector 52"/>
          <p:cNvCxnSpPr>
            <a:stCxn id="116743" idx="5"/>
            <a:endCxn id="116747" idx="0"/>
          </p:cNvCxnSpPr>
          <p:nvPr/>
        </p:nvCxnSpPr>
        <p:spPr bwMode="auto">
          <a:xfrm rot="16200000" flipH="1">
            <a:off x="7499163" y="336531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116743" idx="3"/>
            <a:endCxn id="116752" idx="0"/>
          </p:cNvCxnSpPr>
          <p:nvPr/>
        </p:nvCxnSpPr>
        <p:spPr bwMode="auto">
          <a:xfrm rot="5400000">
            <a:off x="6667501" y="332721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116741" idx="5"/>
            <a:endCxn id="116743" idx="0"/>
          </p:cNvCxnSpPr>
          <p:nvPr/>
        </p:nvCxnSpPr>
        <p:spPr bwMode="auto">
          <a:xfrm rot="16200000" flipH="1">
            <a:off x="6394263" y="2108012"/>
            <a:ext cx="578037" cy="1416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733800" y="12763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21907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8382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7543800" y="3026717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8153400" y="38671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4" name="TextBox 63"/>
          <p:cNvSpPr txBox="1"/>
          <p:nvPr/>
        </p:nvSpPr>
        <p:spPr>
          <a:xfrm>
            <a:off x="6096000" y="211455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65" name="TextBox 64"/>
          <p:cNvSpPr txBox="1"/>
          <p:nvPr/>
        </p:nvSpPr>
        <p:spPr>
          <a:xfrm>
            <a:off x="0" y="52959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x.size</a:t>
            </a:r>
            <a:r>
              <a:rPr lang="en-US" sz="3200" i="1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x.left.size</a:t>
            </a:r>
            <a:r>
              <a:rPr lang="en-US" sz="3200" dirty="0" smtClean="0"/>
              <a:t> + </a:t>
            </a:r>
            <a:r>
              <a:rPr lang="en-US" sz="3200" i="1" dirty="0" err="1" smtClean="0"/>
              <a:t>x.right.size</a:t>
            </a:r>
            <a:r>
              <a:rPr lang="en-US" sz="3200" dirty="0" smtClean="0"/>
              <a:t> + 1</a:t>
            </a:r>
            <a:endParaRPr lang="he-IL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3733800" y="3862685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7" name="TextBox 66"/>
          <p:cNvSpPr txBox="1"/>
          <p:nvPr/>
        </p:nvSpPr>
        <p:spPr>
          <a:xfrm>
            <a:off x="5257800" y="3862685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59055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EXT.size</a:t>
            </a:r>
            <a:r>
              <a:rPr lang="en-US" sz="3200" i="1" dirty="0" smtClean="0"/>
              <a:t> </a:t>
            </a:r>
            <a:r>
              <a:rPr lang="en-US" sz="3200" dirty="0" smtClean="0"/>
              <a:t>= 0</a:t>
            </a:r>
            <a:endParaRPr lang="he-IL" sz="3200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320129"/>
            <a:ext cx="9144000" cy="769441"/>
          </a:xfrm>
        </p:spPr>
        <p:txBody>
          <a:bodyPr anchor="ctr" anchorCtr="1">
            <a:spAutoFit/>
          </a:bodyPr>
          <a:lstStyle/>
          <a:p>
            <a:r>
              <a:rPr lang="en-US" sz="4400" dirty="0" smtClean="0">
                <a:solidFill>
                  <a:srgbClr val="2C001D"/>
                </a:solidFill>
              </a:rPr>
              <a:t>Sub-tree sizes</a:t>
            </a:r>
            <a:endParaRPr lang="he-IL" sz="4400" dirty="0">
              <a:solidFill>
                <a:srgbClr val="2C00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66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6020"/>
            <a:ext cx="91440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0000"/>
                </a:solidFill>
              </a:rPr>
              <a:t>Selection</a:t>
            </a: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200" y="1349652"/>
            <a:ext cx="6208731" cy="411583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Note:</a:t>
            </a:r>
            <a:r>
              <a:rPr lang="en-US" sz="3200" i="1" dirty="0" smtClean="0"/>
              <a:t> </a:t>
            </a:r>
            <a:r>
              <a:rPr lang="en-US" sz="3200" dirty="0" smtClean="0"/>
              <a:t>0 </a:t>
            </a:r>
            <a:r>
              <a:rPr lang="en-US" sz="3200" dirty="0" smtClean="0">
                <a:sym typeface="Symbol"/>
              </a:rPr>
              <a:t> </a:t>
            </a:r>
            <a:r>
              <a:rPr lang="en-US" sz="3200" i="1" dirty="0" err="1" smtClean="0">
                <a:sym typeface="Symbol"/>
              </a:rPr>
              <a:t>i</a:t>
            </a:r>
            <a:r>
              <a:rPr lang="en-US" sz="3200" i="1" dirty="0" smtClean="0">
                <a:sym typeface="Symbol"/>
              </a:rPr>
              <a:t> </a:t>
            </a:r>
            <a:r>
              <a:rPr lang="en-US" sz="3200" dirty="0" smtClean="0">
                <a:sym typeface="Symbol"/>
              </a:rPr>
              <a:t>&lt; </a:t>
            </a:r>
            <a:r>
              <a:rPr lang="en-US" sz="3200" i="1" dirty="0" smtClean="0">
                <a:sym typeface="Symbol"/>
              </a:rPr>
              <a:t>n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67</a:t>
            </a:fld>
            <a:endParaRPr lang="en-US"/>
          </a:p>
        </p:txBody>
      </p:sp>
      <p:grpSp>
        <p:nvGrpSpPr>
          <p:cNvPr id="10" name="Group 108"/>
          <p:cNvGrpSpPr/>
          <p:nvPr/>
        </p:nvGrpSpPr>
        <p:grpSpPr>
          <a:xfrm>
            <a:off x="457200" y="609600"/>
            <a:ext cx="3200400" cy="5791200"/>
            <a:chOff x="457200" y="609600"/>
            <a:chExt cx="32004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7"/>
            </p:cNvCxnSpPr>
            <p:nvPr/>
          </p:nvCxnSpPr>
          <p:spPr bwMode="auto">
            <a:xfrm rot="5400000">
              <a:off x="2063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7"/>
            </p:cNvCxnSpPr>
            <p:nvPr/>
          </p:nvCxnSpPr>
          <p:spPr bwMode="auto">
            <a:xfrm rot="5400000">
              <a:off x="1568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1"/>
            </p:cNvCxnSpPr>
            <p:nvPr/>
          </p:nvCxnSpPr>
          <p:spPr bwMode="auto">
            <a:xfrm rot="16200000" flipH="1">
              <a:off x="1587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7"/>
            </p:cNvCxnSpPr>
            <p:nvPr/>
          </p:nvCxnSpPr>
          <p:spPr bwMode="auto">
            <a:xfrm rot="5400000">
              <a:off x="1587587" y="30861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1"/>
            </p:cNvCxnSpPr>
            <p:nvPr/>
          </p:nvCxnSpPr>
          <p:spPr bwMode="auto">
            <a:xfrm rot="16200000" flipH="1">
              <a:off x="1568537" y="3803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063837" y="4502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457200" y="2667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rot="5400000">
              <a:off x="911480" y="2155658"/>
              <a:ext cx="361863" cy="660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rot="5400000">
              <a:off x="1000380" y="3692358"/>
              <a:ext cx="4126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rot="5400000">
              <a:off x="1559180" y="4441658"/>
              <a:ext cx="399963" cy="3179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 rot="16200000" flipH="1">
              <a:off x="2305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 rot="16200000" flipH="1">
              <a:off x="2336887" y="2870286"/>
              <a:ext cx="4253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1828800" y="304800"/>
            <a:ext cx="7315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824" y="2133600"/>
            <a:ext cx="3314018" cy="29307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86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68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2514"/>
            <a:ext cx="91440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0000"/>
                </a:solidFill>
              </a:rPr>
              <a:t>RANK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69500" y="1628616"/>
            <a:ext cx="6210129" cy="3740074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Recall that </a:t>
            </a:r>
            <a:r>
              <a:rPr lang="en-US" sz="3200" i="1" dirty="0" err="1" smtClean="0"/>
              <a:t>EXT</a:t>
            </a:r>
            <a:r>
              <a:rPr lang="en-US" sz="3200" dirty="0" err="1" smtClean="0"/>
              <a:t>.</a:t>
            </a:r>
            <a:r>
              <a:rPr lang="en-US" sz="3200" i="1" dirty="0" err="1" smtClean="0"/>
              <a:t>size</a:t>
            </a:r>
            <a:r>
              <a:rPr lang="en-US" sz="3200" dirty="0" smtClean="0"/>
              <a:t>=0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70ADC-0B5C-4CED-B293-9113B00E796F}" type="slidenum">
              <a:rPr lang="he-IL" smtClean="0"/>
              <a:pPr/>
              <a:t>69</a:t>
            </a:fld>
            <a:endParaRPr lang="da-DK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09"/>
            <a:ext cx="9144000" cy="84336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Easy to maintain </a:t>
            </a:r>
            <a:r>
              <a:rPr lang="en-US" sz="4000" dirty="0" smtClean="0">
                <a:solidFill>
                  <a:schemeClr val="accent2"/>
                </a:solidFill>
              </a:rPr>
              <a:t>sizes</a:t>
            </a:r>
          </a:p>
        </p:txBody>
      </p:sp>
      <p:sp>
        <p:nvSpPr>
          <p:cNvPr id="25" name="Oval 57"/>
          <p:cNvSpPr>
            <a:spLocks noChangeArrowheads="1"/>
          </p:cNvSpPr>
          <p:nvPr/>
        </p:nvSpPr>
        <p:spPr bwMode="auto">
          <a:xfrm>
            <a:off x="2327840" y="1383512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62" descr="‎25%‎"/>
          <p:cNvSpPr>
            <a:spLocks noChangeArrowheads="1"/>
          </p:cNvSpPr>
          <p:nvPr/>
        </p:nvSpPr>
        <p:spPr bwMode="auto">
          <a:xfrm>
            <a:off x="1830884" y="246687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72"/>
          <p:cNvSpPr>
            <a:spLocks noChangeArrowheads="1"/>
          </p:cNvSpPr>
          <p:nvPr/>
        </p:nvSpPr>
        <p:spPr bwMode="auto">
          <a:xfrm>
            <a:off x="2327840" y="37838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8" name="AutoShape 73"/>
          <p:cNvSpPr>
            <a:spLocks noChangeArrowheads="1"/>
          </p:cNvSpPr>
          <p:nvPr/>
        </p:nvSpPr>
        <p:spPr bwMode="auto">
          <a:xfrm>
            <a:off x="3013640" y="25265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9" name="AutoShape 98"/>
          <p:cNvSpPr>
            <a:spLocks noChangeArrowheads="1"/>
          </p:cNvSpPr>
          <p:nvPr/>
        </p:nvSpPr>
        <p:spPr bwMode="auto">
          <a:xfrm>
            <a:off x="1184840" y="3783812"/>
            <a:ext cx="571500" cy="163499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30" name="Straight Connector 29"/>
          <p:cNvCxnSpPr>
            <a:stCxn id="26" idx="3"/>
            <a:endCxn id="29" idx="0"/>
          </p:cNvCxnSpPr>
          <p:nvPr/>
        </p:nvCxnSpPr>
        <p:spPr bwMode="auto">
          <a:xfrm rot="5400000">
            <a:off x="1220871" y="3106843"/>
            <a:ext cx="926689" cy="4272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6" idx="5"/>
            <a:endCxn id="27" idx="0"/>
          </p:cNvCxnSpPr>
          <p:nvPr/>
        </p:nvCxnSpPr>
        <p:spPr bwMode="auto">
          <a:xfrm rot="16200000" flipH="1">
            <a:off x="1954015" y="3124235"/>
            <a:ext cx="926690" cy="39246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" idx="3"/>
            <a:endCxn id="26" idx="0"/>
          </p:cNvCxnSpPr>
          <p:nvPr/>
        </p:nvCxnSpPr>
        <p:spPr bwMode="auto">
          <a:xfrm rot="5400000">
            <a:off x="1880581" y="1952662"/>
            <a:ext cx="693122" cy="3353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5"/>
            <a:endCxn id="28" idx="0"/>
          </p:cNvCxnSpPr>
          <p:nvPr/>
        </p:nvCxnSpPr>
        <p:spPr bwMode="auto">
          <a:xfrm rot="16200000" flipH="1">
            <a:off x="2632360" y="1859480"/>
            <a:ext cx="752756" cy="5813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67"/>
          <p:cNvGrpSpPr/>
          <p:nvPr/>
        </p:nvGrpSpPr>
        <p:grpSpPr>
          <a:xfrm flipH="1">
            <a:off x="5763438" y="1416640"/>
            <a:ext cx="2400300" cy="3429000"/>
            <a:chOff x="1166200" y="1904996"/>
            <a:chExt cx="2400300" cy="3429000"/>
          </a:xfrm>
        </p:grpSpPr>
        <p:sp>
          <p:nvSpPr>
            <p:cNvPr id="35" name="Oval 57"/>
            <p:cNvSpPr>
              <a:spLocks noChangeArrowheads="1"/>
            </p:cNvSpPr>
            <p:nvPr/>
          </p:nvSpPr>
          <p:spPr bwMode="auto">
            <a:xfrm>
              <a:off x="2309200" y="1904996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62" descr="‎25%‎"/>
            <p:cNvSpPr>
              <a:spLocks noChangeArrowheads="1"/>
            </p:cNvSpPr>
            <p:nvPr/>
          </p:nvSpPr>
          <p:spPr bwMode="auto">
            <a:xfrm>
              <a:off x="1812244" y="2988362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72"/>
            <p:cNvSpPr>
              <a:spLocks noChangeArrowheads="1"/>
            </p:cNvSpPr>
            <p:nvPr/>
          </p:nvSpPr>
          <p:spPr bwMode="auto">
            <a:xfrm>
              <a:off x="2309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AutoShape 73"/>
            <p:cNvSpPr>
              <a:spLocks noChangeArrowheads="1"/>
            </p:cNvSpPr>
            <p:nvPr/>
          </p:nvSpPr>
          <p:spPr bwMode="auto">
            <a:xfrm>
              <a:off x="2995000" y="3047995"/>
              <a:ext cx="571500" cy="171947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utoShape 98"/>
            <p:cNvSpPr>
              <a:spLocks noChangeArrowheads="1"/>
            </p:cNvSpPr>
            <p:nvPr/>
          </p:nvSpPr>
          <p:spPr bwMode="auto">
            <a:xfrm>
              <a:off x="1166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Connector 39"/>
            <p:cNvCxnSpPr>
              <a:stCxn id="36" idx="3"/>
              <a:endCxn id="39" idx="0"/>
            </p:cNvCxnSpPr>
            <p:nvPr/>
          </p:nvCxnSpPr>
          <p:spPr bwMode="auto">
            <a:xfrm rot="5400000">
              <a:off x="1202232" y="3628327"/>
              <a:ext cx="926690" cy="42725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6" idx="5"/>
              <a:endCxn id="37" idx="0"/>
            </p:cNvCxnSpPr>
            <p:nvPr/>
          </p:nvCxnSpPr>
          <p:spPr bwMode="auto">
            <a:xfrm rot="16200000" flipH="1">
              <a:off x="1935375" y="3645719"/>
              <a:ext cx="926690" cy="392462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5" idx="3"/>
              <a:endCxn id="36" idx="0"/>
            </p:cNvCxnSpPr>
            <p:nvPr/>
          </p:nvCxnSpPr>
          <p:spPr bwMode="auto">
            <a:xfrm rot="5400000">
              <a:off x="1861941" y="2474146"/>
              <a:ext cx="693122" cy="3353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5" idx="5"/>
              <a:endCxn id="38" idx="0"/>
            </p:cNvCxnSpPr>
            <p:nvPr/>
          </p:nvCxnSpPr>
          <p:spPr bwMode="auto">
            <a:xfrm rot="16200000" flipH="1">
              <a:off x="2613720" y="2380966"/>
              <a:ext cx="752754" cy="581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ight Arrow 43"/>
          <p:cNvSpPr/>
          <p:nvPr/>
        </p:nvSpPr>
        <p:spPr bwMode="auto">
          <a:xfrm>
            <a:off x="4275896" y="2185272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7722" y="1655180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62" descr="‎25%‎"/>
          <p:cNvSpPr>
            <a:spLocks noChangeArrowheads="1"/>
          </p:cNvSpPr>
          <p:nvPr/>
        </p:nvSpPr>
        <p:spPr bwMode="auto">
          <a:xfrm>
            <a:off x="1241991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62" descr="‎25%‎"/>
          <p:cNvSpPr>
            <a:spLocks noChangeArrowheads="1"/>
          </p:cNvSpPr>
          <p:nvPr/>
        </p:nvSpPr>
        <p:spPr bwMode="auto">
          <a:xfrm>
            <a:off x="2368833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62" descr="‎25%‎"/>
          <p:cNvSpPr>
            <a:spLocks noChangeArrowheads="1"/>
          </p:cNvSpPr>
          <p:nvPr/>
        </p:nvSpPr>
        <p:spPr bwMode="auto">
          <a:xfrm>
            <a:off x="3070791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62" descr="‎25%‎"/>
          <p:cNvSpPr>
            <a:spLocks noChangeArrowheads="1"/>
          </p:cNvSpPr>
          <p:nvPr/>
        </p:nvSpPr>
        <p:spPr bwMode="auto">
          <a:xfrm>
            <a:off x="7649386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62" descr="‎25%‎"/>
          <p:cNvSpPr>
            <a:spLocks noChangeArrowheads="1"/>
          </p:cNvSpPr>
          <p:nvPr/>
        </p:nvSpPr>
        <p:spPr bwMode="auto">
          <a:xfrm>
            <a:off x="6506387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62" descr="‎25%‎"/>
          <p:cNvSpPr>
            <a:spLocks noChangeArrowheads="1"/>
          </p:cNvSpPr>
          <p:nvPr/>
        </p:nvSpPr>
        <p:spPr bwMode="auto">
          <a:xfrm>
            <a:off x="5820588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193117" y="5264258"/>
            <a:ext cx="5907607" cy="105760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807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83BC-D2A9-4C6A-BD29-53EFF85C1999}" type="slidenum">
              <a:rPr lang="he-IL" altLang="en-US" smtClean="0"/>
              <a:pPr/>
              <a:t>7</a:t>
            </a:fld>
            <a:endParaRPr lang="en-US" alt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560" y="1695217"/>
            <a:ext cx="3701693" cy="88463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676" y="5374932"/>
            <a:ext cx="3561460" cy="63008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90124"/>
              </p:ext>
            </p:extLst>
          </p:nvPr>
        </p:nvGraphicFramePr>
        <p:xfrm>
          <a:off x="1678250" y="3079289"/>
          <a:ext cx="5802313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4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sz="2400" b="0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>
                          <a:solidFill>
                            <a:schemeClr val="accent2"/>
                          </a:solidFill>
                        </a:rPr>
                        <a:t>F</a:t>
                      </a:r>
                      <a:r>
                        <a:rPr lang="en-US" sz="2400" i="1" baseline="-25000" dirty="0" err="1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sz="2400" i="1" baseline="-25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34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406" y="315240"/>
            <a:ext cx="9144000" cy="8283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kern="0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Fibonacci numbers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5667" y="4561691"/>
            <a:ext cx="1927478" cy="41497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Finger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Search trees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1447800" y="1828800"/>
            <a:ext cx="2286000" cy="297180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 bwMode="auto">
          <a:xfrm flipV="1">
            <a:off x="911075" y="4762500"/>
            <a:ext cx="433891" cy="56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30624" y="1694688"/>
            <a:ext cx="39380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a pointer to the </a:t>
            </a:r>
            <a:r>
              <a:rPr lang="en-US" sz="3200" b="1" dirty="0" smtClean="0">
                <a:solidFill>
                  <a:srgbClr val="7030A0"/>
                </a:solidFill>
              </a:rPr>
              <a:t>minimum</a:t>
            </a:r>
            <a:r>
              <a:rPr lang="en-US" sz="3200" dirty="0" smtClean="0"/>
              <a:t> element</a:t>
            </a:r>
            <a:endParaRPr lang="he-IL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016" y="4303776"/>
            <a:ext cx="4389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T</a:t>
            </a:r>
            <a:endParaRPr lang="he-IL" i="1" dirty="0"/>
          </a:p>
        </p:txBody>
      </p:sp>
      <p:sp>
        <p:nvSpPr>
          <p:cNvPr id="16" name="Isosceles Triangle 15"/>
          <p:cNvSpPr>
            <a:spLocks noChangeAspect="1"/>
          </p:cNvSpPr>
          <p:nvPr/>
        </p:nvSpPr>
        <p:spPr bwMode="auto">
          <a:xfrm>
            <a:off x="1441704" y="3304032"/>
            <a:ext cx="1155895" cy="1502664"/>
          </a:xfrm>
          <a:prstGeom prst="triangle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912" y="3200400"/>
            <a:ext cx="39380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2"/>
                </a:solidFill>
              </a:rPr>
              <a:t>Select</a:t>
            </a:r>
            <a:r>
              <a:rPr lang="en-US" sz="3600" dirty="0" smtClean="0">
                <a:solidFill>
                  <a:schemeClr val="accent2"/>
                </a:solidFill>
              </a:rPr>
              <a:t>(</a:t>
            </a:r>
            <a:r>
              <a:rPr lang="en-US" sz="3600" i="1" dirty="0" err="1" smtClean="0">
                <a:solidFill>
                  <a:schemeClr val="accent2"/>
                </a:solidFill>
              </a:rPr>
              <a:t>T</a:t>
            </a:r>
            <a:r>
              <a:rPr lang="en-US" sz="3600" dirty="0" err="1" smtClean="0">
                <a:solidFill>
                  <a:schemeClr val="accent2"/>
                </a:solidFill>
              </a:rPr>
              <a:t>,</a:t>
            </a:r>
            <a:r>
              <a:rPr lang="en-US" sz="3600" i="1" dirty="0" err="1" smtClean="0">
                <a:solidFill>
                  <a:schemeClr val="accent2"/>
                </a:solidFill>
              </a:rPr>
              <a:t>k</a:t>
            </a:r>
            <a:r>
              <a:rPr lang="en-US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/>
              <a:t> in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O(log </a:t>
            </a:r>
            <a:r>
              <a:rPr lang="en-US" sz="3600" i="1" dirty="0" smtClean="0">
                <a:solidFill>
                  <a:srgbClr val="FF0000"/>
                </a:solidFill>
              </a:rPr>
              <a:t>k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 time</a:t>
            </a:r>
            <a:endParaRPr lang="he-IL" sz="36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344966" y="46482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824061" y="2420920"/>
            <a:ext cx="2312987" cy="3854450"/>
            <a:chOff x="3660" y="1156"/>
            <a:chExt cx="1457" cy="2428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60" y="115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467" y="2170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140" y="1663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4" name="AutoShape 19"/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 rot="16200000" flipH="1">
              <a:off x="3901" y="1422"/>
              <a:ext cx="301" cy="26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20"/>
            <p:cNvCxnSpPr>
              <a:cxnSpLocks noChangeShapeType="1"/>
              <a:stCxn id="12" idx="0"/>
              <a:endCxn id="13" idx="5"/>
            </p:cNvCxnSpPr>
            <p:nvPr/>
          </p:nvCxnSpPr>
          <p:spPr bwMode="auto">
            <a:xfrm rot="16200000" flipV="1">
              <a:off x="4379" y="1931"/>
              <a:ext cx="258" cy="2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4116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815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8" name="AutoShape 25"/>
            <p:cNvCxnSpPr>
              <a:cxnSpLocks noChangeShapeType="1"/>
              <a:stCxn id="17" idx="0"/>
              <a:endCxn id="12" idx="5"/>
            </p:cNvCxnSpPr>
            <p:nvPr/>
          </p:nvCxnSpPr>
          <p:spPr bwMode="auto">
            <a:xfrm rot="16200000" flipV="1">
              <a:off x="4708" y="2437"/>
              <a:ext cx="276" cy="24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ShapeType="1"/>
              <a:stCxn id="16" idx="0"/>
              <a:endCxn id="12" idx="3"/>
            </p:cNvCxnSpPr>
            <p:nvPr/>
          </p:nvCxnSpPr>
          <p:spPr bwMode="auto">
            <a:xfrm rot="5400000" flipH="1" flipV="1">
              <a:off x="4251" y="2435"/>
              <a:ext cx="276" cy="24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3762" y="329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1" name="AutoShape 29"/>
            <p:cNvCxnSpPr>
              <a:cxnSpLocks noChangeShapeType="1"/>
              <a:stCxn id="20" idx="0"/>
              <a:endCxn id="16" idx="3"/>
            </p:cNvCxnSpPr>
            <p:nvPr/>
          </p:nvCxnSpPr>
          <p:spPr bwMode="auto">
            <a:xfrm rot="5400000" flipH="1" flipV="1">
              <a:off x="3863" y="2995"/>
              <a:ext cx="348" cy="24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032986" y="2540128"/>
            <a:ext cx="3543300" cy="2089150"/>
            <a:chOff x="587" y="1282"/>
            <a:chExt cx="2232" cy="131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71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025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2" y="128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355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1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8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662" y="416205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0007" y="416791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6082" y="48809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63773" y="48682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8245" y="582734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6533" y="254201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6336" y="332073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82032" y="332073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7111" y="4162056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7017" y="404297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0177" y="242280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71711" y="324289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86359"/>
            <a:ext cx="91439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/>
              <a:t>[ </a:t>
            </a:r>
            <a:r>
              <a:rPr lang="en-US" sz="4000" i="1" dirty="0" smtClean="0"/>
              <a:t>a b c d e f </a:t>
            </a:r>
            <a:r>
              <a:rPr lang="en-US" sz="4000" dirty="0" smtClean="0"/>
              <a:t>]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1740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349604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the items in a tree:</a:t>
            </a:r>
            <a:br>
              <a:rPr lang="en-US" sz="3200" dirty="0" smtClean="0"/>
            </a:b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item in node of rank </a:t>
            </a:r>
            <a:r>
              <a:rPr lang="en-US" sz="3200" i="1" dirty="0" err="1" smtClean="0"/>
              <a:t>i</a:t>
            </a:r>
            <a:endParaRPr lang="he-IL" sz="3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2918" y="255586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List-Node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Tree-Node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5160" y="326619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Tree-Nodes have no explicit keys</a:t>
            </a:r>
            <a:br>
              <a:rPr lang="en-US" sz="3200" dirty="0" smtClean="0"/>
            </a:br>
            <a:r>
              <a:rPr lang="en-US" sz="3200" dirty="0" smtClean="0"/>
              <a:t>(Implicitly maintained ranks play the role of keys)</a:t>
            </a:r>
            <a:endParaRPr lang="he-IL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758" y="448795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Retrieve</a:t>
            </a:r>
            <a:r>
              <a:rPr lang="en-US" sz="3200" dirty="0" smtClean="0"/>
              <a:t>(</a:t>
            </a:r>
            <a:r>
              <a:rPr lang="en-US" sz="3200" i="1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Select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i="1" dirty="0" err="1" smtClean="0">
                <a:sym typeface="Wingdings" pitchFamily="2" charset="2"/>
              </a:rPr>
              <a:t>i</a:t>
            </a:r>
            <a:r>
              <a:rPr lang="en-US" sz="3200" dirty="0" smtClean="0">
                <a:sym typeface="Wingdings" pitchFamily="2" charset="2"/>
              </a:rPr>
              <a:t>)</a:t>
            </a:r>
            <a:endParaRPr lang="he-IL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676" y="519828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Select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2"/>
                </a:solidFill>
              </a:rPr>
              <a:t>Insert-Rebalance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2"/>
                </a:solidFill>
              </a:rPr>
              <a:t>Delete-Rebalance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do not use keys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616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3" grpId="0"/>
      <p:bldP spid="54" grpId="0"/>
      <p:bldP spid="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Insert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370280"/>
            <a:ext cx="9144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</a:t>
            </a: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position, where 0</a:t>
            </a:r>
            <a:r>
              <a:rPr lang="en-US" sz="3200" dirty="0" smtClean="0">
                <a:sym typeface="Symbol"/>
              </a:rPr>
              <a:t></a:t>
            </a:r>
            <a:r>
              <a:rPr lang="en-US" sz="3200" i="1" dirty="0" smtClean="0"/>
              <a:t>i</a:t>
            </a:r>
            <a:r>
              <a:rPr lang="en-US" sz="3200" dirty="0" smtClean="0"/>
              <a:t>&lt;</a:t>
            </a:r>
            <a:r>
              <a:rPr lang="en-US" sz="3200" i="1" dirty="0" smtClean="0"/>
              <a:t>n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current node of rank </a:t>
            </a:r>
            <a:r>
              <a:rPr lang="en-US" sz="3200" i="1" dirty="0" err="1" smtClean="0"/>
              <a:t>i</a:t>
            </a:r>
            <a:r>
              <a:rPr lang="en-US" sz="3200" dirty="0" smtClean="0"/>
              <a:t>.</a:t>
            </a:r>
          </a:p>
          <a:p>
            <a:pPr algn="ctr"/>
            <a:r>
              <a:rPr lang="en-US" sz="3200" dirty="0" smtClean="0">
                <a:sym typeface="Symbol"/>
              </a:rPr>
              <a:t>If it has no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child,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child.</a:t>
            </a:r>
          </a:p>
          <a:p>
            <a:pPr algn="ctr"/>
            <a:r>
              <a:rPr lang="en-US" sz="3200" dirty="0" smtClean="0">
                <a:sym typeface="Symbol"/>
              </a:rPr>
              <a:t>Otherwise, find its predecessor </a:t>
            </a:r>
          </a:p>
          <a:p>
            <a:pPr algn="ctr"/>
            <a:r>
              <a:rPr lang="en-US" sz="3200" dirty="0" smtClean="0">
                <a:sym typeface="Symbol"/>
              </a:rPr>
              <a:t>and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C00000"/>
                </a:solidFill>
                <a:sym typeface="Symbol"/>
              </a:rPr>
              <a:t>right</a:t>
            </a:r>
            <a:r>
              <a:rPr lang="en-US" sz="3200" dirty="0" smtClean="0">
                <a:sym typeface="Symbol"/>
              </a:rPr>
              <a:t> child.</a:t>
            </a:r>
            <a:endParaRPr lang="en-US" sz="3200" dirty="0"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71396"/>
            <a:ext cx="9144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last position (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=n)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last node and</a:t>
            </a:r>
          </a:p>
          <a:p>
            <a:pPr algn="ctr"/>
            <a:r>
              <a:rPr lang="en-US" sz="3200" dirty="0" smtClean="0"/>
              <a:t>make </a:t>
            </a:r>
            <a:r>
              <a:rPr lang="en-US" sz="3200" i="1" dirty="0" smtClean="0"/>
              <a:t>z</a:t>
            </a:r>
            <a:r>
              <a:rPr lang="en-US" sz="3200" dirty="0" smtClean="0"/>
              <a:t> its </a:t>
            </a:r>
            <a:r>
              <a:rPr lang="en-US" sz="3200" dirty="0" smtClean="0">
                <a:solidFill>
                  <a:srgbClr val="C00000"/>
                </a:solidFill>
                <a:sym typeface="Symbol"/>
              </a:rPr>
              <a:t>right</a:t>
            </a:r>
            <a:r>
              <a:rPr lang="en-US" sz="3200" dirty="0" smtClean="0"/>
              <a:t> child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16" y="554961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Fix the tree</a:t>
            </a:r>
          </a:p>
        </p:txBody>
      </p:sp>
    </p:spTree>
    <p:extLst>
      <p:ext uri="{BB962C8B-B14F-4D97-AF65-F5344CB8AC3E}">
        <p14:creationId xmlns:p14="http://schemas.microsoft.com/office/powerpoint/2010/main" val="2301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Delete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60275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Delete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same way</a:t>
            </a:r>
            <a:br>
              <a:rPr lang="en-US" sz="3200" dirty="0" smtClean="0"/>
            </a:br>
            <a:r>
              <a:rPr lang="en-US" sz="3200" dirty="0" smtClean="0"/>
              <a:t>a node is removed from a search tree</a:t>
            </a:r>
            <a:endParaRPr lang="en-US" sz="32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243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345-ED94-40A6-9B8C-0F501178A775}" type="slidenum">
              <a:rPr lang="he-IL"/>
              <a:pPr/>
              <a:t>75</a:t>
            </a:fld>
            <a:endParaRPr lang="da-DK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81"/>
            <a:ext cx="9144000" cy="769441"/>
          </a:xfrm>
        </p:spPr>
        <p:txBody>
          <a:bodyPr anchor="ctr" anchorCtr="1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Implementation</a:t>
            </a:r>
            <a:r>
              <a:rPr lang="en-US" sz="4400" dirty="0" smtClean="0">
                <a:solidFill>
                  <a:srgbClr val="33CC33"/>
                </a:solidFill>
              </a:rPr>
              <a:t> of lists</a:t>
            </a:r>
            <a:endParaRPr lang="en-US" sz="4400" dirty="0">
              <a:solidFill>
                <a:schemeClr val="accent6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1188"/>
              </p:ext>
            </p:extLst>
          </p:nvPr>
        </p:nvGraphicFramePr>
        <p:xfrm>
          <a:off x="391884" y="1072154"/>
          <a:ext cx="8262256" cy="4649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3517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dirty="0" smtClean="0"/>
                        <a:t>Circular</a:t>
                      </a:r>
                      <a:br>
                        <a:rPr lang="en-US" sz="3000" dirty="0" smtClean="0"/>
                      </a:br>
                      <a:r>
                        <a:rPr lang="en-US" sz="3000" dirty="0" smtClean="0"/>
                        <a:t> arrays</a:t>
                      </a:r>
                      <a:endParaRPr lang="he-IL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/>
                        <a:t>Doubly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Linked lists</a:t>
                      </a:r>
                      <a:endParaRPr lang="he-I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dirty="0" smtClean="0"/>
                        <a:t>Balanced</a:t>
                      </a:r>
                      <a:r>
                        <a:rPr lang="en-US" sz="3000" baseline="0" dirty="0" smtClean="0"/>
                        <a:t> Trees</a:t>
                      </a:r>
                      <a:endParaRPr lang="he-IL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8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Insert/Delete-</a:t>
                      </a:r>
                      <a:br>
                        <a:rPr lang="en-US" sz="240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First/Last</a:t>
                      </a:r>
                      <a:endParaRPr lang="he-IL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Insert/Delete(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Retrieve(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63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err="1" smtClean="0">
                          <a:solidFill>
                            <a:schemeClr val="accent6"/>
                          </a:solidFill>
                        </a:rPr>
                        <a:t>Concat</a:t>
                      </a:r>
                      <a:endParaRPr lang="he-IL" sz="2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6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Split(</a:t>
                      </a:r>
                      <a:r>
                        <a:rPr lang="en-US" sz="28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28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2961463" y="3746041"/>
            <a:ext cx="1539551" cy="742950"/>
          </a:xfrm>
          <a:prstGeom prst="ellipse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61109"/>
            <a:ext cx="9144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O(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+1) </a:t>
            </a:r>
            <a:r>
              <a:rPr lang="en-US" dirty="0" smtClean="0">
                <a:solidFill>
                  <a:srgbClr val="2C001D"/>
                </a:solidFill>
              </a:rPr>
              <a:t>can be replaced by </a:t>
            </a:r>
            <a:r>
              <a:rPr lang="en-US" dirty="0" smtClean="0">
                <a:solidFill>
                  <a:srgbClr val="FF0000"/>
                </a:solidFill>
              </a:rPr>
              <a:t>O(min{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+1,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−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})</a:t>
            </a:r>
            <a:endParaRPr lang="he-IL" dirty="0" smtClean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01543" y="2329540"/>
            <a:ext cx="1719942" cy="3363681"/>
          </a:xfrm>
          <a:prstGeom prst="roundRect">
            <a:avLst>
              <a:gd name="adj" fmla="val 24667"/>
            </a:avLst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800" smtClean="0"/>
          </a:p>
        </p:txBody>
      </p:sp>
      <p:sp>
        <p:nvSpPr>
          <p:cNvPr id="9" name="Oval 8"/>
          <p:cNvSpPr/>
          <p:nvPr/>
        </p:nvSpPr>
        <p:spPr bwMode="auto">
          <a:xfrm>
            <a:off x="4953548" y="4382854"/>
            <a:ext cx="1539551" cy="742950"/>
          </a:xfrm>
          <a:prstGeom prst="ellipse">
            <a:avLst/>
          </a:prstGeom>
          <a:noFill/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Trees (Self-adjusting trees)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rgbClr val="CC3300"/>
                </a:solidFill>
              </a:rPr>
              <a:t>[</a:t>
            </a:r>
            <a:r>
              <a:rPr lang="en-US" sz="3200" dirty="0" err="1" smtClean="0">
                <a:solidFill>
                  <a:srgbClr val="CC3300"/>
                </a:solidFill>
              </a:rPr>
              <a:t>Sleator-Tarjan</a:t>
            </a:r>
            <a:r>
              <a:rPr lang="en-US" sz="3200" dirty="0" smtClean="0">
                <a:solidFill>
                  <a:srgbClr val="CC3300"/>
                </a:solidFill>
              </a:rPr>
              <a:t> (1983)]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93852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Do not maintain any balance!</a:t>
            </a:r>
            <a:endParaRPr lang="he-IL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6" y="261057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When a node is accessed, </a:t>
            </a:r>
            <a:r>
              <a:rPr lang="en-US" sz="3200" b="1" dirty="0" smtClean="0">
                <a:solidFill>
                  <a:srgbClr val="7030A0"/>
                </a:solidFill>
              </a:rPr>
              <a:t>splay</a:t>
            </a:r>
            <a:r>
              <a:rPr lang="en-US" sz="3200" dirty="0" smtClean="0"/>
              <a:t> it to the root</a:t>
            </a:r>
            <a:endParaRPr lang="he-IL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328262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 node is splayed using a sequence of </a:t>
            </a:r>
            <a:br>
              <a:rPr lang="en-US" sz="3200" dirty="0" smtClean="0"/>
            </a:br>
            <a:r>
              <a:rPr lang="en-US" sz="3200" b="1" dirty="0" err="1" smtClean="0">
                <a:solidFill>
                  <a:srgbClr val="00B050"/>
                </a:solidFill>
              </a:rPr>
              <a:t>zig-zig</a:t>
            </a:r>
            <a:r>
              <a:rPr lang="en-US" sz="3200" dirty="0" smtClean="0"/>
              <a:t> and </a:t>
            </a:r>
            <a:r>
              <a:rPr lang="en-US" sz="3200" b="1" dirty="0" err="1" smtClean="0">
                <a:solidFill>
                  <a:srgbClr val="00B050"/>
                </a:solidFill>
              </a:rPr>
              <a:t>zig-</a:t>
            </a:r>
            <a:r>
              <a:rPr lang="en-US" sz="3200" b="1" dirty="0" err="1" smtClean="0">
                <a:solidFill>
                  <a:srgbClr val="FF0000"/>
                </a:solidFill>
              </a:rPr>
              <a:t>zag</a:t>
            </a:r>
            <a:r>
              <a:rPr lang="en-US" sz="3200" dirty="0" smtClean="0"/>
              <a:t> steps</a:t>
            </a:r>
            <a:endParaRPr lang="he-IL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44710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Amortized</a:t>
            </a:r>
            <a:r>
              <a:rPr lang="en-US" sz="3200" dirty="0" smtClean="0"/>
              <a:t> cost of each operation is </a:t>
            </a:r>
            <a:r>
              <a:rPr lang="en-US" sz="3200" dirty="0" smtClean="0">
                <a:solidFill>
                  <a:schemeClr val="accent2"/>
                </a:solidFill>
              </a:rPr>
              <a:t>O(log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" y="51191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Total cost of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operation is </a:t>
            </a:r>
            <a:r>
              <a:rPr lang="en-US" sz="3200" dirty="0" smtClean="0">
                <a:solidFill>
                  <a:schemeClr val="accent2"/>
                </a:solidFill>
              </a:rPr>
              <a:t>O(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 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57912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Many other amazing properties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7" grpId="0"/>
      <p:bldP spid="38" grpId="0"/>
      <p:bldP spid="39" grpId="0"/>
      <p:bldP spid="4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77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35736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Zig-Zig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857250" y="1853184"/>
            <a:ext cx="2628519" cy="3032760"/>
            <a:chOff x="771906" y="2316480"/>
            <a:chExt cx="2628519" cy="3032760"/>
          </a:xfrm>
        </p:grpSpPr>
        <p:cxnSp>
          <p:nvCxnSpPr>
            <p:cNvPr id="41" name="Straight Connector 40"/>
            <p:cNvCxnSpPr/>
            <p:nvPr/>
          </p:nvCxnSpPr>
          <p:spPr bwMode="auto">
            <a:xfrm flipH="1">
              <a:off x="2057781" y="2492121"/>
              <a:ext cx="476250" cy="685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1533907" y="3206496"/>
              <a:ext cx="504824" cy="69532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771906" y="443484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1" name="Straight Connector 50"/>
            <p:cNvCxnSpPr>
              <a:stCxn id="36" idx="3"/>
              <a:endCxn id="47" idx="0"/>
            </p:cNvCxnSpPr>
            <p:nvPr/>
          </p:nvCxnSpPr>
          <p:spPr bwMode="auto">
            <a:xfrm flipH="1">
              <a:off x="1076706" y="4012017"/>
              <a:ext cx="346115" cy="4228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Isosceles Triangle 54"/>
            <p:cNvSpPr/>
            <p:nvPr/>
          </p:nvSpPr>
          <p:spPr bwMode="auto">
            <a:xfrm>
              <a:off x="2790825" y="3023616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2276475" y="369722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59" name="Straight Connector 58"/>
            <p:cNvCxnSpPr>
              <a:stCxn id="34" idx="5"/>
              <a:endCxn id="55" idx="0"/>
            </p:cNvCxnSpPr>
            <p:nvPr/>
          </p:nvCxnSpPr>
          <p:spPr bwMode="auto">
            <a:xfrm>
              <a:off x="2660737" y="2615017"/>
              <a:ext cx="434888" cy="40859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5" idx="5"/>
              <a:endCxn id="56" idx="0"/>
            </p:cNvCxnSpPr>
            <p:nvPr/>
          </p:nvCxnSpPr>
          <p:spPr bwMode="auto">
            <a:xfrm>
              <a:off x="2165437" y="3313517"/>
              <a:ext cx="415838" cy="3837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Isosceles Triangle 62"/>
            <p:cNvSpPr/>
            <p:nvPr/>
          </p:nvSpPr>
          <p:spPr bwMode="auto">
            <a:xfrm>
              <a:off x="1722120" y="442264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64" name="Straight Connector 63"/>
            <p:cNvCxnSpPr>
              <a:stCxn id="36" idx="5"/>
              <a:endCxn id="63" idx="0"/>
            </p:cNvCxnSpPr>
            <p:nvPr/>
          </p:nvCxnSpPr>
          <p:spPr bwMode="auto">
            <a:xfrm>
              <a:off x="1670137" y="4012017"/>
              <a:ext cx="356783" cy="41063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2362200" y="2316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1866900" y="30149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 bwMode="auto">
            <a:xfrm>
              <a:off x="1371600" y="3713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x</a:t>
              </a:r>
              <a:endParaRPr lang="he-IL" i="1" dirty="0" smtClean="0"/>
            </a:p>
          </p:txBody>
        </p:sp>
      </p:grpSp>
      <p:grpSp>
        <p:nvGrpSpPr>
          <p:cNvPr id="5" name="Group 67"/>
          <p:cNvGrpSpPr/>
          <p:nvPr/>
        </p:nvGrpSpPr>
        <p:grpSpPr>
          <a:xfrm flipH="1">
            <a:off x="5660898" y="1920240"/>
            <a:ext cx="2599944" cy="3032760"/>
            <a:chOff x="810006" y="2316480"/>
            <a:chExt cx="2599944" cy="3032760"/>
          </a:xfrm>
        </p:grpSpPr>
        <p:cxnSp>
          <p:nvCxnSpPr>
            <p:cNvPr id="72" name="Straight Connector 71"/>
            <p:cNvCxnSpPr/>
            <p:nvPr/>
          </p:nvCxnSpPr>
          <p:spPr bwMode="auto">
            <a:xfrm flipH="1">
              <a:off x="2031873" y="2501265"/>
              <a:ext cx="485775" cy="7239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1546098" y="3187065"/>
              <a:ext cx="495300" cy="7048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Isosceles Triangle 73"/>
            <p:cNvSpPr/>
            <p:nvPr/>
          </p:nvSpPr>
          <p:spPr bwMode="auto">
            <a:xfrm>
              <a:off x="810006" y="443484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cxnSp>
          <p:nvCxnSpPr>
            <p:cNvPr id="75" name="Straight Connector 74"/>
            <p:cNvCxnSpPr>
              <a:endCxn id="74" idx="0"/>
            </p:cNvCxnSpPr>
            <p:nvPr/>
          </p:nvCxnSpPr>
          <p:spPr bwMode="auto">
            <a:xfrm flipH="1">
              <a:off x="1114806" y="3910965"/>
              <a:ext cx="421767" cy="5238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Isosceles Triangle 75"/>
            <p:cNvSpPr/>
            <p:nvPr/>
          </p:nvSpPr>
          <p:spPr bwMode="auto">
            <a:xfrm>
              <a:off x="2800350" y="3023616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sp>
          <p:nvSpPr>
            <p:cNvPr id="77" name="Isosceles Triangle 76"/>
            <p:cNvSpPr/>
            <p:nvPr/>
          </p:nvSpPr>
          <p:spPr bwMode="auto">
            <a:xfrm>
              <a:off x="2247900" y="369722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78" name="Straight Connector 77"/>
            <p:cNvCxnSpPr>
              <a:endCxn id="76" idx="0"/>
            </p:cNvCxnSpPr>
            <p:nvPr/>
          </p:nvCxnSpPr>
          <p:spPr bwMode="auto">
            <a:xfrm>
              <a:off x="2536698" y="2510790"/>
              <a:ext cx="568452" cy="5128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70" idx="5"/>
              <a:endCxn id="77" idx="0"/>
            </p:cNvCxnSpPr>
            <p:nvPr/>
          </p:nvCxnSpPr>
          <p:spPr bwMode="auto">
            <a:xfrm>
              <a:off x="2165437" y="3313517"/>
              <a:ext cx="387263" cy="3837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Isosceles Triangle 79"/>
            <p:cNvSpPr/>
            <p:nvPr/>
          </p:nvSpPr>
          <p:spPr bwMode="auto">
            <a:xfrm>
              <a:off x="1684020" y="442264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81" name="Straight Connector 80"/>
            <p:cNvCxnSpPr>
              <a:endCxn id="80" idx="0"/>
            </p:cNvCxnSpPr>
            <p:nvPr/>
          </p:nvCxnSpPr>
          <p:spPr bwMode="auto">
            <a:xfrm>
              <a:off x="1527048" y="3891915"/>
              <a:ext cx="461772" cy="53073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2362200" y="2316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x</a:t>
              </a:r>
              <a:endParaRPr lang="he-IL" i="1" dirty="0" smtClean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866900" y="30149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y</a:t>
              </a:r>
              <a:endParaRPr lang="he-IL" i="1" dirty="0" smtClean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1371600" y="3713480"/>
              <a:ext cx="349758" cy="3497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i="1" dirty="0" smtClean="0"/>
                <a:t>z</a:t>
              </a:r>
              <a:endParaRPr lang="he-IL" i="1" dirty="0" smtClean="0"/>
            </a:p>
          </p:txBody>
        </p:sp>
      </p:grpSp>
      <p:sp>
        <p:nvSpPr>
          <p:cNvPr id="82" name="Right Arrow 81"/>
          <p:cNvSpPr/>
          <p:nvPr/>
        </p:nvSpPr>
        <p:spPr bwMode="auto">
          <a:xfrm>
            <a:off x="4242816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40105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Rotate </a:t>
            </a:r>
            <a:r>
              <a:rPr lang="en-US" sz="3200" i="1" dirty="0" smtClean="0"/>
              <a:t>y</a:t>
            </a:r>
            <a:r>
              <a:rPr lang="en-US" sz="3200" dirty="0" smtClean="0"/>
              <a:t>-</a:t>
            </a:r>
            <a:r>
              <a:rPr lang="en-US" sz="3200" i="1" dirty="0" smtClean="0"/>
              <a:t>z</a:t>
            </a:r>
            <a:r>
              <a:rPr lang="en-US" sz="3200" dirty="0" smtClean="0"/>
              <a:t> left, then 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y</a:t>
            </a:r>
            <a:r>
              <a:rPr lang="en-US" sz="3200" dirty="0" smtClean="0"/>
              <a:t> left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64147"/>
            <a:ext cx="9144000" cy="769441"/>
          </a:xfrm>
          <a:prstGeom prst="rect">
            <a:avLst/>
          </a:prstGeom>
        </p:spPr>
        <p:txBody>
          <a:bodyPr anchor="ctr" anchorCtr="1">
            <a:spAutoFit/>
          </a:bodyPr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Zig-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85"/>
          <p:cNvGrpSpPr/>
          <p:nvPr/>
        </p:nvGrpSpPr>
        <p:grpSpPr>
          <a:xfrm flipH="1">
            <a:off x="627888" y="1853184"/>
            <a:ext cx="2980944" cy="3032760"/>
            <a:chOff x="627888" y="1853184"/>
            <a:chExt cx="2980944" cy="303276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2313432" y="18531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>
              <a:stCxn id="34" idx="3"/>
              <a:endCxn id="35" idx="1"/>
            </p:cNvCxnSpPr>
            <p:nvPr/>
          </p:nvCxnSpPr>
          <p:spPr bwMode="auto">
            <a:xfrm rot="5400000">
              <a:off x="1835618" y="2073870"/>
              <a:ext cx="451184" cy="60688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Isosceles Triangle 54"/>
            <p:cNvSpPr/>
            <p:nvPr/>
          </p:nvSpPr>
          <p:spPr bwMode="auto">
            <a:xfrm>
              <a:off x="2999232" y="256032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9" name="Straight Connector 58"/>
            <p:cNvCxnSpPr>
              <a:stCxn id="34" idx="5"/>
              <a:endCxn id="55" idx="0"/>
            </p:cNvCxnSpPr>
            <p:nvPr/>
          </p:nvCxnSpPr>
          <p:spPr bwMode="auto">
            <a:xfrm rot="16200000" flipH="1">
              <a:off x="2753701" y="2009988"/>
              <a:ext cx="408599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spect="1"/>
            </p:cNvSpPr>
            <p:nvPr/>
          </p:nvSpPr>
          <p:spPr bwMode="auto">
            <a:xfrm flipH="1">
              <a:off x="1459230" y="25516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 bwMode="auto">
            <a:xfrm flipH="1">
              <a:off x="2125218" y="325018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42" name="Straight Connector 41"/>
            <p:cNvCxnSpPr>
              <a:stCxn id="35" idx="3"/>
              <a:endCxn id="36" idx="7"/>
            </p:cNvCxnSpPr>
            <p:nvPr/>
          </p:nvCxnSpPr>
          <p:spPr bwMode="auto">
            <a:xfrm rot="16200000" flipH="1">
              <a:off x="1741511" y="2866477"/>
              <a:ext cx="451184" cy="4186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 flipH="1">
              <a:off x="2560320" y="397154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cxnSp>
          <p:nvCxnSpPr>
            <p:cNvPr id="51" name="Straight Connector 50"/>
            <p:cNvCxnSpPr>
              <a:stCxn id="36" idx="3"/>
              <a:endCxn id="47" idx="0"/>
            </p:cNvCxnSpPr>
            <p:nvPr/>
          </p:nvCxnSpPr>
          <p:spPr bwMode="auto">
            <a:xfrm rot="16200000" flipH="1">
              <a:off x="2433026" y="3539449"/>
              <a:ext cx="422823" cy="4413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Isosceles Triangle 55"/>
            <p:cNvSpPr/>
            <p:nvPr/>
          </p:nvSpPr>
          <p:spPr bwMode="auto">
            <a:xfrm flipH="1">
              <a:off x="627888" y="323392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cxnSp>
          <p:nvCxnSpPr>
            <p:cNvPr id="60" name="Straight Connector 59"/>
            <p:cNvCxnSpPr>
              <a:stCxn id="35" idx="5"/>
              <a:endCxn id="56" idx="0"/>
            </p:cNvCxnSpPr>
            <p:nvPr/>
          </p:nvCxnSpPr>
          <p:spPr bwMode="auto">
            <a:xfrm rot="5400000">
              <a:off x="1029716" y="2753192"/>
              <a:ext cx="383707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Isosceles Triangle 62"/>
            <p:cNvSpPr/>
            <p:nvPr/>
          </p:nvSpPr>
          <p:spPr bwMode="auto">
            <a:xfrm flipH="1">
              <a:off x="1438656" y="3959352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64" name="Straight Connector 63"/>
            <p:cNvCxnSpPr>
              <a:stCxn id="36" idx="5"/>
              <a:endCxn id="63" idx="0"/>
            </p:cNvCxnSpPr>
            <p:nvPr/>
          </p:nvCxnSpPr>
          <p:spPr bwMode="auto">
            <a:xfrm rot="5400000">
              <a:off x="1754633" y="3537545"/>
              <a:ext cx="410631" cy="43298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Right Arrow 81"/>
          <p:cNvSpPr/>
          <p:nvPr/>
        </p:nvSpPr>
        <p:spPr bwMode="auto">
          <a:xfrm>
            <a:off x="4242816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40105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y</a:t>
            </a:r>
            <a:r>
              <a:rPr lang="en-US" sz="3200" dirty="0" smtClean="0"/>
              <a:t> right, then rotate </a:t>
            </a:r>
            <a:r>
              <a:rPr lang="en-US" sz="3200" i="1" dirty="0" smtClean="0"/>
              <a:t>x</a:t>
            </a:r>
            <a:r>
              <a:rPr lang="en-US" sz="3200" dirty="0" smtClean="0"/>
              <a:t>-</a:t>
            </a:r>
            <a:r>
              <a:rPr lang="en-US" sz="3200" i="1" dirty="0" smtClean="0"/>
              <a:t>z</a:t>
            </a:r>
            <a:r>
              <a:rPr lang="en-US" sz="3200" dirty="0" smtClean="0"/>
              <a:t> left </a:t>
            </a:r>
            <a:endParaRPr lang="he-IL" sz="3200" dirty="0"/>
          </a:p>
        </p:txBody>
      </p:sp>
      <p:grpSp>
        <p:nvGrpSpPr>
          <p:cNvPr id="5" name="Group 86"/>
          <p:cNvGrpSpPr/>
          <p:nvPr/>
        </p:nvGrpSpPr>
        <p:grpSpPr>
          <a:xfrm>
            <a:off x="5510784" y="1887220"/>
            <a:ext cx="2944368" cy="2334260"/>
            <a:chOff x="5510784" y="1887220"/>
            <a:chExt cx="2944368" cy="233426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 bwMode="auto">
            <a:xfrm flipH="1">
              <a:off x="6808089" y="188722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flipH="1">
              <a:off x="7586345" y="258572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flipH="1">
              <a:off x="7845552" y="330708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D</a:t>
              </a:r>
              <a:endParaRPr lang="he-IL" b="1" i="1" dirty="0" smtClean="0"/>
            </a:p>
          </p:txBody>
        </p:sp>
        <p:sp>
          <p:nvSpPr>
            <p:cNvPr id="44" name="Isosceles Triangle 43"/>
            <p:cNvSpPr/>
            <p:nvPr/>
          </p:nvSpPr>
          <p:spPr bwMode="auto">
            <a:xfrm flipH="1">
              <a:off x="7067296" y="3294888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C</a:t>
              </a:r>
              <a:endParaRPr lang="he-IL" b="1" i="1" dirty="0" smtClean="0"/>
            </a:p>
          </p:txBody>
        </p:sp>
        <p:cxnSp>
          <p:nvCxnSpPr>
            <p:cNvPr id="45" name="Straight Connector 44"/>
            <p:cNvCxnSpPr>
              <a:stCxn id="40" idx="5"/>
              <a:endCxn id="44" idx="0"/>
            </p:cNvCxnSpPr>
            <p:nvPr/>
          </p:nvCxnSpPr>
          <p:spPr bwMode="auto">
            <a:xfrm rot="5400000">
              <a:off x="7299516" y="2956837"/>
              <a:ext cx="410631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0" idx="3"/>
              <a:endCxn id="43" idx="0"/>
            </p:cNvCxnSpPr>
            <p:nvPr/>
          </p:nvCxnSpPr>
          <p:spPr bwMode="auto">
            <a:xfrm rot="16200000" flipH="1">
              <a:off x="7806206" y="2962933"/>
              <a:ext cx="422823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spect="1"/>
            </p:cNvSpPr>
            <p:nvPr/>
          </p:nvSpPr>
          <p:spPr bwMode="auto">
            <a:xfrm flipH="1">
              <a:off x="6029833" y="2579624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z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 flipH="1">
              <a:off x="6289040" y="3300984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B</a:t>
              </a:r>
              <a:endParaRPr lang="he-IL" b="1" i="1" dirty="0" smtClean="0"/>
            </a:p>
          </p:txBody>
        </p:sp>
        <p:sp>
          <p:nvSpPr>
            <p:cNvPr id="57" name="Isosceles Triangle 56"/>
            <p:cNvSpPr/>
            <p:nvPr/>
          </p:nvSpPr>
          <p:spPr bwMode="auto">
            <a:xfrm flipH="1">
              <a:off x="5510784" y="3288792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i="1" dirty="0" smtClean="0"/>
                <a:t>A</a:t>
              </a:r>
              <a:endParaRPr lang="he-IL" b="1" i="1" dirty="0" smtClean="0"/>
            </a:p>
          </p:txBody>
        </p:sp>
        <p:cxnSp>
          <p:nvCxnSpPr>
            <p:cNvPr id="58" name="Straight Connector 57"/>
            <p:cNvCxnSpPr>
              <a:stCxn id="53" idx="5"/>
              <a:endCxn id="57" idx="0"/>
            </p:cNvCxnSpPr>
            <p:nvPr/>
          </p:nvCxnSpPr>
          <p:spPr bwMode="auto">
            <a:xfrm rot="5400000">
              <a:off x="5743004" y="2950741"/>
              <a:ext cx="410631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3" idx="3"/>
              <a:endCxn id="54" idx="0"/>
            </p:cNvCxnSpPr>
            <p:nvPr/>
          </p:nvCxnSpPr>
          <p:spPr bwMode="auto">
            <a:xfrm rot="16200000" flipH="1">
              <a:off x="6249694" y="2956837"/>
              <a:ext cx="422823" cy="2654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stCxn id="53" idx="1"/>
              <a:endCxn id="39" idx="5"/>
            </p:cNvCxnSpPr>
            <p:nvPr/>
          </p:nvCxnSpPr>
          <p:spPr bwMode="auto">
            <a:xfrm rot="5400000" flipH="1" flipV="1">
              <a:off x="6371296" y="2142831"/>
              <a:ext cx="445088" cy="5309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40" idx="7"/>
              <a:endCxn id="39" idx="3"/>
            </p:cNvCxnSpPr>
            <p:nvPr/>
          </p:nvCxnSpPr>
          <p:spPr bwMode="auto">
            <a:xfrm rot="16200000" flipV="1">
              <a:off x="7146504" y="2145879"/>
              <a:ext cx="451184" cy="5309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D016-EF8E-48DB-98A1-4072AD6E7CCF}" type="slidenum">
              <a:rPr lang="he-IL"/>
              <a:pPr/>
              <a:t>79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Splaying (example)</a:t>
            </a:r>
          </a:p>
        </p:txBody>
      </p:sp>
      <p:grpSp>
        <p:nvGrpSpPr>
          <p:cNvPr id="2" name="Group 121"/>
          <p:cNvGrpSpPr/>
          <p:nvPr/>
        </p:nvGrpSpPr>
        <p:grpSpPr>
          <a:xfrm>
            <a:off x="384048" y="1447800"/>
            <a:ext cx="2286000" cy="4572000"/>
            <a:chOff x="457200" y="1447800"/>
            <a:chExt cx="2286000" cy="4572000"/>
          </a:xfrm>
        </p:grpSpPr>
        <p:sp>
          <p:nvSpPr>
            <p:cNvPr id="157752" name="Oval 56"/>
            <p:cNvSpPr>
              <a:spLocks noChangeArrowheads="1"/>
            </p:cNvSpPr>
            <p:nvPr/>
          </p:nvSpPr>
          <p:spPr bwMode="auto">
            <a:xfrm>
              <a:off x="2133600" y="1447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 err="1"/>
                <a:t>i</a:t>
              </a:r>
              <a:endParaRPr lang="en-US" sz="1800" i="1" dirty="0"/>
            </a:p>
          </p:txBody>
        </p:sp>
        <p:sp>
          <p:nvSpPr>
            <p:cNvPr id="157753" name="Oval 57"/>
            <p:cNvSpPr>
              <a:spLocks noChangeArrowheads="1"/>
            </p:cNvSpPr>
            <p:nvPr/>
          </p:nvSpPr>
          <p:spPr bwMode="auto">
            <a:xfrm>
              <a:off x="1752600" y="1905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761" name="AutoShape 65"/>
            <p:cNvSpPr>
              <a:spLocks noChangeArrowheads="1"/>
            </p:cNvSpPr>
            <p:nvPr/>
          </p:nvSpPr>
          <p:spPr bwMode="auto">
            <a:xfrm>
              <a:off x="1600200" y="2819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765" name="Oval 69"/>
            <p:cNvSpPr>
              <a:spLocks noChangeArrowheads="1"/>
            </p:cNvSpPr>
            <p:nvPr/>
          </p:nvSpPr>
          <p:spPr bwMode="auto">
            <a:xfrm>
              <a:off x="1371600" y="2362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767" name="Oval 71"/>
            <p:cNvSpPr>
              <a:spLocks noChangeArrowheads="1"/>
            </p:cNvSpPr>
            <p:nvPr/>
          </p:nvSpPr>
          <p:spPr bwMode="auto">
            <a:xfrm>
              <a:off x="990600" y="2819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768" name="Oval 72"/>
            <p:cNvSpPr>
              <a:spLocks noChangeArrowheads="1"/>
            </p:cNvSpPr>
            <p:nvPr/>
          </p:nvSpPr>
          <p:spPr bwMode="auto">
            <a:xfrm>
              <a:off x="1371600" y="3352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770" name="Oval 74"/>
            <p:cNvSpPr>
              <a:spLocks noChangeArrowheads="1"/>
            </p:cNvSpPr>
            <p:nvPr/>
          </p:nvSpPr>
          <p:spPr bwMode="auto">
            <a:xfrm flipH="1">
              <a:off x="9144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771" name="Oval 75"/>
            <p:cNvSpPr>
              <a:spLocks noChangeArrowheads="1"/>
            </p:cNvSpPr>
            <p:nvPr/>
          </p:nvSpPr>
          <p:spPr bwMode="auto">
            <a:xfrm flipH="1">
              <a:off x="1295400" y="426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c</a:t>
              </a:r>
            </a:p>
          </p:txBody>
        </p:sp>
        <p:sp>
          <p:nvSpPr>
            <p:cNvPr id="157772" name="Oval 76"/>
            <p:cNvSpPr>
              <a:spLocks noChangeArrowheads="1"/>
            </p:cNvSpPr>
            <p:nvPr/>
          </p:nvSpPr>
          <p:spPr bwMode="auto">
            <a:xfrm flipH="1">
              <a:off x="1676400" y="472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773" name="Oval 77"/>
            <p:cNvSpPr>
              <a:spLocks noChangeArrowheads="1"/>
            </p:cNvSpPr>
            <p:nvPr/>
          </p:nvSpPr>
          <p:spPr bwMode="auto">
            <a:xfrm flipH="1">
              <a:off x="2057400" y="5181600"/>
              <a:ext cx="228600" cy="228600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775" name="AutoShape 79"/>
            <p:cNvSpPr>
              <a:spLocks noChangeArrowheads="1"/>
            </p:cNvSpPr>
            <p:nvPr/>
          </p:nvSpPr>
          <p:spPr bwMode="auto">
            <a:xfrm>
              <a:off x="1981200" y="2362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776" name="AutoShape 80"/>
            <p:cNvSpPr>
              <a:spLocks noChangeArrowheads="1"/>
            </p:cNvSpPr>
            <p:nvPr/>
          </p:nvSpPr>
          <p:spPr bwMode="auto">
            <a:xfrm>
              <a:off x="2362200" y="1981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57777" name="AutoShape 81"/>
            <p:cNvSpPr>
              <a:spLocks noChangeArrowheads="1"/>
            </p:cNvSpPr>
            <p:nvPr/>
          </p:nvSpPr>
          <p:spPr bwMode="auto">
            <a:xfrm>
              <a:off x="1676400" y="3810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778" name="AutoShape 82"/>
            <p:cNvSpPr>
              <a:spLocks noChangeArrowheads="1"/>
            </p:cNvSpPr>
            <p:nvPr/>
          </p:nvSpPr>
          <p:spPr bwMode="auto">
            <a:xfrm>
              <a:off x="533400" y="3352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779" name="AutoShape 83"/>
            <p:cNvSpPr>
              <a:spLocks noChangeArrowheads="1"/>
            </p:cNvSpPr>
            <p:nvPr/>
          </p:nvSpPr>
          <p:spPr bwMode="auto">
            <a:xfrm>
              <a:off x="457200" y="4343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780" name="AutoShape 84"/>
            <p:cNvSpPr>
              <a:spLocks noChangeArrowheads="1"/>
            </p:cNvSpPr>
            <p:nvPr/>
          </p:nvSpPr>
          <p:spPr bwMode="auto">
            <a:xfrm>
              <a:off x="914400" y="48006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781" name="AutoShape 85"/>
            <p:cNvSpPr>
              <a:spLocks noChangeArrowheads="1"/>
            </p:cNvSpPr>
            <p:nvPr/>
          </p:nvSpPr>
          <p:spPr bwMode="auto">
            <a:xfrm>
              <a:off x="12954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782" name="AutoShape 86"/>
            <p:cNvSpPr>
              <a:spLocks noChangeArrowheads="1"/>
            </p:cNvSpPr>
            <p:nvPr/>
          </p:nvSpPr>
          <p:spPr bwMode="auto">
            <a:xfrm>
              <a:off x="1676400" y="5715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783" name="AutoShape 87"/>
            <p:cNvSpPr>
              <a:spLocks noChangeArrowheads="1"/>
            </p:cNvSpPr>
            <p:nvPr/>
          </p:nvSpPr>
          <p:spPr bwMode="auto">
            <a:xfrm>
              <a:off x="2362200" y="57150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784" name="Line 88"/>
            <p:cNvSpPr>
              <a:spLocks noChangeShapeType="1"/>
            </p:cNvSpPr>
            <p:nvPr/>
          </p:nvSpPr>
          <p:spPr bwMode="auto">
            <a:xfrm flipH="1">
              <a:off x="1905000" y="1600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85" name="Line 89"/>
            <p:cNvSpPr>
              <a:spLocks noChangeShapeType="1"/>
            </p:cNvSpPr>
            <p:nvPr/>
          </p:nvSpPr>
          <p:spPr bwMode="auto">
            <a:xfrm flipH="1">
              <a:off x="1524000" y="205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86" name="Line 90"/>
            <p:cNvSpPr>
              <a:spLocks noChangeShapeType="1"/>
            </p:cNvSpPr>
            <p:nvPr/>
          </p:nvSpPr>
          <p:spPr bwMode="auto">
            <a:xfrm flipH="1">
              <a:off x="11430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1" name="Line 95"/>
            <p:cNvSpPr>
              <a:spLocks noChangeShapeType="1"/>
            </p:cNvSpPr>
            <p:nvPr/>
          </p:nvSpPr>
          <p:spPr bwMode="auto">
            <a:xfrm flipH="1">
              <a:off x="7620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2" name="Line 96"/>
            <p:cNvSpPr>
              <a:spLocks noChangeShapeType="1"/>
            </p:cNvSpPr>
            <p:nvPr/>
          </p:nvSpPr>
          <p:spPr bwMode="auto">
            <a:xfrm>
              <a:off x="12192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3" name="Line 97"/>
            <p:cNvSpPr>
              <a:spLocks noChangeShapeType="1"/>
            </p:cNvSpPr>
            <p:nvPr/>
          </p:nvSpPr>
          <p:spPr bwMode="auto">
            <a:xfrm flipH="1">
              <a:off x="11430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4" name="Line 98"/>
            <p:cNvSpPr>
              <a:spLocks noChangeShapeType="1"/>
            </p:cNvSpPr>
            <p:nvPr/>
          </p:nvSpPr>
          <p:spPr bwMode="auto">
            <a:xfrm>
              <a:off x="16002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6" name="Line 100"/>
            <p:cNvSpPr>
              <a:spLocks noChangeShapeType="1"/>
            </p:cNvSpPr>
            <p:nvPr/>
          </p:nvSpPr>
          <p:spPr bwMode="auto">
            <a:xfrm>
              <a:off x="2362200" y="1600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7" name="Line 101"/>
            <p:cNvSpPr>
              <a:spLocks noChangeShapeType="1"/>
            </p:cNvSpPr>
            <p:nvPr/>
          </p:nvSpPr>
          <p:spPr bwMode="auto">
            <a:xfrm>
              <a:off x="1981200" y="205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798" name="Line 102"/>
            <p:cNvSpPr>
              <a:spLocks noChangeShapeType="1"/>
            </p:cNvSpPr>
            <p:nvPr/>
          </p:nvSpPr>
          <p:spPr bwMode="auto">
            <a:xfrm>
              <a:off x="1600200" y="25146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0" name="Line 104"/>
            <p:cNvSpPr>
              <a:spLocks noChangeShapeType="1"/>
            </p:cNvSpPr>
            <p:nvPr/>
          </p:nvSpPr>
          <p:spPr bwMode="auto">
            <a:xfrm>
              <a:off x="1143000" y="4038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1" name="Line 105"/>
            <p:cNvSpPr>
              <a:spLocks noChangeShapeType="1"/>
            </p:cNvSpPr>
            <p:nvPr/>
          </p:nvSpPr>
          <p:spPr bwMode="auto">
            <a:xfrm>
              <a:off x="1524000" y="44958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2" name="Line 106"/>
            <p:cNvSpPr>
              <a:spLocks noChangeShapeType="1"/>
            </p:cNvSpPr>
            <p:nvPr/>
          </p:nvSpPr>
          <p:spPr bwMode="auto">
            <a:xfrm>
              <a:off x="1905000" y="4953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3" name="Line 107"/>
            <p:cNvSpPr>
              <a:spLocks noChangeShapeType="1"/>
            </p:cNvSpPr>
            <p:nvPr/>
          </p:nvSpPr>
          <p:spPr bwMode="auto">
            <a:xfrm>
              <a:off x="2286000" y="5410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5" name="Line 109"/>
            <p:cNvSpPr>
              <a:spLocks noChangeShapeType="1"/>
            </p:cNvSpPr>
            <p:nvPr/>
          </p:nvSpPr>
          <p:spPr bwMode="auto">
            <a:xfrm flipH="1">
              <a:off x="609600" y="3962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6" name="Line 110"/>
            <p:cNvSpPr>
              <a:spLocks noChangeShapeType="1"/>
            </p:cNvSpPr>
            <p:nvPr/>
          </p:nvSpPr>
          <p:spPr bwMode="auto">
            <a:xfrm flipH="1">
              <a:off x="1143000" y="4495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7" name="Line 111"/>
            <p:cNvSpPr>
              <a:spLocks noChangeShapeType="1"/>
            </p:cNvSpPr>
            <p:nvPr/>
          </p:nvSpPr>
          <p:spPr bwMode="auto">
            <a:xfrm flipH="1">
              <a:off x="1447800" y="4953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08" name="Line 112"/>
            <p:cNvSpPr>
              <a:spLocks noChangeShapeType="1"/>
            </p:cNvSpPr>
            <p:nvPr/>
          </p:nvSpPr>
          <p:spPr bwMode="auto">
            <a:xfrm flipH="1">
              <a:off x="1905000" y="5410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3048000" y="1447800"/>
            <a:ext cx="2667000" cy="4572000"/>
            <a:chOff x="1920" y="912"/>
            <a:chExt cx="1680" cy="2880"/>
          </a:xfrm>
        </p:grpSpPr>
        <p:sp>
          <p:nvSpPr>
            <p:cNvPr id="157812" name="Oval 116"/>
            <p:cNvSpPr>
              <a:spLocks noChangeArrowheads="1"/>
            </p:cNvSpPr>
            <p:nvPr/>
          </p:nvSpPr>
          <p:spPr bwMode="auto">
            <a:xfrm>
              <a:off x="3216" y="9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13" name="Oval 117"/>
            <p:cNvSpPr>
              <a:spLocks noChangeArrowheads="1"/>
            </p:cNvSpPr>
            <p:nvPr/>
          </p:nvSpPr>
          <p:spPr bwMode="auto">
            <a:xfrm>
              <a:off x="2976" y="12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14" name="AutoShape 118"/>
            <p:cNvSpPr>
              <a:spLocks noChangeArrowheads="1"/>
            </p:cNvSpPr>
            <p:nvPr/>
          </p:nvSpPr>
          <p:spPr bwMode="auto">
            <a:xfrm>
              <a:off x="2880" y="17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15" name="Oval 119"/>
            <p:cNvSpPr>
              <a:spLocks noChangeArrowheads="1"/>
            </p:cNvSpPr>
            <p:nvPr/>
          </p:nvSpPr>
          <p:spPr bwMode="auto">
            <a:xfrm>
              <a:off x="2736" y="1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16" name="Oval 120"/>
            <p:cNvSpPr>
              <a:spLocks noChangeArrowheads="1"/>
            </p:cNvSpPr>
            <p:nvPr/>
          </p:nvSpPr>
          <p:spPr bwMode="auto">
            <a:xfrm>
              <a:off x="2496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17" name="Oval 121"/>
            <p:cNvSpPr>
              <a:spLocks noChangeArrowheads="1"/>
            </p:cNvSpPr>
            <p:nvPr/>
          </p:nvSpPr>
          <p:spPr bwMode="auto">
            <a:xfrm>
              <a:off x="27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19" name="Oval 123"/>
            <p:cNvSpPr>
              <a:spLocks noChangeArrowheads="1"/>
            </p:cNvSpPr>
            <p:nvPr/>
          </p:nvSpPr>
          <p:spPr bwMode="auto">
            <a:xfrm flipH="1">
              <a:off x="2448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20" name="Oval 124"/>
            <p:cNvSpPr>
              <a:spLocks noChangeArrowheads="1"/>
            </p:cNvSpPr>
            <p:nvPr/>
          </p:nvSpPr>
          <p:spPr bwMode="auto">
            <a:xfrm flipH="1">
              <a:off x="2688" y="2688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21" name="Oval 125"/>
            <p:cNvSpPr>
              <a:spLocks noChangeArrowheads="1"/>
            </p:cNvSpPr>
            <p:nvPr/>
          </p:nvSpPr>
          <p:spPr bwMode="auto">
            <a:xfrm flipH="1">
              <a:off x="2448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22" name="Oval 126"/>
            <p:cNvSpPr>
              <a:spLocks noChangeArrowheads="1"/>
            </p:cNvSpPr>
            <p:nvPr/>
          </p:nvSpPr>
          <p:spPr bwMode="auto">
            <a:xfrm flipH="1">
              <a:off x="2208" y="32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23" name="AutoShape 127"/>
            <p:cNvSpPr>
              <a:spLocks noChangeArrowheads="1"/>
            </p:cNvSpPr>
            <p:nvPr/>
          </p:nvSpPr>
          <p:spPr bwMode="auto">
            <a:xfrm>
              <a:off x="3120" y="14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24" name="AutoShape 128"/>
            <p:cNvSpPr>
              <a:spLocks noChangeArrowheads="1"/>
            </p:cNvSpPr>
            <p:nvPr/>
          </p:nvSpPr>
          <p:spPr bwMode="auto">
            <a:xfrm>
              <a:off x="3360" y="124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J</a:t>
              </a:r>
            </a:p>
          </p:txBody>
        </p:sp>
        <p:sp>
          <p:nvSpPr>
            <p:cNvPr id="157825" name="AutoShape 129"/>
            <p:cNvSpPr>
              <a:spLocks noChangeArrowheads="1"/>
            </p:cNvSpPr>
            <p:nvPr/>
          </p:nvSpPr>
          <p:spPr bwMode="auto">
            <a:xfrm>
              <a:off x="2928" y="240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26" name="AutoShape 130"/>
            <p:cNvSpPr>
              <a:spLocks noChangeArrowheads="1"/>
            </p:cNvSpPr>
            <p:nvPr/>
          </p:nvSpPr>
          <p:spPr bwMode="auto">
            <a:xfrm>
              <a:off x="2208" y="21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27" name="AutoShape 131"/>
            <p:cNvSpPr>
              <a:spLocks noChangeArrowheads="1"/>
            </p:cNvSpPr>
            <p:nvPr/>
          </p:nvSpPr>
          <p:spPr bwMode="auto">
            <a:xfrm>
              <a:off x="2160" y="27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32" name="Line 136"/>
            <p:cNvSpPr>
              <a:spLocks noChangeShapeType="1"/>
            </p:cNvSpPr>
            <p:nvPr/>
          </p:nvSpPr>
          <p:spPr bwMode="auto">
            <a:xfrm flipH="1">
              <a:off x="3072" y="10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3" name="Line 137"/>
            <p:cNvSpPr>
              <a:spLocks noChangeShapeType="1"/>
            </p:cNvSpPr>
            <p:nvPr/>
          </p:nvSpPr>
          <p:spPr bwMode="auto">
            <a:xfrm flipH="1">
              <a:off x="2832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4" name="Line 138"/>
            <p:cNvSpPr>
              <a:spLocks noChangeShapeType="1"/>
            </p:cNvSpPr>
            <p:nvPr/>
          </p:nvSpPr>
          <p:spPr bwMode="auto">
            <a:xfrm flipH="1">
              <a:off x="259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5" name="Line 139"/>
            <p:cNvSpPr>
              <a:spLocks noChangeShapeType="1"/>
            </p:cNvSpPr>
            <p:nvPr/>
          </p:nvSpPr>
          <p:spPr bwMode="auto">
            <a:xfrm flipH="1">
              <a:off x="2352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6" name="Line 140"/>
            <p:cNvSpPr>
              <a:spLocks noChangeShapeType="1"/>
            </p:cNvSpPr>
            <p:nvPr/>
          </p:nvSpPr>
          <p:spPr bwMode="auto">
            <a:xfrm>
              <a:off x="2640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7" name="Line 141"/>
            <p:cNvSpPr>
              <a:spLocks noChangeShapeType="1"/>
            </p:cNvSpPr>
            <p:nvPr/>
          </p:nvSpPr>
          <p:spPr bwMode="auto">
            <a:xfrm flipH="1">
              <a:off x="2592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8" name="Line 142"/>
            <p:cNvSpPr>
              <a:spLocks noChangeShapeType="1"/>
            </p:cNvSpPr>
            <p:nvPr/>
          </p:nvSpPr>
          <p:spPr bwMode="auto">
            <a:xfrm>
              <a:off x="2880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39" name="Line 143"/>
            <p:cNvSpPr>
              <a:spLocks noChangeShapeType="1"/>
            </p:cNvSpPr>
            <p:nvPr/>
          </p:nvSpPr>
          <p:spPr bwMode="auto">
            <a:xfrm>
              <a:off x="3360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0" name="Line 144"/>
            <p:cNvSpPr>
              <a:spLocks noChangeShapeType="1"/>
            </p:cNvSpPr>
            <p:nvPr/>
          </p:nvSpPr>
          <p:spPr bwMode="auto">
            <a:xfrm>
              <a:off x="3120" y="12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1" name="Line 145"/>
            <p:cNvSpPr>
              <a:spLocks noChangeShapeType="1"/>
            </p:cNvSpPr>
            <p:nvPr/>
          </p:nvSpPr>
          <p:spPr bwMode="auto">
            <a:xfrm>
              <a:off x="2880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2" name="Line 146"/>
            <p:cNvSpPr>
              <a:spLocks noChangeShapeType="1"/>
            </p:cNvSpPr>
            <p:nvPr/>
          </p:nvSpPr>
          <p:spPr bwMode="auto">
            <a:xfrm>
              <a:off x="259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46" name="Line 150"/>
            <p:cNvSpPr>
              <a:spLocks noChangeShapeType="1"/>
            </p:cNvSpPr>
            <p:nvPr/>
          </p:nvSpPr>
          <p:spPr bwMode="auto">
            <a:xfrm flipH="1">
              <a:off x="225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grpSp>
          <p:nvGrpSpPr>
            <p:cNvPr id="4" name="Group 155"/>
            <p:cNvGrpSpPr>
              <a:grpSpLocks/>
            </p:cNvGrpSpPr>
            <p:nvPr/>
          </p:nvGrpSpPr>
          <p:grpSpPr bwMode="auto">
            <a:xfrm flipH="1">
              <a:off x="1920" y="2832"/>
              <a:ext cx="1152" cy="960"/>
              <a:chOff x="2640" y="2832"/>
              <a:chExt cx="1152" cy="960"/>
            </a:xfrm>
          </p:grpSpPr>
          <p:sp>
            <p:nvSpPr>
              <p:cNvPr id="157828" name="AutoShape 1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F</a:t>
                </a:r>
              </a:p>
            </p:txBody>
          </p:sp>
          <p:sp>
            <p:nvSpPr>
              <p:cNvPr id="157829" name="AutoShape 133"/>
              <p:cNvSpPr>
                <a:spLocks noChangeArrowheads="1"/>
              </p:cNvSpPr>
              <p:nvPr/>
            </p:nvSpPr>
            <p:spPr bwMode="auto">
              <a:xfrm>
                <a:off x="2880" y="3312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157830" name="AutoShape 1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157831" name="AutoShape 135"/>
              <p:cNvSpPr>
                <a:spLocks noChangeArrowheads="1"/>
              </p:cNvSpPr>
              <p:nvPr/>
            </p:nvSpPr>
            <p:spPr bwMode="auto">
              <a:xfrm>
                <a:off x="3552" y="3600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C</a:t>
                </a:r>
              </a:p>
            </p:txBody>
          </p:sp>
          <p:sp>
            <p:nvSpPr>
              <p:cNvPr id="157843" name="Line 147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4" name="Line 148"/>
              <p:cNvSpPr>
                <a:spLocks noChangeShapeType="1"/>
              </p:cNvSpPr>
              <p:nvPr/>
            </p:nvSpPr>
            <p:spPr bwMode="auto">
              <a:xfrm>
                <a:off x="3264" y="312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5" name="Line 14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7" name="Line 151"/>
              <p:cNvSpPr>
                <a:spLocks noChangeShapeType="1"/>
              </p:cNvSpPr>
              <p:nvPr/>
            </p:nvSpPr>
            <p:spPr bwMode="auto">
              <a:xfrm flipH="1">
                <a:off x="278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8" name="Line 152"/>
              <p:cNvSpPr>
                <a:spLocks noChangeShapeType="1"/>
              </p:cNvSpPr>
              <p:nvPr/>
            </p:nvSpPr>
            <p:spPr bwMode="auto">
              <a:xfrm flipH="1">
                <a:off x="2976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  <p:sp>
            <p:nvSpPr>
              <p:cNvPr id="157849" name="Line 153"/>
              <p:cNvSpPr>
                <a:spLocks noChangeShapeType="1"/>
              </p:cNvSpPr>
              <p:nvPr/>
            </p:nvSpPr>
            <p:spPr bwMode="auto">
              <a:xfrm flipH="1">
                <a:off x="3264" y="34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i="1"/>
              </a:p>
            </p:txBody>
          </p:sp>
        </p:grpSp>
      </p:grpSp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6291072" y="1447800"/>
            <a:ext cx="2438400" cy="4114800"/>
            <a:chOff x="3840" y="912"/>
            <a:chExt cx="1536" cy="2592"/>
          </a:xfrm>
        </p:grpSpPr>
        <p:sp>
          <p:nvSpPr>
            <p:cNvPr id="157852" name="Oval 156"/>
            <p:cNvSpPr>
              <a:spLocks noChangeArrowheads="1"/>
            </p:cNvSpPr>
            <p:nvPr/>
          </p:nvSpPr>
          <p:spPr bwMode="auto">
            <a:xfrm>
              <a:off x="4944" y="9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53" name="Oval 157"/>
            <p:cNvSpPr>
              <a:spLocks noChangeArrowheads="1"/>
            </p:cNvSpPr>
            <p:nvPr/>
          </p:nvSpPr>
          <p:spPr bwMode="auto">
            <a:xfrm>
              <a:off x="4704" y="12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54" name="AutoShape 158"/>
            <p:cNvSpPr>
              <a:spLocks noChangeArrowheads="1"/>
            </p:cNvSpPr>
            <p:nvPr/>
          </p:nvSpPr>
          <p:spPr bwMode="auto">
            <a:xfrm>
              <a:off x="4608" y="17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57855" name="Oval 159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56" name="Oval 160"/>
            <p:cNvSpPr>
              <a:spLocks noChangeArrowheads="1"/>
            </p:cNvSpPr>
            <p:nvPr/>
          </p:nvSpPr>
          <p:spPr bwMode="auto">
            <a:xfrm>
              <a:off x="4224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57" name="Oval 161"/>
            <p:cNvSpPr>
              <a:spLocks noChangeArrowheads="1"/>
            </p:cNvSpPr>
            <p:nvPr/>
          </p:nvSpPr>
          <p:spPr bwMode="auto">
            <a:xfrm>
              <a:off x="4464" y="2112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58" name="Oval 162"/>
            <p:cNvSpPr>
              <a:spLocks noChangeArrowheads="1"/>
            </p:cNvSpPr>
            <p:nvPr/>
          </p:nvSpPr>
          <p:spPr bwMode="auto">
            <a:xfrm flipH="1">
              <a:off x="4176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59" name="Oval 163"/>
            <p:cNvSpPr>
              <a:spLocks noChangeArrowheads="1"/>
            </p:cNvSpPr>
            <p:nvPr/>
          </p:nvSpPr>
          <p:spPr bwMode="auto">
            <a:xfrm flipH="1">
              <a:off x="4944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60" name="Oval 164"/>
            <p:cNvSpPr>
              <a:spLocks noChangeArrowheads="1"/>
            </p:cNvSpPr>
            <p:nvPr/>
          </p:nvSpPr>
          <p:spPr bwMode="auto">
            <a:xfrm flipH="1">
              <a:off x="4368" y="26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61" name="Oval 165"/>
            <p:cNvSpPr>
              <a:spLocks noChangeArrowheads="1"/>
            </p:cNvSpPr>
            <p:nvPr/>
          </p:nvSpPr>
          <p:spPr bwMode="auto">
            <a:xfrm flipH="1">
              <a:off x="4128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62" name="AutoShape 166"/>
            <p:cNvSpPr>
              <a:spLocks noChangeArrowheads="1"/>
            </p:cNvSpPr>
            <p:nvPr/>
          </p:nvSpPr>
          <p:spPr bwMode="auto">
            <a:xfrm>
              <a:off x="4848" y="14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57863" name="AutoShape 167"/>
            <p:cNvSpPr>
              <a:spLocks noChangeArrowheads="1"/>
            </p:cNvSpPr>
            <p:nvPr/>
          </p:nvSpPr>
          <p:spPr bwMode="auto">
            <a:xfrm>
              <a:off x="5088" y="124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57864" name="AutoShape 168"/>
            <p:cNvSpPr>
              <a:spLocks noChangeArrowheads="1"/>
            </p:cNvSpPr>
            <p:nvPr/>
          </p:nvSpPr>
          <p:spPr bwMode="auto">
            <a:xfrm>
              <a:off x="5136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57865" name="AutoShape 169"/>
            <p:cNvSpPr>
              <a:spLocks noChangeArrowheads="1"/>
            </p:cNvSpPr>
            <p:nvPr/>
          </p:nvSpPr>
          <p:spPr bwMode="auto">
            <a:xfrm>
              <a:off x="3936" y="21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57866" name="AutoShape 170"/>
            <p:cNvSpPr>
              <a:spLocks noChangeArrowheads="1"/>
            </p:cNvSpPr>
            <p:nvPr/>
          </p:nvSpPr>
          <p:spPr bwMode="auto">
            <a:xfrm>
              <a:off x="3888" y="27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57867" name="Line 171"/>
            <p:cNvSpPr>
              <a:spLocks noChangeShapeType="1"/>
            </p:cNvSpPr>
            <p:nvPr/>
          </p:nvSpPr>
          <p:spPr bwMode="auto">
            <a:xfrm flipH="1">
              <a:off x="4800" y="10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68" name="Line 172"/>
            <p:cNvSpPr>
              <a:spLocks noChangeShapeType="1"/>
            </p:cNvSpPr>
            <p:nvPr/>
          </p:nvSpPr>
          <p:spPr bwMode="auto">
            <a:xfrm flipH="1">
              <a:off x="4560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69" name="Line 173"/>
            <p:cNvSpPr>
              <a:spLocks noChangeShapeType="1"/>
            </p:cNvSpPr>
            <p:nvPr/>
          </p:nvSpPr>
          <p:spPr bwMode="auto">
            <a:xfrm flipH="1">
              <a:off x="4320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0" name="Line 174"/>
            <p:cNvSpPr>
              <a:spLocks noChangeShapeType="1"/>
            </p:cNvSpPr>
            <p:nvPr/>
          </p:nvSpPr>
          <p:spPr bwMode="auto">
            <a:xfrm flipH="1">
              <a:off x="4080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1" name="Line 175"/>
            <p:cNvSpPr>
              <a:spLocks noChangeShapeType="1"/>
            </p:cNvSpPr>
            <p:nvPr/>
          </p:nvSpPr>
          <p:spPr bwMode="auto">
            <a:xfrm>
              <a:off x="4368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2" name="Line 176"/>
            <p:cNvSpPr>
              <a:spLocks noChangeShapeType="1"/>
            </p:cNvSpPr>
            <p:nvPr/>
          </p:nvSpPr>
          <p:spPr bwMode="auto">
            <a:xfrm flipH="1">
              <a:off x="4320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3" name="Line 177"/>
            <p:cNvSpPr>
              <a:spLocks noChangeShapeType="1"/>
            </p:cNvSpPr>
            <p:nvPr/>
          </p:nvSpPr>
          <p:spPr bwMode="auto">
            <a:xfrm>
              <a:off x="4608" y="225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4" name="Line 178"/>
            <p:cNvSpPr>
              <a:spLocks noChangeShapeType="1"/>
            </p:cNvSpPr>
            <p:nvPr/>
          </p:nvSpPr>
          <p:spPr bwMode="auto">
            <a:xfrm>
              <a:off x="5088" y="10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5" name="Line 179"/>
            <p:cNvSpPr>
              <a:spLocks noChangeShapeType="1"/>
            </p:cNvSpPr>
            <p:nvPr/>
          </p:nvSpPr>
          <p:spPr bwMode="auto">
            <a:xfrm>
              <a:off x="4848" y="12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6" name="Line 180"/>
            <p:cNvSpPr>
              <a:spLocks noChangeShapeType="1"/>
            </p:cNvSpPr>
            <p:nvPr/>
          </p:nvSpPr>
          <p:spPr bwMode="auto">
            <a:xfrm>
              <a:off x="4608" y="158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7" name="Line 181"/>
            <p:cNvSpPr>
              <a:spLocks noChangeShapeType="1"/>
            </p:cNvSpPr>
            <p:nvPr/>
          </p:nvSpPr>
          <p:spPr bwMode="auto">
            <a:xfrm>
              <a:off x="4320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78" name="Line 182"/>
            <p:cNvSpPr>
              <a:spLocks noChangeShapeType="1"/>
            </p:cNvSpPr>
            <p:nvPr/>
          </p:nvSpPr>
          <p:spPr bwMode="auto">
            <a:xfrm flipH="1">
              <a:off x="3984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0" name="AutoShape 184"/>
            <p:cNvSpPr>
              <a:spLocks noChangeArrowheads="1"/>
            </p:cNvSpPr>
            <p:nvPr/>
          </p:nvSpPr>
          <p:spPr bwMode="auto">
            <a:xfrm flipH="1">
              <a:off x="4656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57881" name="AutoShape 185"/>
            <p:cNvSpPr>
              <a:spLocks noChangeArrowheads="1"/>
            </p:cNvSpPr>
            <p:nvPr/>
          </p:nvSpPr>
          <p:spPr bwMode="auto">
            <a:xfrm flipH="1">
              <a:off x="4512" y="302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57882" name="AutoShape 186"/>
            <p:cNvSpPr>
              <a:spLocks noChangeArrowheads="1"/>
            </p:cNvSpPr>
            <p:nvPr/>
          </p:nvSpPr>
          <p:spPr bwMode="auto">
            <a:xfrm flipH="1">
              <a:off x="4272" y="33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57883" name="AutoShape 187"/>
            <p:cNvSpPr>
              <a:spLocks noChangeArrowheads="1"/>
            </p:cNvSpPr>
            <p:nvPr/>
          </p:nvSpPr>
          <p:spPr bwMode="auto">
            <a:xfrm flipH="1">
              <a:off x="3840" y="331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57885" name="Line 189"/>
            <p:cNvSpPr>
              <a:spLocks noChangeShapeType="1"/>
            </p:cNvSpPr>
            <p:nvPr/>
          </p:nvSpPr>
          <p:spPr bwMode="auto">
            <a:xfrm flipH="1">
              <a:off x="4224" y="28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6" name="Line 190"/>
            <p:cNvSpPr>
              <a:spLocks noChangeShapeType="1"/>
            </p:cNvSpPr>
            <p:nvPr/>
          </p:nvSpPr>
          <p:spPr bwMode="auto">
            <a:xfrm flipH="1">
              <a:off x="3936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8" name="Line 192"/>
            <p:cNvSpPr>
              <a:spLocks noChangeShapeType="1"/>
            </p:cNvSpPr>
            <p:nvPr/>
          </p:nvSpPr>
          <p:spPr bwMode="auto">
            <a:xfrm>
              <a:off x="4512" y="283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89" name="Line 193"/>
            <p:cNvSpPr>
              <a:spLocks noChangeShapeType="1"/>
            </p:cNvSpPr>
            <p:nvPr/>
          </p:nvSpPr>
          <p:spPr bwMode="auto">
            <a:xfrm>
              <a:off x="4272" y="312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91" name="Line 195"/>
            <p:cNvSpPr>
              <a:spLocks noChangeShapeType="1"/>
            </p:cNvSpPr>
            <p:nvPr/>
          </p:nvSpPr>
          <p:spPr bwMode="auto">
            <a:xfrm flipH="1">
              <a:off x="4800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57892" name="Line 196"/>
            <p:cNvSpPr>
              <a:spLocks noChangeShapeType="1"/>
            </p:cNvSpPr>
            <p:nvPr/>
          </p:nvSpPr>
          <p:spPr bwMode="auto">
            <a:xfrm>
              <a:off x="5088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sp>
        <p:nvSpPr>
          <p:cNvPr id="120" name="Right Arrow 119"/>
          <p:cNvSpPr/>
          <p:nvPr/>
        </p:nvSpPr>
        <p:spPr bwMode="auto">
          <a:xfrm>
            <a:off x="2499360" y="3169920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ight Arrow 122"/>
          <p:cNvSpPr/>
          <p:nvPr/>
        </p:nvSpPr>
        <p:spPr bwMode="auto">
          <a:xfrm>
            <a:off x="5431536" y="3176016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4157" y="1449188"/>
            <a:ext cx="5829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4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8161" y="197138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9612" y="197138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1335" y="302281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4360" y="302281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7680" y="2488462"/>
            <a:ext cx="58293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3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423" y="2488462"/>
            <a:ext cx="55055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accent2"/>
                </a:solidFill>
                <a:sym typeface="Symbol"/>
              </a:rPr>
              <a:t></a:t>
            </a:r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2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3354541" y="253228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5716605" y="2532289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535573" y="1500508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25" idx="7"/>
            <a:endCxn id="15" idx="3"/>
          </p:cNvCxnSpPr>
          <p:nvPr/>
        </p:nvCxnSpPr>
        <p:spPr bwMode="auto">
          <a:xfrm flipV="1">
            <a:off x="3752591" y="1898558"/>
            <a:ext cx="851276" cy="7020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6" idx="1"/>
            <a:endCxn id="15" idx="5"/>
          </p:cNvCxnSpPr>
          <p:nvPr/>
        </p:nvCxnSpPr>
        <p:spPr bwMode="auto">
          <a:xfrm flipH="1" flipV="1">
            <a:off x="4933623" y="1898558"/>
            <a:ext cx="851276" cy="7020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28" idx="0"/>
            <a:endCxn id="25" idx="3"/>
          </p:cNvCxnSpPr>
          <p:nvPr/>
        </p:nvCxnSpPr>
        <p:spPr bwMode="auto">
          <a:xfrm flipV="1">
            <a:off x="2997197" y="2930339"/>
            <a:ext cx="425638" cy="6775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7" idx="0"/>
            <a:endCxn id="25" idx="5"/>
          </p:cNvCxnSpPr>
          <p:nvPr/>
        </p:nvCxnSpPr>
        <p:spPr bwMode="auto">
          <a:xfrm flipH="1" flipV="1">
            <a:off x="3752591" y="2930339"/>
            <a:ext cx="425638" cy="6775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23" idx="0"/>
            <a:endCxn id="27" idx="5"/>
          </p:cNvCxnSpPr>
          <p:nvPr/>
        </p:nvCxnSpPr>
        <p:spPr bwMode="auto">
          <a:xfrm flipH="1" flipV="1">
            <a:off x="4343107" y="4005947"/>
            <a:ext cx="234387" cy="67755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4" idx="0"/>
            <a:endCxn id="27" idx="3"/>
          </p:cNvCxnSpPr>
          <p:nvPr/>
        </p:nvCxnSpPr>
        <p:spPr bwMode="auto">
          <a:xfrm flipV="1">
            <a:off x="3731388" y="4005947"/>
            <a:ext cx="281963" cy="67755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9" idx="0"/>
            <a:endCxn id="28" idx="3"/>
          </p:cNvCxnSpPr>
          <p:nvPr/>
        </p:nvCxnSpPr>
        <p:spPr bwMode="auto">
          <a:xfrm flipV="1">
            <a:off x="2462920" y="4005947"/>
            <a:ext cx="369399" cy="67755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3946044" y="571528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18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7" name="Straight Connector 36"/>
          <p:cNvCxnSpPr>
            <a:stCxn id="36" idx="0"/>
            <a:endCxn id="23" idx="3"/>
          </p:cNvCxnSpPr>
          <p:nvPr/>
        </p:nvCxnSpPr>
        <p:spPr bwMode="auto">
          <a:xfrm flipV="1">
            <a:off x="4179216" y="5081554"/>
            <a:ext cx="233400" cy="6337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7" idx="0"/>
            <a:endCxn id="45" idx="5"/>
          </p:cNvCxnSpPr>
          <p:nvPr/>
        </p:nvCxnSpPr>
        <p:spPr bwMode="auto">
          <a:xfrm flipH="1" flipV="1">
            <a:off x="5524139" y="4005947"/>
            <a:ext cx="214277" cy="67755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344322" y="468350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20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498216" y="468350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2229748" y="468350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3620" y="463967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3181" y="463967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7473" y="463967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5505244" y="4683504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31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4885" y="463967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9428" y="5671457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3357" y="3577096"/>
            <a:ext cx="45886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2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7142" y="3564070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3945057" y="360789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13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2764025" y="360789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0422" y="3564070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1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5126089" y="360789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 bwMode="auto">
          <a:xfrm>
            <a:off x="6307120" y="3607897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59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74572" y="3564070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cxnSp>
        <p:nvCxnSpPr>
          <p:cNvPr id="53" name="Straight Connector 52"/>
          <p:cNvCxnSpPr>
            <a:stCxn id="51" idx="0"/>
            <a:endCxn id="26" idx="5"/>
          </p:cNvCxnSpPr>
          <p:nvPr/>
        </p:nvCxnSpPr>
        <p:spPr bwMode="auto">
          <a:xfrm flipH="1" flipV="1">
            <a:off x="6114655" y="2930339"/>
            <a:ext cx="425637" cy="6775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45" idx="0"/>
            <a:endCxn id="26" idx="3"/>
          </p:cNvCxnSpPr>
          <p:nvPr/>
        </p:nvCxnSpPr>
        <p:spPr bwMode="auto">
          <a:xfrm flipV="1">
            <a:off x="5359261" y="2930339"/>
            <a:ext cx="425638" cy="6775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4773708" y="5712936"/>
            <a:ext cx="466344" cy="4663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23</a:t>
            </a:r>
            <a:endParaRPr kumimoji="0" lang="he-IL" sz="2400" b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4" name="Straight Connector 63"/>
          <p:cNvCxnSpPr>
            <a:stCxn id="63" idx="0"/>
            <a:endCxn id="23" idx="5"/>
          </p:cNvCxnSpPr>
          <p:nvPr/>
        </p:nvCxnSpPr>
        <p:spPr bwMode="auto">
          <a:xfrm flipH="1" flipV="1">
            <a:off x="4742372" y="5081554"/>
            <a:ext cx="264508" cy="6313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187404" y="5669109"/>
            <a:ext cx="516128" cy="553998"/>
          </a:xfrm>
          <a:prstGeom prst="rect">
            <a:avLst/>
          </a:prstGeom>
          <a:noFill/>
        </p:spPr>
        <p:txBody>
          <a:bodyPr wrap="square" rtlCol="1" anchor="ctr" anchorCtr="1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  <a:sym typeface="Symbol"/>
              </a:rPr>
              <a:t>0</a:t>
            </a:r>
            <a:endParaRPr lang="he-IL" sz="30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87" y="330327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An</a:t>
            </a:r>
            <a:r>
              <a:rPr lang="en-US" sz="4400" dirty="0" smtClean="0">
                <a:solidFill>
                  <a:srgbClr val="0000FF"/>
                </a:solidFill>
              </a:rPr>
              <a:t> AVL</a:t>
            </a:r>
            <a:r>
              <a:rPr lang="en-US" sz="4400" dirty="0" smtClean="0"/>
              <a:t> tree</a:t>
            </a:r>
            <a:endParaRPr lang="en-US" sz="3600" dirty="0">
              <a:solidFill>
                <a:srgbClr val="CC33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4615" y="302281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05436" y="3022815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24403" y="407556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63700" y="407556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74459" y="407556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27824" y="4075567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1392" y="5194699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6331" y="5194699"/>
            <a:ext cx="582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4" grpId="0"/>
      <p:bldP spid="6" grpId="0"/>
      <p:bldP spid="33" grpId="0"/>
      <p:bldP spid="34" grpId="0"/>
      <p:bldP spid="35" grpId="0"/>
      <p:bldP spid="48" grpId="0"/>
      <p:bldP spid="50" grpId="0"/>
      <p:bldP spid="9" grpId="0"/>
      <p:bldP spid="11" grpId="0"/>
      <p:bldP spid="44" grpId="0"/>
      <p:bldP spid="52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9C50-FA34-46FC-AF67-BBC409B651DA}" type="slidenum">
              <a:rPr lang="he-IL"/>
              <a:pPr/>
              <a:t>80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Splaying (example cont)</a:t>
            </a:r>
          </a:p>
        </p:txBody>
      </p:sp>
      <p:grpSp>
        <p:nvGrpSpPr>
          <p:cNvPr id="2" name="Group 118"/>
          <p:cNvGrpSpPr/>
          <p:nvPr/>
        </p:nvGrpSpPr>
        <p:grpSpPr>
          <a:xfrm>
            <a:off x="76200" y="1447800"/>
            <a:ext cx="2438400" cy="4114800"/>
            <a:chOff x="76200" y="1447800"/>
            <a:chExt cx="2438400" cy="4114800"/>
          </a:xfrm>
        </p:grpSpPr>
        <p:sp>
          <p:nvSpPr>
            <p:cNvPr id="183375" name="Oval 79"/>
            <p:cNvSpPr>
              <a:spLocks noChangeArrowheads="1"/>
            </p:cNvSpPr>
            <p:nvPr/>
          </p:nvSpPr>
          <p:spPr bwMode="auto">
            <a:xfrm>
              <a:off x="1828800" y="1447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376" name="Oval 80"/>
            <p:cNvSpPr>
              <a:spLocks noChangeArrowheads="1"/>
            </p:cNvSpPr>
            <p:nvPr/>
          </p:nvSpPr>
          <p:spPr bwMode="auto">
            <a:xfrm>
              <a:off x="1447800" y="1905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377" name="AutoShape 81"/>
            <p:cNvSpPr>
              <a:spLocks noChangeArrowheads="1"/>
            </p:cNvSpPr>
            <p:nvPr/>
          </p:nvSpPr>
          <p:spPr bwMode="auto">
            <a:xfrm>
              <a:off x="1295400" y="2819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378" name="Oval 82"/>
            <p:cNvSpPr>
              <a:spLocks noChangeArrowheads="1"/>
            </p:cNvSpPr>
            <p:nvPr/>
          </p:nvSpPr>
          <p:spPr bwMode="auto">
            <a:xfrm>
              <a:off x="1066800" y="2362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379" name="Oval 83"/>
            <p:cNvSpPr>
              <a:spLocks noChangeArrowheads="1"/>
            </p:cNvSpPr>
            <p:nvPr/>
          </p:nvSpPr>
          <p:spPr bwMode="auto">
            <a:xfrm>
              <a:off x="685800" y="2819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380" name="Oval 84"/>
            <p:cNvSpPr>
              <a:spLocks noChangeArrowheads="1"/>
            </p:cNvSpPr>
            <p:nvPr/>
          </p:nvSpPr>
          <p:spPr bwMode="auto">
            <a:xfrm>
              <a:off x="1066800" y="3352800"/>
              <a:ext cx="228600" cy="228600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381" name="Oval 85"/>
            <p:cNvSpPr>
              <a:spLocks noChangeArrowheads="1"/>
            </p:cNvSpPr>
            <p:nvPr/>
          </p:nvSpPr>
          <p:spPr bwMode="auto">
            <a:xfrm flipH="1">
              <a:off x="6096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382" name="Oval 86"/>
            <p:cNvSpPr>
              <a:spLocks noChangeArrowheads="1"/>
            </p:cNvSpPr>
            <p:nvPr/>
          </p:nvSpPr>
          <p:spPr bwMode="auto">
            <a:xfrm flipH="1">
              <a:off x="18288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383" name="Oval 87"/>
            <p:cNvSpPr>
              <a:spLocks noChangeArrowheads="1"/>
            </p:cNvSpPr>
            <p:nvPr/>
          </p:nvSpPr>
          <p:spPr bwMode="auto">
            <a:xfrm flipH="1">
              <a:off x="914400" y="426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384" name="Oval 88"/>
            <p:cNvSpPr>
              <a:spLocks noChangeArrowheads="1"/>
            </p:cNvSpPr>
            <p:nvPr/>
          </p:nvSpPr>
          <p:spPr bwMode="auto">
            <a:xfrm flipH="1">
              <a:off x="533400" y="472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385" name="AutoShape 89"/>
            <p:cNvSpPr>
              <a:spLocks noChangeArrowheads="1"/>
            </p:cNvSpPr>
            <p:nvPr/>
          </p:nvSpPr>
          <p:spPr bwMode="auto">
            <a:xfrm>
              <a:off x="1676400" y="2362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I</a:t>
              </a:r>
            </a:p>
          </p:txBody>
        </p:sp>
        <p:sp>
          <p:nvSpPr>
            <p:cNvPr id="183386" name="AutoShape 90"/>
            <p:cNvSpPr>
              <a:spLocks noChangeArrowheads="1"/>
            </p:cNvSpPr>
            <p:nvPr/>
          </p:nvSpPr>
          <p:spPr bwMode="auto">
            <a:xfrm>
              <a:off x="2057400" y="1981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387" name="AutoShape 91"/>
            <p:cNvSpPr>
              <a:spLocks noChangeArrowheads="1"/>
            </p:cNvSpPr>
            <p:nvPr/>
          </p:nvSpPr>
          <p:spPr bwMode="auto">
            <a:xfrm>
              <a:off x="2133600" y="4267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388" name="AutoShape 92"/>
            <p:cNvSpPr>
              <a:spLocks noChangeArrowheads="1"/>
            </p:cNvSpPr>
            <p:nvPr/>
          </p:nvSpPr>
          <p:spPr bwMode="auto">
            <a:xfrm>
              <a:off x="228600" y="3352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389" name="AutoShape 93"/>
            <p:cNvSpPr>
              <a:spLocks noChangeArrowheads="1"/>
            </p:cNvSpPr>
            <p:nvPr/>
          </p:nvSpPr>
          <p:spPr bwMode="auto">
            <a:xfrm>
              <a:off x="152400" y="43434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390" name="Line 94"/>
            <p:cNvSpPr>
              <a:spLocks noChangeShapeType="1"/>
            </p:cNvSpPr>
            <p:nvPr/>
          </p:nvSpPr>
          <p:spPr bwMode="auto">
            <a:xfrm flipH="1">
              <a:off x="1600200" y="1600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1" name="Line 95"/>
            <p:cNvSpPr>
              <a:spLocks noChangeShapeType="1"/>
            </p:cNvSpPr>
            <p:nvPr/>
          </p:nvSpPr>
          <p:spPr bwMode="auto">
            <a:xfrm flipH="1">
              <a:off x="1219200" y="2057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 flipH="1">
              <a:off x="8382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3" name="Line 97"/>
            <p:cNvSpPr>
              <a:spLocks noChangeShapeType="1"/>
            </p:cNvSpPr>
            <p:nvPr/>
          </p:nvSpPr>
          <p:spPr bwMode="auto">
            <a:xfrm flipH="1">
              <a:off x="4572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4" name="Line 98"/>
            <p:cNvSpPr>
              <a:spLocks noChangeShapeType="1"/>
            </p:cNvSpPr>
            <p:nvPr/>
          </p:nvSpPr>
          <p:spPr bwMode="auto">
            <a:xfrm>
              <a:off x="9144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5" name="Line 99"/>
            <p:cNvSpPr>
              <a:spLocks noChangeShapeType="1"/>
            </p:cNvSpPr>
            <p:nvPr/>
          </p:nvSpPr>
          <p:spPr bwMode="auto">
            <a:xfrm flipH="1">
              <a:off x="8382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6" name="Line 100"/>
            <p:cNvSpPr>
              <a:spLocks noChangeShapeType="1"/>
            </p:cNvSpPr>
            <p:nvPr/>
          </p:nvSpPr>
          <p:spPr bwMode="auto">
            <a:xfrm>
              <a:off x="1267968" y="3547872"/>
              <a:ext cx="597408" cy="329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>
              <a:off x="2057400" y="1600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8" name="Line 102"/>
            <p:cNvSpPr>
              <a:spLocks noChangeShapeType="1"/>
            </p:cNvSpPr>
            <p:nvPr/>
          </p:nvSpPr>
          <p:spPr bwMode="auto">
            <a:xfrm>
              <a:off x="1676400" y="2057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399" name="Line 103"/>
            <p:cNvSpPr>
              <a:spLocks noChangeShapeType="1"/>
            </p:cNvSpPr>
            <p:nvPr/>
          </p:nvSpPr>
          <p:spPr bwMode="auto">
            <a:xfrm>
              <a:off x="1295400" y="25146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0" name="Line 104"/>
            <p:cNvSpPr>
              <a:spLocks noChangeShapeType="1"/>
            </p:cNvSpPr>
            <p:nvPr/>
          </p:nvSpPr>
          <p:spPr bwMode="auto">
            <a:xfrm>
              <a:off x="838200" y="4038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1" name="Line 105"/>
            <p:cNvSpPr>
              <a:spLocks noChangeShapeType="1"/>
            </p:cNvSpPr>
            <p:nvPr/>
          </p:nvSpPr>
          <p:spPr bwMode="auto">
            <a:xfrm flipH="1">
              <a:off x="304800" y="3962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2" name="AutoShape 106"/>
            <p:cNvSpPr>
              <a:spLocks noChangeArrowheads="1"/>
            </p:cNvSpPr>
            <p:nvPr/>
          </p:nvSpPr>
          <p:spPr bwMode="auto">
            <a:xfrm flipH="1">
              <a:off x="1371600" y="42672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03" name="AutoShape 107"/>
            <p:cNvSpPr>
              <a:spLocks noChangeArrowheads="1"/>
            </p:cNvSpPr>
            <p:nvPr/>
          </p:nvSpPr>
          <p:spPr bwMode="auto">
            <a:xfrm flipH="1">
              <a:off x="1143000" y="48006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04" name="AutoShape 108"/>
            <p:cNvSpPr>
              <a:spLocks noChangeArrowheads="1"/>
            </p:cNvSpPr>
            <p:nvPr/>
          </p:nvSpPr>
          <p:spPr bwMode="auto">
            <a:xfrm flipH="1">
              <a:off x="7620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05" name="AutoShape 109"/>
            <p:cNvSpPr>
              <a:spLocks noChangeArrowheads="1"/>
            </p:cNvSpPr>
            <p:nvPr/>
          </p:nvSpPr>
          <p:spPr bwMode="auto">
            <a:xfrm flipH="1">
              <a:off x="76200" y="5257800"/>
              <a:ext cx="381000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06" name="Line 110"/>
            <p:cNvSpPr>
              <a:spLocks noChangeShapeType="1"/>
            </p:cNvSpPr>
            <p:nvPr/>
          </p:nvSpPr>
          <p:spPr bwMode="auto">
            <a:xfrm flipH="1">
              <a:off x="685800" y="4495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7" name="Line 111"/>
            <p:cNvSpPr>
              <a:spLocks noChangeShapeType="1"/>
            </p:cNvSpPr>
            <p:nvPr/>
          </p:nvSpPr>
          <p:spPr bwMode="auto">
            <a:xfrm flipH="1">
              <a:off x="228600" y="4953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8" name="Line 112"/>
            <p:cNvSpPr>
              <a:spLocks noChangeShapeType="1"/>
            </p:cNvSpPr>
            <p:nvPr/>
          </p:nvSpPr>
          <p:spPr bwMode="auto">
            <a:xfrm>
              <a:off x="1143000" y="4495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09" name="Line 113"/>
            <p:cNvSpPr>
              <a:spLocks noChangeShapeType="1"/>
            </p:cNvSpPr>
            <p:nvPr/>
          </p:nvSpPr>
          <p:spPr bwMode="auto">
            <a:xfrm>
              <a:off x="762000" y="49530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11" name="Line 115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12" name="Line 116"/>
            <p:cNvSpPr>
              <a:spLocks noChangeShapeType="1"/>
            </p:cNvSpPr>
            <p:nvPr/>
          </p:nvSpPr>
          <p:spPr bwMode="auto">
            <a:xfrm>
              <a:off x="20574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2590800" y="1524000"/>
            <a:ext cx="2590800" cy="3962400"/>
            <a:chOff x="1632" y="960"/>
            <a:chExt cx="1632" cy="2496"/>
          </a:xfrm>
        </p:grpSpPr>
        <p:sp>
          <p:nvSpPr>
            <p:cNvPr id="183413" name="Oval 117"/>
            <p:cNvSpPr>
              <a:spLocks noChangeArrowheads="1"/>
            </p:cNvSpPr>
            <p:nvPr/>
          </p:nvSpPr>
          <p:spPr bwMode="auto">
            <a:xfrm>
              <a:off x="2880" y="9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14" name="Oval 118"/>
            <p:cNvSpPr>
              <a:spLocks noChangeArrowheads="1"/>
            </p:cNvSpPr>
            <p:nvPr/>
          </p:nvSpPr>
          <p:spPr bwMode="auto">
            <a:xfrm>
              <a:off x="2640" y="12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15" name="AutoShape 119"/>
            <p:cNvSpPr>
              <a:spLocks noChangeArrowheads="1"/>
            </p:cNvSpPr>
            <p:nvPr/>
          </p:nvSpPr>
          <p:spPr bwMode="auto">
            <a:xfrm>
              <a:off x="3024" y="235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16" name="Oval 120"/>
            <p:cNvSpPr>
              <a:spLocks noChangeArrowheads="1"/>
            </p:cNvSpPr>
            <p:nvPr/>
          </p:nvSpPr>
          <p:spPr bwMode="auto">
            <a:xfrm>
              <a:off x="2400" y="1536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17" name="Oval 121"/>
            <p:cNvSpPr>
              <a:spLocks noChangeArrowheads="1"/>
            </p:cNvSpPr>
            <p:nvPr/>
          </p:nvSpPr>
          <p:spPr bwMode="auto">
            <a:xfrm>
              <a:off x="1920" y="20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18" name="Oval 122"/>
            <p:cNvSpPr>
              <a:spLocks noChangeArrowheads="1"/>
            </p:cNvSpPr>
            <p:nvPr/>
          </p:nvSpPr>
          <p:spPr bwMode="auto">
            <a:xfrm>
              <a:off x="2928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19" name="Oval 123"/>
            <p:cNvSpPr>
              <a:spLocks noChangeArrowheads="1"/>
            </p:cNvSpPr>
            <p:nvPr/>
          </p:nvSpPr>
          <p:spPr bwMode="auto">
            <a:xfrm flipH="1">
              <a:off x="216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20" name="Oval 124"/>
            <p:cNvSpPr>
              <a:spLocks noChangeArrowheads="1"/>
            </p:cNvSpPr>
            <p:nvPr/>
          </p:nvSpPr>
          <p:spPr bwMode="auto">
            <a:xfrm flipH="1">
              <a:off x="2784" y="230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21" name="Oval 125"/>
            <p:cNvSpPr>
              <a:spLocks noChangeArrowheads="1"/>
            </p:cNvSpPr>
            <p:nvPr/>
          </p:nvSpPr>
          <p:spPr bwMode="auto">
            <a:xfrm flipH="1">
              <a:off x="2352" y="264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22" name="Oval 126"/>
            <p:cNvSpPr>
              <a:spLocks noChangeArrowheads="1"/>
            </p:cNvSpPr>
            <p:nvPr/>
          </p:nvSpPr>
          <p:spPr bwMode="auto">
            <a:xfrm flipH="1">
              <a:off x="2112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23" name="AutoShape 127"/>
            <p:cNvSpPr>
              <a:spLocks noChangeArrowheads="1"/>
            </p:cNvSpPr>
            <p:nvPr/>
          </p:nvSpPr>
          <p:spPr bwMode="auto">
            <a:xfrm>
              <a:off x="2784" y="153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24" name="AutoShape 128"/>
            <p:cNvSpPr>
              <a:spLocks noChangeArrowheads="1"/>
            </p:cNvSpPr>
            <p:nvPr/>
          </p:nvSpPr>
          <p:spPr bwMode="auto">
            <a:xfrm>
              <a:off x="3024" y="129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425" name="AutoShape 129"/>
            <p:cNvSpPr>
              <a:spLocks noChangeArrowheads="1"/>
            </p:cNvSpPr>
            <p:nvPr/>
          </p:nvSpPr>
          <p:spPr bwMode="auto">
            <a:xfrm>
              <a:off x="2880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26" name="AutoShape 130"/>
            <p:cNvSpPr>
              <a:spLocks noChangeArrowheads="1"/>
            </p:cNvSpPr>
            <p:nvPr/>
          </p:nvSpPr>
          <p:spPr bwMode="auto">
            <a:xfrm>
              <a:off x="1632" y="235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27" name="AutoShape 131"/>
            <p:cNvSpPr>
              <a:spLocks noChangeArrowheads="1"/>
            </p:cNvSpPr>
            <p:nvPr/>
          </p:nvSpPr>
          <p:spPr bwMode="auto">
            <a:xfrm>
              <a:off x="1872" y="268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28" name="Line 132"/>
            <p:cNvSpPr>
              <a:spLocks noChangeShapeType="1"/>
            </p:cNvSpPr>
            <p:nvPr/>
          </p:nvSpPr>
          <p:spPr bwMode="auto">
            <a:xfrm flipH="1">
              <a:off x="2736" y="10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29" name="Line 133"/>
            <p:cNvSpPr>
              <a:spLocks noChangeShapeType="1"/>
            </p:cNvSpPr>
            <p:nvPr/>
          </p:nvSpPr>
          <p:spPr bwMode="auto">
            <a:xfrm flipH="1">
              <a:off x="2496" y="13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0" name="Line 134"/>
            <p:cNvSpPr>
              <a:spLocks noChangeShapeType="1"/>
            </p:cNvSpPr>
            <p:nvPr/>
          </p:nvSpPr>
          <p:spPr bwMode="auto">
            <a:xfrm flipH="1">
              <a:off x="2016" y="163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1" name="Line 135"/>
            <p:cNvSpPr>
              <a:spLocks noChangeShapeType="1"/>
            </p:cNvSpPr>
            <p:nvPr/>
          </p:nvSpPr>
          <p:spPr bwMode="auto">
            <a:xfrm flipH="1">
              <a:off x="1776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2" name="Line 136"/>
            <p:cNvSpPr>
              <a:spLocks noChangeShapeType="1"/>
            </p:cNvSpPr>
            <p:nvPr/>
          </p:nvSpPr>
          <p:spPr bwMode="auto">
            <a:xfrm>
              <a:off x="2064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5" name="Line 139"/>
            <p:cNvSpPr>
              <a:spLocks noChangeShapeType="1"/>
            </p:cNvSpPr>
            <p:nvPr/>
          </p:nvSpPr>
          <p:spPr bwMode="auto">
            <a:xfrm>
              <a:off x="3024" y="10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6" name="Line 140"/>
            <p:cNvSpPr>
              <a:spLocks noChangeShapeType="1"/>
            </p:cNvSpPr>
            <p:nvPr/>
          </p:nvSpPr>
          <p:spPr bwMode="auto">
            <a:xfrm>
              <a:off x="2784" y="13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7" name="Line 141"/>
            <p:cNvSpPr>
              <a:spLocks noChangeShapeType="1"/>
            </p:cNvSpPr>
            <p:nvPr/>
          </p:nvSpPr>
          <p:spPr bwMode="auto">
            <a:xfrm>
              <a:off x="2544" y="163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8" name="Line 142"/>
            <p:cNvSpPr>
              <a:spLocks noChangeShapeType="1"/>
            </p:cNvSpPr>
            <p:nvPr/>
          </p:nvSpPr>
          <p:spPr bwMode="auto">
            <a:xfrm>
              <a:off x="2304" y="24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39" name="Line 143"/>
            <p:cNvSpPr>
              <a:spLocks noChangeShapeType="1"/>
            </p:cNvSpPr>
            <p:nvPr/>
          </p:nvSpPr>
          <p:spPr bwMode="auto">
            <a:xfrm flipH="1">
              <a:off x="1968" y="244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0" name="AutoShape 144"/>
            <p:cNvSpPr>
              <a:spLocks noChangeArrowheads="1"/>
            </p:cNvSpPr>
            <p:nvPr/>
          </p:nvSpPr>
          <p:spPr bwMode="auto">
            <a:xfrm flipH="1">
              <a:off x="2592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41" name="AutoShape 145"/>
            <p:cNvSpPr>
              <a:spLocks noChangeArrowheads="1"/>
            </p:cNvSpPr>
            <p:nvPr/>
          </p:nvSpPr>
          <p:spPr bwMode="auto">
            <a:xfrm flipH="1">
              <a:off x="2496" y="297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42" name="AutoShape 146"/>
            <p:cNvSpPr>
              <a:spLocks noChangeArrowheads="1"/>
            </p:cNvSpPr>
            <p:nvPr/>
          </p:nvSpPr>
          <p:spPr bwMode="auto">
            <a:xfrm flipH="1">
              <a:off x="2256" y="326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43" name="AutoShape 147"/>
            <p:cNvSpPr>
              <a:spLocks noChangeArrowheads="1"/>
            </p:cNvSpPr>
            <p:nvPr/>
          </p:nvSpPr>
          <p:spPr bwMode="auto">
            <a:xfrm flipH="1">
              <a:off x="1824" y="326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44" name="Line 148"/>
            <p:cNvSpPr>
              <a:spLocks noChangeShapeType="1"/>
            </p:cNvSpPr>
            <p:nvPr/>
          </p:nvSpPr>
          <p:spPr bwMode="auto">
            <a:xfrm flipH="1">
              <a:off x="2208" y="27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5" name="Line 149"/>
            <p:cNvSpPr>
              <a:spLocks noChangeShapeType="1"/>
            </p:cNvSpPr>
            <p:nvPr/>
          </p:nvSpPr>
          <p:spPr bwMode="auto">
            <a:xfrm flipH="1">
              <a:off x="1920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6" name="Line 150"/>
            <p:cNvSpPr>
              <a:spLocks noChangeShapeType="1"/>
            </p:cNvSpPr>
            <p:nvPr/>
          </p:nvSpPr>
          <p:spPr bwMode="auto">
            <a:xfrm>
              <a:off x="2496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7" name="Line 151"/>
            <p:cNvSpPr>
              <a:spLocks noChangeShapeType="1"/>
            </p:cNvSpPr>
            <p:nvPr/>
          </p:nvSpPr>
          <p:spPr bwMode="auto">
            <a:xfrm>
              <a:off x="2256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8" name="Line 152"/>
            <p:cNvSpPr>
              <a:spLocks noChangeShapeType="1"/>
            </p:cNvSpPr>
            <p:nvPr/>
          </p:nvSpPr>
          <p:spPr bwMode="auto">
            <a:xfrm flipH="1">
              <a:off x="27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49" name="Line 153"/>
            <p:cNvSpPr>
              <a:spLocks noChangeShapeType="1"/>
            </p:cNvSpPr>
            <p:nvPr/>
          </p:nvSpPr>
          <p:spPr bwMode="auto">
            <a:xfrm>
              <a:off x="288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1" name="Line 155"/>
            <p:cNvSpPr>
              <a:spLocks noChangeShapeType="1"/>
            </p:cNvSpPr>
            <p:nvPr/>
          </p:nvSpPr>
          <p:spPr bwMode="auto">
            <a:xfrm>
              <a:off x="3024" y="22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2" name="Line 156"/>
            <p:cNvSpPr>
              <a:spLocks noChangeShapeType="1"/>
            </p:cNvSpPr>
            <p:nvPr/>
          </p:nvSpPr>
          <p:spPr bwMode="auto">
            <a:xfrm flipH="1">
              <a:off x="2880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5638800" y="1828800"/>
            <a:ext cx="3505200" cy="3048000"/>
            <a:chOff x="3552" y="1152"/>
            <a:chExt cx="2208" cy="1920"/>
          </a:xfrm>
        </p:grpSpPr>
        <p:sp>
          <p:nvSpPr>
            <p:cNvPr id="183459" name="Oval 163"/>
            <p:cNvSpPr>
              <a:spLocks noChangeArrowheads="1"/>
            </p:cNvSpPr>
            <p:nvPr/>
          </p:nvSpPr>
          <p:spPr bwMode="auto">
            <a:xfrm>
              <a:off x="3840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61" name="Oval 165"/>
            <p:cNvSpPr>
              <a:spLocks noChangeArrowheads="1"/>
            </p:cNvSpPr>
            <p:nvPr/>
          </p:nvSpPr>
          <p:spPr bwMode="auto">
            <a:xfrm flipH="1">
              <a:off x="4080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63" name="Oval 167"/>
            <p:cNvSpPr>
              <a:spLocks noChangeArrowheads="1"/>
            </p:cNvSpPr>
            <p:nvPr/>
          </p:nvSpPr>
          <p:spPr bwMode="auto">
            <a:xfrm flipH="1">
              <a:off x="4272" y="22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64" name="Oval 168"/>
            <p:cNvSpPr>
              <a:spLocks noChangeArrowheads="1"/>
            </p:cNvSpPr>
            <p:nvPr/>
          </p:nvSpPr>
          <p:spPr bwMode="auto">
            <a:xfrm flipH="1">
              <a:off x="4032" y="25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68" name="AutoShape 172"/>
            <p:cNvSpPr>
              <a:spLocks noChangeArrowheads="1"/>
            </p:cNvSpPr>
            <p:nvPr/>
          </p:nvSpPr>
          <p:spPr bwMode="auto">
            <a:xfrm>
              <a:off x="3552" y="1968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69" name="AutoShape 173"/>
            <p:cNvSpPr>
              <a:spLocks noChangeArrowheads="1"/>
            </p:cNvSpPr>
            <p:nvPr/>
          </p:nvSpPr>
          <p:spPr bwMode="auto">
            <a:xfrm>
              <a:off x="3792" y="2304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183473" name="Line 177"/>
            <p:cNvSpPr>
              <a:spLocks noChangeShapeType="1"/>
            </p:cNvSpPr>
            <p:nvPr/>
          </p:nvSpPr>
          <p:spPr bwMode="auto">
            <a:xfrm flipH="1">
              <a:off x="3696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4" name="Line 178"/>
            <p:cNvSpPr>
              <a:spLocks noChangeShapeType="1"/>
            </p:cNvSpPr>
            <p:nvPr/>
          </p:nvSpPr>
          <p:spPr bwMode="auto">
            <a:xfrm>
              <a:off x="3984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8" name="Line 182"/>
            <p:cNvSpPr>
              <a:spLocks noChangeShapeType="1"/>
            </p:cNvSpPr>
            <p:nvPr/>
          </p:nvSpPr>
          <p:spPr bwMode="auto">
            <a:xfrm>
              <a:off x="4224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9" name="Line 183"/>
            <p:cNvSpPr>
              <a:spLocks noChangeShapeType="1"/>
            </p:cNvSpPr>
            <p:nvPr/>
          </p:nvSpPr>
          <p:spPr bwMode="auto">
            <a:xfrm flipH="1">
              <a:off x="3888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1" name="AutoShape 185"/>
            <p:cNvSpPr>
              <a:spLocks noChangeArrowheads="1"/>
            </p:cNvSpPr>
            <p:nvPr/>
          </p:nvSpPr>
          <p:spPr bwMode="auto">
            <a:xfrm flipH="1">
              <a:off x="4416" y="2592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82" name="AutoShape 186"/>
            <p:cNvSpPr>
              <a:spLocks noChangeArrowheads="1"/>
            </p:cNvSpPr>
            <p:nvPr/>
          </p:nvSpPr>
          <p:spPr bwMode="auto">
            <a:xfrm flipH="1">
              <a:off x="4176" y="288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183483" name="AutoShape 187"/>
            <p:cNvSpPr>
              <a:spLocks noChangeArrowheads="1"/>
            </p:cNvSpPr>
            <p:nvPr/>
          </p:nvSpPr>
          <p:spPr bwMode="auto">
            <a:xfrm flipH="1">
              <a:off x="3744" y="2880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183484" name="Line 188"/>
            <p:cNvSpPr>
              <a:spLocks noChangeShapeType="1"/>
            </p:cNvSpPr>
            <p:nvPr/>
          </p:nvSpPr>
          <p:spPr bwMode="auto">
            <a:xfrm flipH="1">
              <a:off x="4128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5" name="Line 189"/>
            <p:cNvSpPr>
              <a:spLocks noChangeShapeType="1"/>
            </p:cNvSpPr>
            <p:nvPr/>
          </p:nvSpPr>
          <p:spPr bwMode="auto">
            <a:xfrm flipH="1">
              <a:off x="3840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6" name="Line 190"/>
            <p:cNvSpPr>
              <a:spLocks noChangeShapeType="1"/>
            </p:cNvSpPr>
            <p:nvPr/>
          </p:nvSpPr>
          <p:spPr bwMode="auto">
            <a:xfrm>
              <a:off x="4416" y="24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87" name="Line 191"/>
            <p:cNvSpPr>
              <a:spLocks noChangeShapeType="1"/>
            </p:cNvSpPr>
            <p:nvPr/>
          </p:nvSpPr>
          <p:spPr bwMode="auto">
            <a:xfrm>
              <a:off x="4176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55" name="Oval 159"/>
            <p:cNvSpPr>
              <a:spLocks noChangeArrowheads="1"/>
            </p:cNvSpPr>
            <p:nvPr/>
          </p:nvSpPr>
          <p:spPr bwMode="auto">
            <a:xfrm flipH="1">
              <a:off x="4896" y="1152"/>
              <a:ext cx="144" cy="144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183456" name="Oval 160"/>
            <p:cNvSpPr>
              <a:spLocks noChangeArrowheads="1"/>
            </p:cNvSpPr>
            <p:nvPr/>
          </p:nvSpPr>
          <p:spPr bwMode="auto">
            <a:xfrm flipH="1">
              <a:off x="5136" y="144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58" name="Oval 162"/>
            <p:cNvSpPr>
              <a:spLocks noChangeArrowheads="1"/>
            </p:cNvSpPr>
            <p:nvPr/>
          </p:nvSpPr>
          <p:spPr bwMode="auto">
            <a:xfrm flipH="1">
              <a:off x="5376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65" name="AutoShape 169"/>
            <p:cNvSpPr>
              <a:spLocks noChangeArrowheads="1"/>
            </p:cNvSpPr>
            <p:nvPr/>
          </p:nvSpPr>
          <p:spPr bwMode="auto">
            <a:xfrm flipH="1">
              <a:off x="5232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I</a:t>
              </a:r>
            </a:p>
          </p:txBody>
        </p:sp>
        <p:sp>
          <p:nvSpPr>
            <p:cNvPr id="183466" name="AutoShape 170"/>
            <p:cNvSpPr>
              <a:spLocks noChangeArrowheads="1"/>
            </p:cNvSpPr>
            <p:nvPr/>
          </p:nvSpPr>
          <p:spPr bwMode="auto">
            <a:xfrm flipH="1">
              <a:off x="5520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J</a:t>
              </a:r>
            </a:p>
          </p:txBody>
        </p:sp>
        <p:sp>
          <p:nvSpPr>
            <p:cNvPr id="183470" name="Line 174"/>
            <p:cNvSpPr>
              <a:spLocks noChangeShapeType="1"/>
            </p:cNvSpPr>
            <p:nvPr/>
          </p:nvSpPr>
          <p:spPr bwMode="auto">
            <a:xfrm>
              <a:off x="5040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1" name="Line 175"/>
            <p:cNvSpPr>
              <a:spLocks noChangeShapeType="1"/>
            </p:cNvSpPr>
            <p:nvPr/>
          </p:nvSpPr>
          <p:spPr bwMode="auto">
            <a:xfrm>
              <a:off x="528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76" name="Line 180"/>
            <p:cNvSpPr>
              <a:spLocks noChangeShapeType="1"/>
            </p:cNvSpPr>
            <p:nvPr/>
          </p:nvSpPr>
          <p:spPr bwMode="auto">
            <a:xfrm flipH="1">
              <a:off x="4944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93" name="AutoShape 197"/>
            <p:cNvSpPr>
              <a:spLocks noChangeArrowheads="1"/>
            </p:cNvSpPr>
            <p:nvPr/>
          </p:nvSpPr>
          <p:spPr bwMode="auto">
            <a:xfrm>
              <a:off x="4944" y="201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H</a:t>
              </a:r>
            </a:p>
          </p:txBody>
        </p:sp>
        <p:sp>
          <p:nvSpPr>
            <p:cNvPr id="183494" name="Oval 198"/>
            <p:cNvSpPr>
              <a:spLocks noChangeArrowheads="1"/>
            </p:cNvSpPr>
            <p:nvPr/>
          </p:nvSpPr>
          <p:spPr bwMode="auto">
            <a:xfrm>
              <a:off x="484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95" name="Oval 199"/>
            <p:cNvSpPr>
              <a:spLocks noChangeArrowheads="1"/>
            </p:cNvSpPr>
            <p:nvPr/>
          </p:nvSpPr>
          <p:spPr bwMode="auto">
            <a:xfrm flipH="1">
              <a:off x="4704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183496" name="AutoShape 200"/>
            <p:cNvSpPr>
              <a:spLocks noChangeArrowheads="1"/>
            </p:cNvSpPr>
            <p:nvPr/>
          </p:nvSpPr>
          <p:spPr bwMode="auto">
            <a:xfrm>
              <a:off x="4800" y="225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G</a:t>
              </a:r>
            </a:p>
          </p:txBody>
        </p:sp>
        <p:sp>
          <p:nvSpPr>
            <p:cNvPr id="183497" name="AutoShape 201"/>
            <p:cNvSpPr>
              <a:spLocks noChangeArrowheads="1"/>
            </p:cNvSpPr>
            <p:nvPr/>
          </p:nvSpPr>
          <p:spPr bwMode="auto">
            <a:xfrm flipH="1">
              <a:off x="4512" y="2256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F</a:t>
              </a:r>
            </a:p>
          </p:txBody>
        </p:sp>
        <p:sp>
          <p:nvSpPr>
            <p:cNvPr id="183498" name="Line 202"/>
            <p:cNvSpPr>
              <a:spLocks noChangeShapeType="1"/>
            </p:cNvSpPr>
            <p:nvPr/>
          </p:nvSpPr>
          <p:spPr bwMode="auto">
            <a:xfrm flipH="1">
              <a:off x="4656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499" name="Line 203"/>
            <p:cNvSpPr>
              <a:spLocks noChangeShapeType="1"/>
            </p:cNvSpPr>
            <p:nvPr/>
          </p:nvSpPr>
          <p:spPr bwMode="auto">
            <a:xfrm>
              <a:off x="4800" y="21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0" name="Line 204"/>
            <p:cNvSpPr>
              <a:spLocks noChangeShapeType="1"/>
            </p:cNvSpPr>
            <p:nvPr/>
          </p:nvSpPr>
          <p:spPr bwMode="auto">
            <a:xfrm>
              <a:off x="4944" y="18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1" name="Line 205"/>
            <p:cNvSpPr>
              <a:spLocks noChangeShapeType="1"/>
            </p:cNvSpPr>
            <p:nvPr/>
          </p:nvSpPr>
          <p:spPr bwMode="auto">
            <a:xfrm flipH="1">
              <a:off x="4800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2" name="Line 206"/>
            <p:cNvSpPr>
              <a:spLocks noChangeShapeType="1"/>
            </p:cNvSpPr>
            <p:nvPr/>
          </p:nvSpPr>
          <p:spPr bwMode="auto">
            <a:xfrm flipH="1">
              <a:off x="3936" y="124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3" name="Line 207"/>
            <p:cNvSpPr>
              <a:spLocks noChangeShapeType="1"/>
            </p:cNvSpPr>
            <p:nvPr/>
          </p:nvSpPr>
          <p:spPr bwMode="auto">
            <a:xfrm flipH="1">
              <a:off x="5376" y="18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  <p:sp>
          <p:nvSpPr>
            <p:cNvPr id="183504" name="Line 208"/>
            <p:cNvSpPr>
              <a:spLocks noChangeShapeType="1"/>
            </p:cNvSpPr>
            <p:nvPr/>
          </p:nvSpPr>
          <p:spPr bwMode="auto">
            <a:xfrm>
              <a:off x="5472" y="18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i="1"/>
            </a:p>
          </p:txBody>
        </p:sp>
      </p:grpSp>
      <p:sp>
        <p:nvSpPr>
          <p:cNvPr id="121" name="Right Arrow 120"/>
          <p:cNvSpPr/>
          <p:nvPr/>
        </p:nvSpPr>
        <p:spPr bwMode="auto">
          <a:xfrm>
            <a:off x="2426208" y="2487168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ight Arrow 121"/>
          <p:cNvSpPr/>
          <p:nvPr/>
        </p:nvSpPr>
        <p:spPr bwMode="auto">
          <a:xfrm>
            <a:off x="5163312" y="2383536"/>
            <a:ext cx="743712" cy="5730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Trees (Self-adjusting trees)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rgbClr val="CC3300"/>
                </a:solidFill>
              </a:rPr>
              <a:t>[</a:t>
            </a:r>
            <a:r>
              <a:rPr lang="en-US" sz="3200" dirty="0" err="1" smtClean="0">
                <a:solidFill>
                  <a:srgbClr val="CC3300"/>
                </a:solidFill>
              </a:rPr>
              <a:t>Sleator-Tarjan</a:t>
            </a:r>
            <a:r>
              <a:rPr lang="en-US" sz="3200" dirty="0" smtClean="0">
                <a:solidFill>
                  <a:srgbClr val="CC3300"/>
                </a:solidFill>
              </a:rPr>
              <a:t> (1983)]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210624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Amortized cost of each operation is </a:t>
            </a:r>
            <a:r>
              <a:rPr lang="en-US" sz="3200" dirty="0" smtClean="0">
                <a:solidFill>
                  <a:schemeClr val="accent2"/>
                </a:solidFill>
              </a:rPr>
              <a:t>O(log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" y="2820467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Total cost of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/>
              <a:t> operation is </a:t>
            </a:r>
            <a:r>
              <a:rPr lang="en-US" sz="3200" dirty="0" smtClean="0">
                <a:solidFill>
                  <a:schemeClr val="accent2"/>
                </a:solidFill>
              </a:rPr>
              <a:t>O(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 log </a:t>
            </a:r>
            <a:r>
              <a:rPr lang="en-US" sz="3200" i="1" dirty="0" smtClean="0">
                <a:solidFill>
                  <a:schemeClr val="accent2"/>
                </a:solidFill>
              </a:rPr>
              <a:t>n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353468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Many other amazing properties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" y="424891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Some intriguing open problems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021" y="5630576"/>
            <a:ext cx="79380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http://webdiis.unizar.es/asignaturas/EDA/AVLTree/avltree.html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1694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Play with them yourself: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7" y="685175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The challenge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07" y="1820231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If we insert or delete a node from an AVL tree, </a:t>
            </a:r>
            <a:br>
              <a:rPr lang="en-US" sz="3200" dirty="0" smtClean="0">
                <a:solidFill>
                  <a:srgbClr val="2C001D"/>
                </a:solidFill>
              </a:rPr>
            </a:br>
            <a:r>
              <a:rPr lang="en-US" sz="3200" dirty="0" smtClean="0">
                <a:solidFill>
                  <a:srgbClr val="2C001D"/>
                </a:solidFill>
              </a:rPr>
              <a:t>the resulting tree is not necessarily an AVL tree</a:t>
            </a:r>
            <a:endParaRPr lang="en-US" sz="3200" dirty="0">
              <a:solidFill>
                <a:srgbClr val="2C00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1" y="3133083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After insertions and deletions </a:t>
            </a:r>
            <a:br>
              <a:rPr lang="en-US" sz="3200" dirty="0" smtClean="0">
                <a:solidFill>
                  <a:srgbClr val="2C001D"/>
                </a:solidFill>
              </a:rPr>
            </a:br>
            <a:r>
              <a:rPr lang="en-US" sz="3200" dirty="0" smtClean="0">
                <a:solidFill>
                  <a:srgbClr val="2C001D"/>
                </a:solidFill>
              </a:rPr>
              <a:t>we may need</a:t>
            </a:r>
            <a:r>
              <a:rPr lang="en-US" sz="3200" dirty="0">
                <a:solidFill>
                  <a:srgbClr val="2C001D"/>
                </a:solidFill>
              </a:rPr>
              <a:t> </a:t>
            </a:r>
            <a:r>
              <a:rPr lang="en-US" sz="3200" dirty="0" smtClean="0">
                <a:solidFill>
                  <a:srgbClr val="2C001D"/>
                </a:solidFill>
              </a:rPr>
              <a:t>to </a:t>
            </a:r>
            <a:r>
              <a:rPr lang="en-US" sz="3200" dirty="0" smtClean="0">
                <a:solidFill>
                  <a:srgbClr val="00B050"/>
                </a:solidFill>
              </a:rPr>
              <a:t>restructure</a:t>
            </a:r>
            <a:r>
              <a:rPr lang="en-US" sz="3200" dirty="0" smtClean="0">
                <a:solidFill>
                  <a:srgbClr val="2C001D"/>
                </a:solidFill>
              </a:rPr>
              <a:t> the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3" y="444593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To restructure the tree we use </a:t>
            </a:r>
            <a:r>
              <a:rPr lang="en-US" sz="3200" dirty="0" smtClean="0">
                <a:solidFill>
                  <a:srgbClr val="FF0000"/>
                </a:solidFill>
              </a:rPr>
              <a:t>rotations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75" y="526634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2C001D"/>
                </a:solidFill>
              </a:rPr>
              <a:t>We want to update the tree in O(log </a:t>
            </a:r>
            <a:r>
              <a:rPr lang="en-US" sz="3200" i="1" dirty="0" smtClean="0">
                <a:solidFill>
                  <a:srgbClr val="2C001D"/>
                </a:solidFill>
              </a:rPr>
              <a:t>n</a:t>
            </a:r>
            <a:r>
              <a:rPr lang="en-US" sz="3200" dirty="0" smtClean="0">
                <a:solidFill>
                  <a:srgbClr val="2C001D"/>
                </a:solidFill>
              </a:rPr>
              <a:t>), or less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begin{document}&#10;&#10;\newcommand{\he}{\mbox{\it height}}&#10;\newcommand{\lef}{\mbox{\it left}}&#10;\newcommand{\ri}{\mbox{\it right}}&#10;&#10;$$\he(x) = 1 + \max\{\he(x.\lef),\he(x.\ri)\}$$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19"/>
  <p:tag name="PICTUREFILESIZE" val="15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rank \;\le\; 2\,height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3"/>
  <p:tag name="PICTUREFILESIZE" val="78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k \;=\; 2S_{k-2}+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3"/>
  <p:tag name="PICTUREFILESIZE" val="40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{-1} \;=\; 0 \quad,\quad S_0 \;=\; 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9"/>
  <p:tag name="PICTUREFILESIZE" val="40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By induction:  $S_k \;\ge\; 2^{\lceil k/2\rceil}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8"/>
  <p:tag name="PICTUREFILESIZE" val="80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rank \;\le\; 2\log_2 n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9"/>
  <p:tag name="PICTUREFILESIZE" val="78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O\left(\sum_{i=2}^{k} \,\biggl|&#10;rank(T_i) - rank(Join(T_1,\ldots,T_{i-1})) \biggr| + 1 \right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23"/>
  <p:tag name="PICTUREFILESIZE" val="208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\; O\left(\sum_{i=2}^{k} \,% \biggl|&#10;rank(T_i) - rank(T_{i-1}) % \biggr| &#10;+ 1 \right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71"/>
  <p:tag name="PICTUREFILESIZE" val="150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=\; O\left(rank(T_k)-rank(T_1) + k \right) \;=\; O(\log n)&#10;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95"/>
  <p:tag name="PICTUREFILESIZE" val="1209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\BlankLine&#10;\uIf{$i=r$}&#10;{\Return{$x$}}&#10;\uElseIf{$i&lt;r$}&#10;{\Return{${\tt Select}(x.left,i)$}}&#10;\Else&#10;{\Return{${\tt Select}(x.right,i-r-1)$}}&#10;\caption{Select(\mbox{$x,i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8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&#10;RANK(x) \;=\; \\[2pt]&#10;(size(A)+1) \;+ \\&#10;(size(B)+1) \;+ \\&#10;(size(C)+1) \;+ \\&#10;size(D)&#10;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9"/>
  <p:tag name="PICTUREFILESIZE" val="218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k \;=\; S_{k-1}+S_{k-2}+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46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$y \gets x$ \;&#10;\BlankLine&#10;\While{$y\ne T.root$}&#10;{&#10;    \If{$y=y.parent.right$}&#10;    {$r\gets r+y.parent.left.size+1$}&#10;    $y \gets y.parent$&#10;}&#10;\BlankLine&#10;\Return{$r$}&#10;\caption{Rank(\mbox{$T,x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6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&#10;y.size \gets b.size + c.size + 1 \\&#10;x.size \gets a.size + y.size + 1&#10;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23"/>
  <p:tag name="PICTUREFILESIZE" val="116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{-1} \;=\; 0 \;,\; S_0 \;=\; 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85"/>
  <p:tag name="PICTUREFILESIZE" val="39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By induction:  $\;S_k \;=\; F_{k+3}-1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5"/>
  <p:tag name="PICTUREFILESIZE" val="77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\log_\phi n \;\le\; 1.4404\log_2 n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46"/>
  <p:tag name="PICTUREFILESIZE" val="101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\ge\; F_{k+2}\;\ge\; \phi^k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3"/>
  <p:tag name="PICTUREFILESIZE" val="4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F_k=F_{k-1}+F_{k-2}\;,\; k\ge 2$\\[5pt]&#10;$F_0=0 \;,\; F_1=1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3"/>
  <p:tag name="PICTUREFILESIZE" val="92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\phi = \frac{1+\sqrt{5}}{2}\simeq 1.618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9"/>
  <p:tag name="PICTUREFILESIZE" val="56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$F_{k}\;\ge\; \phi^{k-2}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1"/>
  <p:tag name="PICTUREFILESIZE" val="3586"/>
</p:tagLst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17935</TotalTime>
  <Words>4107</Words>
  <Application>Microsoft Office PowerPoint</Application>
  <PresentationFormat>On-screen Show (4:3)</PresentationFormat>
  <Paragraphs>1728</Paragraphs>
  <Slides>81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Comic Sans MS</vt:lpstr>
      <vt:lpstr>Symbol</vt:lpstr>
      <vt:lpstr>Times New Roman</vt:lpstr>
      <vt:lpstr>Wingdings</vt:lpstr>
      <vt:lpstr>עיצוב ברירת מחדל</vt:lpstr>
      <vt:lpstr> Data Structures </vt:lpstr>
      <vt:lpstr>Balanced search trees</vt:lpstr>
      <vt:lpstr>Height – Length of longest path to leaf</vt:lpstr>
      <vt:lpstr>External leaves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Rotations</vt:lpstr>
      <vt:lpstr>Double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two binary search trees</vt:lpstr>
      <vt:lpstr>Joining two (W)AVL trees efficiently</vt:lpstr>
      <vt:lpstr>PowerPoint Presentation</vt:lpstr>
      <vt:lpstr>PowerPoint Presentation</vt:lpstr>
      <vt:lpstr>PowerPoint Presentation</vt:lpstr>
      <vt:lpstr>Additional dictionary operations</vt:lpstr>
      <vt:lpstr>PowerPoint Presentation</vt:lpstr>
      <vt:lpstr>Sub-tree sizes</vt:lpstr>
      <vt:lpstr>Selection</vt:lpstr>
      <vt:lpstr>PowerPoint Presentation</vt:lpstr>
      <vt:lpstr>RANK</vt:lpstr>
      <vt:lpstr>Easy to maintain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lists</vt:lpstr>
      <vt:lpstr>PowerPoint Presentation</vt:lpstr>
      <vt:lpstr>PowerPoint Presentation</vt:lpstr>
      <vt:lpstr>PowerPoint Presentation</vt:lpstr>
      <vt:lpstr>Splaying (example)</vt:lpstr>
      <vt:lpstr>Splaying (example cont)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and WAVL Trees</dc:title>
  <dc:creator>Haim Kaplan; Uri Zwick</dc:creator>
  <cp:lastModifiedBy>Uri Zwick</cp:lastModifiedBy>
  <cp:revision>631</cp:revision>
  <cp:lastPrinted>2001-03-28T07:58:47Z</cp:lastPrinted>
  <dcterms:created xsi:type="dcterms:W3CDTF">2001-03-12T19:37:19Z</dcterms:created>
  <dcterms:modified xsi:type="dcterms:W3CDTF">2018-04-16T10:58:25Z</dcterms:modified>
</cp:coreProperties>
</file>