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54" r:id="rId4"/>
    <p:sldId id="357" r:id="rId5"/>
    <p:sldId id="326" r:id="rId6"/>
    <p:sldId id="260" r:id="rId7"/>
    <p:sldId id="324" r:id="rId8"/>
    <p:sldId id="328" r:id="rId9"/>
    <p:sldId id="317" r:id="rId10"/>
    <p:sldId id="300" r:id="rId11"/>
    <p:sldId id="362" r:id="rId12"/>
    <p:sldId id="338" r:id="rId13"/>
    <p:sldId id="358" r:id="rId14"/>
    <p:sldId id="360" r:id="rId15"/>
    <p:sldId id="359" r:id="rId16"/>
    <p:sldId id="361" r:id="rId17"/>
    <p:sldId id="363"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100" d="100"/>
          <a:sy n="100" d="100"/>
        </p:scale>
        <p:origin x="990" y="52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B513918-66CF-46D7-AFFF-09DA235C3496}"/>
              </a:ext>
            </a:extLst>
          </p:cNvPr>
          <p:cNvSpPr/>
          <p:nvPr userDrawn="1"/>
        </p:nvSpPr>
        <p:spPr>
          <a:xfrm>
            <a:off x="6908167" y="5662484"/>
            <a:ext cx="4431324" cy="44887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aphic 14">
            <a:extLst>
              <a:ext uri="{FF2B5EF4-FFF2-40B4-BE49-F238E27FC236}">
                <a16:creationId xmlns:a16="http://schemas.microsoft.com/office/drawing/2014/main" id="{01BC2467-EE8A-4564-8811-D67559B118AA}"/>
              </a:ext>
            </a:extLst>
          </p:cNvPr>
          <p:cNvGrpSpPr/>
          <p:nvPr userDrawn="1"/>
        </p:nvGrpSpPr>
        <p:grpSpPr>
          <a:xfrm>
            <a:off x="7079704" y="2354198"/>
            <a:ext cx="4354942" cy="3514972"/>
            <a:chOff x="2444748" y="555045"/>
            <a:chExt cx="7282048" cy="5727454"/>
          </a:xfrm>
        </p:grpSpPr>
        <p:sp>
          <p:nvSpPr>
            <p:cNvPr id="4" name="Freeform: Shape 3">
              <a:extLst>
                <a:ext uri="{FF2B5EF4-FFF2-40B4-BE49-F238E27FC236}">
                  <a16:creationId xmlns:a16="http://schemas.microsoft.com/office/drawing/2014/main" id="{0EE152B8-5443-42B9-8B2A-EC459A1B9AA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28660F49-B40E-45FC-84BC-FCD0D035F34C}"/>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6B06EB-4D01-476E-8816-406DD42496A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AA794FB5-56FD-4DD2-A6BC-50568072A96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6645D54-179C-4774-B288-64C7444A28D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A808D49B-D73E-40C0-9DE2-734C87F4ED4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5EBDA67-1D35-469F-A9BB-2048D0B74D7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CD33199-7220-420F-84B8-6AB5253496B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그림 개체 틀 2">
            <a:extLst>
              <a:ext uri="{FF2B5EF4-FFF2-40B4-BE49-F238E27FC236}">
                <a16:creationId xmlns:a16="http://schemas.microsoft.com/office/drawing/2014/main" id="{6D5018D5-E1C2-400A-8EA3-9D56FD670CFC}"/>
              </a:ext>
            </a:extLst>
          </p:cNvPr>
          <p:cNvSpPr>
            <a:spLocks noGrp="1"/>
          </p:cNvSpPr>
          <p:nvPr>
            <p:ph type="pic" sz="quarter" idx="14" hasCustomPrompt="1"/>
          </p:nvPr>
        </p:nvSpPr>
        <p:spPr>
          <a:xfrm>
            <a:off x="7200473" y="2541394"/>
            <a:ext cx="4108512" cy="237230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Text Placeholder 9">
            <a:extLst>
              <a:ext uri="{FF2B5EF4-FFF2-40B4-BE49-F238E27FC236}">
                <a16:creationId xmlns:a16="http://schemas.microsoft.com/office/drawing/2014/main" id="{8CC03A55-E124-4931-9F15-6129FFD176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9950FBB0-3B3F-4C35-A600-1410C1F5E130}"/>
              </a:ext>
            </a:extLst>
          </p:cNvPr>
          <p:cNvSpPr>
            <a:spLocks noGrp="1"/>
          </p:cNvSpPr>
          <p:nvPr>
            <p:ph type="pic" sz="quarter" idx="14" hasCustomPrompt="1"/>
          </p:nvPr>
        </p:nvSpPr>
        <p:spPr>
          <a:xfrm>
            <a:off x="6096000" y="0"/>
            <a:ext cx="6096000"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7E10831A-AB0B-4587-98AD-C98ADF8864CD}"/>
              </a:ext>
            </a:extLst>
          </p:cNvPr>
          <p:cNvSpPr>
            <a:spLocks noGrp="1"/>
          </p:cNvSpPr>
          <p:nvPr>
            <p:ph type="pic" sz="quarter" idx="14" hasCustomPrompt="1"/>
          </p:nvPr>
        </p:nvSpPr>
        <p:spPr>
          <a:xfrm>
            <a:off x="0" y="-1"/>
            <a:ext cx="12192000" cy="395089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F03643FF-20B4-4A0D-9867-3731EBB88DEC}"/>
              </a:ext>
            </a:extLst>
          </p:cNvPr>
          <p:cNvSpPr/>
          <p:nvPr userDrawn="1"/>
        </p:nvSpPr>
        <p:spPr>
          <a:xfrm>
            <a:off x="356152" y="473558"/>
            <a:ext cx="11479696" cy="5910884"/>
          </a:xfrm>
          <a:prstGeom prst="frame">
            <a:avLst>
              <a:gd name="adj1" fmla="val 58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그림 개체 틀 2">
            <a:extLst>
              <a:ext uri="{FF2B5EF4-FFF2-40B4-BE49-F238E27FC236}">
                <a16:creationId xmlns:a16="http://schemas.microsoft.com/office/drawing/2014/main" id="{74523200-C4F6-4FDD-BA5E-DB235F4D0228}"/>
              </a:ext>
            </a:extLst>
          </p:cNvPr>
          <p:cNvSpPr>
            <a:spLocks noGrp="1"/>
          </p:cNvSpPr>
          <p:nvPr>
            <p:ph type="pic" sz="quarter" idx="14" hasCustomPrompt="1"/>
          </p:nvPr>
        </p:nvSpPr>
        <p:spPr>
          <a:xfrm>
            <a:off x="648128" y="258417"/>
            <a:ext cx="10895743" cy="3687417"/>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BB1355F7-5A18-4E26-B6D5-080C1C4D6FCA}"/>
              </a:ext>
            </a:extLst>
          </p:cNvPr>
          <p:cNvSpPr>
            <a:spLocks noGrp="1"/>
          </p:cNvSpPr>
          <p:nvPr>
            <p:ph type="pic" sz="quarter" idx="14" hasCustomPrompt="1"/>
          </p:nvPr>
        </p:nvSpPr>
        <p:spPr>
          <a:xfrm>
            <a:off x="681486" y="612476"/>
            <a:ext cx="4399471" cy="4520242"/>
          </a:xfrm>
          <a:prstGeom prst="rect">
            <a:avLst/>
          </a:prstGeom>
          <a:solidFill>
            <a:schemeClr val="bg1">
              <a:lumMod val="95000"/>
            </a:schemeClr>
          </a:solidFill>
          <a:ln w="88900">
            <a:solidFill>
              <a:schemeClr val="accent2"/>
            </a:solidFill>
          </a:ln>
        </p:spPr>
        <p:txBody>
          <a:bodyPr anchor="ct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24E91D7-E3DF-4B78-9679-1103FBCF548F}"/>
              </a:ext>
            </a:extLst>
          </p:cNvPr>
          <p:cNvSpPr>
            <a:spLocks noGrp="1"/>
          </p:cNvSpPr>
          <p:nvPr>
            <p:ph type="pic" sz="quarter" idx="14" hasCustomPrompt="1"/>
          </p:nvPr>
        </p:nvSpPr>
        <p:spPr>
          <a:xfrm>
            <a:off x="3934982" y="0"/>
            <a:ext cx="4322036"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6C8369F-32EF-46EC-AB97-844E17DD14FD}"/>
              </a:ext>
            </a:extLst>
          </p:cNvPr>
          <p:cNvSpPr/>
          <p:nvPr userDrawn="1"/>
        </p:nvSpPr>
        <p:spPr>
          <a:xfrm>
            <a:off x="-1" y="828942"/>
            <a:ext cx="4862557" cy="16637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a:extLst>
              <a:ext uri="{FF2B5EF4-FFF2-40B4-BE49-F238E27FC236}">
                <a16:creationId xmlns:a16="http://schemas.microsoft.com/office/drawing/2014/main" id="{CBF8CEF7-B415-4262-B314-9BD7D139FC10}"/>
              </a:ext>
            </a:extLst>
          </p:cNvPr>
          <p:cNvSpPr>
            <a:spLocks noGrp="1"/>
          </p:cNvSpPr>
          <p:nvPr>
            <p:ph type="pic" idx="11" hasCustomPrompt="1"/>
          </p:nvPr>
        </p:nvSpPr>
        <p:spPr>
          <a:xfrm>
            <a:off x="503221" y="-3827"/>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1B965928-3AE9-43AD-A998-C637B0A03C88}"/>
              </a:ext>
            </a:extLst>
          </p:cNvPr>
          <p:cNvSpPr>
            <a:spLocks noGrp="1"/>
          </p:cNvSpPr>
          <p:nvPr>
            <p:ph type="pic" idx="12" hasCustomPrompt="1"/>
          </p:nvPr>
        </p:nvSpPr>
        <p:spPr>
          <a:xfrm>
            <a:off x="3774835" y="1488113"/>
            <a:ext cx="2666667" cy="5369887"/>
          </a:xfrm>
          <a:prstGeom prst="rect">
            <a:avLst/>
          </a:prstGeom>
          <a:solidFill>
            <a:schemeClr val="bg1">
              <a:lumMod val="95000"/>
            </a:schemeClr>
          </a:solidFill>
        </p:spPr>
        <p:txBody>
          <a:bodyPr anchor="ctr"/>
          <a:lstStyle>
            <a:lvl1pPr marL="0" indent="0" algn="ctr">
              <a:buNone/>
              <a:defRPr sz="1200" baseline="0">
                <a:solidFill>
                  <a:schemeClr val="tx1">
                    <a:lumMod val="85000"/>
                    <a:lumOff val="1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95C6D-CCF6-49B7-A81E-E404C5A3C264}"/>
              </a:ext>
            </a:extLst>
          </p:cNvPr>
          <p:cNvSpPr txBox="1"/>
          <p:nvPr/>
        </p:nvSpPr>
        <p:spPr>
          <a:xfrm flipH="1">
            <a:off x="187759" y="2467992"/>
            <a:ext cx="6079875" cy="2739211"/>
          </a:xfrm>
          <a:prstGeom prst="rect">
            <a:avLst/>
          </a:prstGeom>
          <a:noFill/>
        </p:spPr>
        <p:txBody>
          <a:bodyPr wrap="square" rtlCol="0">
            <a:spAutoFit/>
          </a:bodyPr>
          <a:lstStyle/>
          <a:p>
            <a:r>
              <a:rPr lang="en-US" sz="3600" b="1" dirty="0">
                <a:solidFill>
                  <a:schemeClr val="bg1"/>
                </a:solidFill>
                <a:latin typeface="+mj-lt"/>
              </a:rPr>
              <a:t>SLEUTH KIT LINUX</a:t>
            </a:r>
          </a:p>
          <a:p>
            <a:r>
              <a:rPr lang="en-US" sz="3600" dirty="0">
                <a:solidFill>
                  <a:schemeClr val="bg1"/>
                </a:solidFill>
                <a:latin typeface="+mj-lt"/>
              </a:rPr>
              <a:t>  </a:t>
            </a:r>
            <a:r>
              <a:rPr lang="en-US" sz="2000" dirty="0">
                <a:solidFill>
                  <a:schemeClr val="bg1"/>
                </a:solidFill>
                <a:latin typeface="+mj-lt"/>
              </a:rPr>
              <a:t> </a:t>
            </a:r>
          </a:p>
          <a:p>
            <a:endParaRPr lang="en-US" sz="2000" b="1" dirty="0">
              <a:solidFill>
                <a:schemeClr val="bg1"/>
              </a:solidFill>
              <a:latin typeface="+mj-lt"/>
            </a:endParaRPr>
          </a:p>
          <a:p>
            <a:r>
              <a:rPr lang="en-US" sz="2000" b="1" dirty="0">
                <a:solidFill>
                  <a:schemeClr val="bg1"/>
                </a:solidFill>
                <a:latin typeface="+mj-lt"/>
              </a:rPr>
              <a:t>BY:</a:t>
            </a:r>
          </a:p>
          <a:p>
            <a:r>
              <a:rPr lang="en-US" sz="2000" b="1" dirty="0">
                <a:solidFill>
                  <a:schemeClr val="bg1"/>
                </a:solidFill>
                <a:latin typeface="+mj-lt"/>
              </a:rPr>
              <a:t>MUHAMMAD SHOAIB JAMAL </a:t>
            </a:r>
          </a:p>
          <a:p>
            <a:r>
              <a:rPr lang="en-US" sz="2000" b="1" dirty="0">
                <a:solidFill>
                  <a:schemeClr val="bg1"/>
                </a:solidFill>
                <a:latin typeface="+mj-lt"/>
              </a:rPr>
              <a:t>ARHAM IJAZ</a:t>
            </a:r>
          </a:p>
          <a:p>
            <a:r>
              <a:rPr lang="en-US" sz="2000" b="1" dirty="0">
                <a:solidFill>
                  <a:schemeClr val="bg1"/>
                </a:solidFill>
                <a:latin typeface="+mj-lt"/>
              </a:rPr>
              <a:t>ABDULLAH NAEEM</a:t>
            </a:r>
          </a:p>
        </p:txBody>
      </p:sp>
    </p:spTree>
    <p:extLst>
      <p:ext uri="{BB962C8B-B14F-4D97-AF65-F5344CB8AC3E}">
        <p14:creationId xmlns:p14="http://schemas.microsoft.com/office/powerpoint/2010/main" val="222101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25554-678C-4D48-B850-3312D4B139D5}"/>
              </a:ext>
            </a:extLst>
          </p:cNvPr>
          <p:cNvSpPr txBox="1"/>
          <p:nvPr/>
        </p:nvSpPr>
        <p:spPr>
          <a:xfrm>
            <a:off x="4020761" y="6147443"/>
            <a:ext cx="4150479" cy="461665"/>
          </a:xfrm>
          <a:prstGeom prst="rect">
            <a:avLst/>
          </a:prstGeom>
          <a:solidFill>
            <a:schemeClr val="bg1"/>
          </a:solidFill>
        </p:spPr>
        <p:txBody>
          <a:bodyPr wrap="square" rtlCol="0" anchor="ctr">
            <a:spAutoFit/>
          </a:bodyPr>
          <a:lstStyle/>
          <a:p>
            <a:pPr algn="dist"/>
            <a:endParaRPr lang="ko-KR" altLang="en-US" sz="2400" dirty="0">
              <a:solidFill>
                <a:schemeClr val="tx1">
                  <a:lumMod val="75000"/>
                  <a:lumOff val="25000"/>
                </a:schemeClr>
              </a:solidFill>
              <a:cs typeface="Arial" pitchFamily="34" charset="0"/>
            </a:endParaRPr>
          </a:p>
        </p:txBody>
      </p:sp>
      <p:pic>
        <p:nvPicPr>
          <p:cNvPr id="17" name="Picture Placeholder 16">
            <a:extLst>
              <a:ext uri="{FF2B5EF4-FFF2-40B4-BE49-F238E27FC236}">
                <a16:creationId xmlns:a16="http://schemas.microsoft.com/office/drawing/2014/main" id="{24040D8D-4141-3E75-3D2E-3D6566F62B3C}"/>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5466" r="5466"/>
          <a:stretch>
            <a:fillRect/>
          </a:stretch>
        </p:blipFill>
        <p:spPr>
          <a:xfrm>
            <a:off x="675862" y="1875020"/>
            <a:ext cx="11164851" cy="4016493"/>
          </a:xfrm>
        </p:spPr>
      </p:pic>
      <p:pic>
        <p:nvPicPr>
          <p:cNvPr id="19" name="Picture 18">
            <a:extLst>
              <a:ext uri="{FF2B5EF4-FFF2-40B4-BE49-F238E27FC236}">
                <a16:creationId xmlns:a16="http://schemas.microsoft.com/office/drawing/2014/main" id="{E7F44498-CE22-5EC4-331E-5D4082436C8E}"/>
              </a:ext>
            </a:extLst>
          </p:cNvPr>
          <p:cNvPicPr>
            <a:picLocks noChangeAspect="1"/>
          </p:cNvPicPr>
          <p:nvPr/>
        </p:nvPicPr>
        <p:blipFill>
          <a:blip r:embed="rId3"/>
          <a:stretch>
            <a:fillRect/>
          </a:stretch>
        </p:blipFill>
        <p:spPr>
          <a:xfrm>
            <a:off x="675862" y="1177729"/>
            <a:ext cx="5006962" cy="663383"/>
          </a:xfrm>
          <a:prstGeom prst="rect">
            <a:avLst/>
          </a:prstGeom>
        </p:spPr>
      </p:pic>
      <p:sp>
        <p:nvSpPr>
          <p:cNvPr id="20" name="TextBox 19">
            <a:extLst>
              <a:ext uri="{FF2B5EF4-FFF2-40B4-BE49-F238E27FC236}">
                <a16:creationId xmlns:a16="http://schemas.microsoft.com/office/drawing/2014/main" id="{A776E714-61EF-6C37-5591-67FDC245ECA7}"/>
              </a:ext>
            </a:extLst>
          </p:cNvPr>
          <p:cNvSpPr txBox="1"/>
          <p:nvPr/>
        </p:nvSpPr>
        <p:spPr>
          <a:xfrm>
            <a:off x="477078" y="774489"/>
            <a:ext cx="1693628" cy="369332"/>
          </a:xfrm>
          <a:prstGeom prst="rect">
            <a:avLst/>
          </a:prstGeom>
          <a:noFill/>
        </p:spPr>
        <p:txBody>
          <a:bodyPr wrap="square" rtlCol="0">
            <a:spAutoFit/>
          </a:bodyPr>
          <a:lstStyle/>
          <a:p>
            <a:r>
              <a:rPr lang="en-US" dirty="0"/>
              <a:t>STEP 1;</a:t>
            </a:r>
          </a:p>
        </p:txBody>
      </p:sp>
    </p:spTree>
    <p:extLst>
      <p:ext uri="{BB962C8B-B14F-4D97-AF65-F5344CB8AC3E}">
        <p14:creationId xmlns:p14="http://schemas.microsoft.com/office/powerpoint/2010/main" val="325305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25554-678C-4D48-B850-3312D4B139D5}"/>
              </a:ext>
            </a:extLst>
          </p:cNvPr>
          <p:cNvSpPr txBox="1"/>
          <p:nvPr/>
        </p:nvSpPr>
        <p:spPr>
          <a:xfrm>
            <a:off x="4020761" y="6147443"/>
            <a:ext cx="4150479" cy="461665"/>
          </a:xfrm>
          <a:prstGeom prst="rect">
            <a:avLst/>
          </a:prstGeom>
          <a:solidFill>
            <a:schemeClr val="bg1"/>
          </a:solidFill>
        </p:spPr>
        <p:txBody>
          <a:bodyPr wrap="square" rtlCol="0" anchor="ctr">
            <a:spAutoFit/>
          </a:bodyPr>
          <a:lstStyle/>
          <a:p>
            <a:pPr algn="dist"/>
            <a:endParaRPr lang="ko-KR" altLang="en-US" sz="24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A776E714-61EF-6C37-5591-67FDC245ECA7}"/>
              </a:ext>
            </a:extLst>
          </p:cNvPr>
          <p:cNvSpPr txBox="1"/>
          <p:nvPr/>
        </p:nvSpPr>
        <p:spPr>
          <a:xfrm>
            <a:off x="365760" y="615463"/>
            <a:ext cx="1693628" cy="369332"/>
          </a:xfrm>
          <a:prstGeom prst="rect">
            <a:avLst/>
          </a:prstGeom>
          <a:noFill/>
        </p:spPr>
        <p:txBody>
          <a:bodyPr wrap="square" rtlCol="0">
            <a:spAutoFit/>
          </a:bodyPr>
          <a:lstStyle/>
          <a:p>
            <a:r>
              <a:rPr lang="en-US" dirty="0"/>
              <a:t>STEP 2;</a:t>
            </a:r>
          </a:p>
        </p:txBody>
      </p:sp>
      <p:pic>
        <p:nvPicPr>
          <p:cNvPr id="11" name="Picture 10">
            <a:extLst>
              <a:ext uri="{FF2B5EF4-FFF2-40B4-BE49-F238E27FC236}">
                <a16:creationId xmlns:a16="http://schemas.microsoft.com/office/drawing/2014/main" id="{D5605061-7A6A-F837-7104-29F84EF77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82" y="1011927"/>
            <a:ext cx="8842750" cy="1341659"/>
          </a:xfrm>
          <a:prstGeom prst="rect">
            <a:avLst/>
          </a:prstGeom>
        </p:spPr>
      </p:pic>
      <p:sp>
        <p:nvSpPr>
          <p:cNvPr id="13" name="TextBox 12">
            <a:extLst>
              <a:ext uri="{FF2B5EF4-FFF2-40B4-BE49-F238E27FC236}">
                <a16:creationId xmlns:a16="http://schemas.microsoft.com/office/drawing/2014/main" id="{8394CC00-0DF9-5748-79D1-B99F0ED97783}"/>
              </a:ext>
            </a:extLst>
          </p:cNvPr>
          <p:cNvSpPr txBox="1"/>
          <p:nvPr/>
        </p:nvSpPr>
        <p:spPr>
          <a:xfrm>
            <a:off x="422082" y="2530479"/>
            <a:ext cx="1406718" cy="369332"/>
          </a:xfrm>
          <a:prstGeom prst="rect">
            <a:avLst/>
          </a:prstGeom>
          <a:noFill/>
        </p:spPr>
        <p:txBody>
          <a:bodyPr wrap="square" rtlCol="0">
            <a:spAutoFit/>
          </a:bodyPr>
          <a:lstStyle/>
          <a:p>
            <a:r>
              <a:rPr lang="en-US" dirty="0"/>
              <a:t>STEP 3;</a:t>
            </a:r>
          </a:p>
        </p:txBody>
      </p:sp>
      <p:pic>
        <p:nvPicPr>
          <p:cNvPr id="15" name="Picture 14">
            <a:extLst>
              <a:ext uri="{FF2B5EF4-FFF2-40B4-BE49-F238E27FC236}">
                <a16:creationId xmlns:a16="http://schemas.microsoft.com/office/drawing/2014/main" id="{1224D81C-ABA5-F528-09CA-D15B1C5A5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529" y="2909750"/>
            <a:ext cx="9421396" cy="3237693"/>
          </a:xfrm>
          <a:prstGeom prst="rect">
            <a:avLst/>
          </a:prstGeom>
        </p:spPr>
      </p:pic>
    </p:spTree>
    <p:extLst>
      <p:ext uri="{BB962C8B-B14F-4D97-AF65-F5344CB8AC3E}">
        <p14:creationId xmlns:p14="http://schemas.microsoft.com/office/powerpoint/2010/main" val="347781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25554-678C-4D48-B850-3312D4B139D5}"/>
              </a:ext>
            </a:extLst>
          </p:cNvPr>
          <p:cNvSpPr txBox="1"/>
          <p:nvPr/>
        </p:nvSpPr>
        <p:spPr>
          <a:xfrm>
            <a:off x="4020761" y="6147443"/>
            <a:ext cx="4150479" cy="461665"/>
          </a:xfrm>
          <a:prstGeom prst="rect">
            <a:avLst/>
          </a:prstGeom>
          <a:solidFill>
            <a:schemeClr val="bg1"/>
          </a:solidFill>
        </p:spPr>
        <p:txBody>
          <a:bodyPr wrap="square" rtlCol="0" anchor="ctr">
            <a:spAutoFit/>
          </a:bodyPr>
          <a:lstStyle/>
          <a:p>
            <a:pPr algn="dist"/>
            <a:endParaRPr lang="ko-KR" altLang="en-US" sz="24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A776E714-61EF-6C37-5591-67FDC245ECA7}"/>
              </a:ext>
            </a:extLst>
          </p:cNvPr>
          <p:cNvSpPr txBox="1"/>
          <p:nvPr/>
        </p:nvSpPr>
        <p:spPr>
          <a:xfrm>
            <a:off x="365760" y="615463"/>
            <a:ext cx="1693628" cy="369332"/>
          </a:xfrm>
          <a:prstGeom prst="rect">
            <a:avLst/>
          </a:prstGeom>
          <a:noFill/>
        </p:spPr>
        <p:txBody>
          <a:bodyPr wrap="square" rtlCol="0">
            <a:spAutoFit/>
          </a:bodyPr>
          <a:lstStyle/>
          <a:p>
            <a:r>
              <a:rPr lang="en-US" dirty="0"/>
              <a:t>STEP 4;</a:t>
            </a:r>
          </a:p>
        </p:txBody>
      </p:sp>
      <p:pic>
        <p:nvPicPr>
          <p:cNvPr id="9" name="Picture 8">
            <a:extLst>
              <a:ext uri="{FF2B5EF4-FFF2-40B4-BE49-F238E27FC236}">
                <a16:creationId xmlns:a16="http://schemas.microsoft.com/office/drawing/2014/main" id="{47BFB6D4-5CAC-EA99-D202-59FC52CB4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41" y="935867"/>
            <a:ext cx="9526702" cy="5442408"/>
          </a:xfrm>
          <a:prstGeom prst="rect">
            <a:avLst/>
          </a:prstGeom>
        </p:spPr>
      </p:pic>
    </p:spTree>
    <p:extLst>
      <p:ext uri="{BB962C8B-B14F-4D97-AF65-F5344CB8AC3E}">
        <p14:creationId xmlns:p14="http://schemas.microsoft.com/office/powerpoint/2010/main" val="46527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25554-678C-4D48-B850-3312D4B139D5}"/>
              </a:ext>
            </a:extLst>
          </p:cNvPr>
          <p:cNvSpPr txBox="1"/>
          <p:nvPr/>
        </p:nvSpPr>
        <p:spPr>
          <a:xfrm>
            <a:off x="4020761" y="6147443"/>
            <a:ext cx="4150479" cy="461665"/>
          </a:xfrm>
          <a:prstGeom prst="rect">
            <a:avLst/>
          </a:prstGeom>
          <a:solidFill>
            <a:schemeClr val="bg1"/>
          </a:solidFill>
        </p:spPr>
        <p:txBody>
          <a:bodyPr wrap="square" rtlCol="0" anchor="ctr">
            <a:spAutoFit/>
          </a:bodyPr>
          <a:lstStyle/>
          <a:p>
            <a:pPr algn="dist"/>
            <a:endParaRPr lang="ko-KR" altLang="en-US" sz="24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A776E714-61EF-6C37-5591-67FDC245ECA7}"/>
              </a:ext>
            </a:extLst>
          </p:cNvPr>
          <p:cNvSpPr txBox="1"/>
          <p:nvPr/>
        </p:nvSpPr>
        <p:spPr>
          <a:xfrm>
            <a:off x="365760" y="615463"/>
            <a:ext cx="1693628" cy="369332"/>
          </a:xfrm>
          <a:prstGeom prst="rect">
            <a:avLst/>
          </a:prstGeom>
          <a:noFill/>
        </p:spPr>
        <p:txBody>
          <a:bodyPr wrap="square" rtlCol="0">
            <a:spAutoFit/>
          </a:bodyPr>
          <a:lstStyle/>
          <a:p>
            <a:r>
              <a:rPr lang="en-US" dirty="0"/>
              <a:t>STEP 5;</a:t>
            </a:r>
          </a:p>
        </p:txBody>
      </p:sp>
      <p:pic>
        <p:nvPicPr>
          <p:cNvPr id="4" name="Picture 3">
            <a:extLst>
              <a:ext uri="{FF2B5EF4-FFF2-40B4-BE49-F238E27FC236}">
                <a16:creationId xmlns:a16="http://schemas.microsoft.com/office/drawing/2014/main" id="{51603714-E42E-570D-C0A5-F75BC89F3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248" y="1088142"/>
            <a:ext cx="6811843" cy="5003131"/>
          </a:xfrm>
          <a:prstGeom prst="rect">
            <a:avLst/>
          </a:prstGeom>
        </p:spPr>
      </p:pic>
    </p:spTree>
    <p:extLst>
      <p:ext uri="{BB962C8B-B14F-4D97-AF65-F5344CB8AC3E}">
        <p14:creationId xmlns:p14="http://schemas.microsoft.com/office/powerpoint/2010/main" val="320199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25554-678C-4D48-B850-3312D4B139D5}"/>
              </a:ext>
            </a:extLst>
          </p:cNvPr>
          <p:cNvSpPr txBox="1"/>
          <p:nvPr/>
        </p:nvSpPr>
        <p:spPr>
          <a:xfrm>
            <a:off x="4020761" y="6147443"/>
            <a:ext cx="4150479" cy="461665"/>
          </a:xfrm>
          <a:prstGeom prst="rect">
            <a:avLst/>
          </a:prstGeom>
          <a:solidFill>
            <a:schemeClr val="bg1"/>
          </a:solidFill>
        </p:spPr>
        <p:txBody>
          <a:bodyPr wrap="square" rtlCol="0" anchor="ctr">
            <a:spAutoFit/>
          </a:bodyPr>
          <a:lstStyle/>
          <a:p>
            <a:pPr algn="dist"/>
            <a:endParaRPr lang="ko-KR" altLang="en-US" sz="24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A776E714-61EF-6C37-5591-67FDC245ECA7}"/>
              </a:ext>
            </a:extLst>
          </p:cNvPr>
          <p:cNvSpPr txBox="1"/>
          <p:nvPr/>
        </p:nvSpPr>
        <p:spPr>
          <a:xfrm>
            <a:off x="365760" y="615463"/>
            <a:ext cx="1693628" cy="369332"/>
          </a:xfrm>
          <a:prstGeom prst="rect">
            <a:avLst/>
          </a:prstGeom>
          <a:noFill/>
        </p:spPr>
        <p:txBody>
          <a:bodyPr wrap="square" rtlCol="0">
            <a:spAutoFit/>
          </a:bodyPr>
          <a:lstStyle/>
          <a:p>
            <a:r>
              <a:rPr lang="en-US" dirty="0"/>
              <a:t>STEP 6;</a:t>
            </a:r>
          </a:p>
        </p:txBody>
      </p:sp>
      <p:pic>
        <p:nvPicPr>
          <p:cNvPr id="5" name="Picture 4">
            <a:extLst>
              <a:ext uri="{FF2B5EF4-FFF2-40B4-BE49-F238E27FC236}">
                <a16:creationId xmlns:a16="http://schemas.microsoft.com/office/drawing/2014/main" id="{EB15B52A-DDD8-54EA-7E49-78CC02FFA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37" y="984795"/>
            <a:ext cx="5689430" cy="2082299"/>
          </a:xfrm>
          <a:prstGeom prst="rect">
            <a:avLst/>
          </a:prstGeom>
        </p:spPr>
      </p:pic>
      <p:sp>
        <p:nvSpPr>
          <p:cNvPr id="6" name="TextBox 5">
            <a:extLst>
              <a:ext uri="{FF2B5EF4-FFF2-40B4-BE49-F238E27FC236}">
                <a16:creationId xmlns:a16="http://schemas.microsoft.com/office/drawing/2014/main" id="{E64B30B7-CF6C-D206-3827-DB44EE33464D}"/>
              </a:ext>
            </a:extLst>
          </p:cNvPr>
          <p:cNvSpPr txBox="1"/>
          <p:nvPr/>
        </p:nvSpPr>
        <p:spPr>
          <a:xfrm>
            <a:off x="509937" y="3228230"/>
            <a:ext cx="1811844" cy="369332"/>
          </a:xfrm>
          <a:prstGeom prst="rect">
            <a:avLst/>
          </a:prstGeom>
          <a:noFill/>
        </p:spPr>
        <p:txBody>
          <a:bodyPr wrap="square" rtlCol="0">
            <a:spAutoFit/>
          </a:bodyPr>
          <a:lstStyle/>
          <a:p>
            <a:r>
              <a:rPr lang="en-US" dirty="0"/>
              <a:t>STEP 7;</a:t>
            </a:r>
          </a:p>
        </p:txBody>
      </p:sp>
      <p:pic>
        <p:nvPicPr>
          <p:cNvPr id="8" name="Picture 7">
            <a:extLst>
              <a:ext uri="{FF2B5EF4-FFF2-40B4-BE49-F238E27FC236}">
                <a16:creationId xmlns:a16="http://schemas.microsoft.com/office/drawing/2014/main" id="{5E535E72-95E6-07D1-5005-012F38141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37" y="3758698"/>
            <a:ext cx="10611168" cy="1815166"/>
          </a:xfrm>
          <a:prstGeom prst="rect">
            <a:avLst/>
          </a:prstGeom>
        </p:spPr>
      </p:pic>
    </p:spTree>
    <p:extLst>
      <p:ext uri="{BB962C8B-B14F-4D97-AF65-F5344CB8AC3E}">
        <p14:creationId xmlns:p14="http://schemas.microsoft.com/office/powerpoint/2010/main" val="100361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25554-678C-4D48-B850-3312D4B139D5}"/>
              </a:ext>
            </a:extLst>
          </p:cNvPr>
          <p:cNvSpPr txBox="1"/>
          <p:nvPr/>
        </p:nvSpPr>
        <p:spPr>
          <a:xfrm>
            <a:off x="4020761" y="6147443"/>
            <a:ext cx="4150479" cy="461665"/>
          </a:xfrm>
          <a:prstGeom prst="rect">
            <a:avLst/>
          </a:prstGeom>
          <a:solidFill>
            <a:schemeClr val="bg1"/>
          </a:solidFill>
        </p:spPr>
        <p:txBody>
          <a:bodyPr wrap="square" rtlCol="0" anchor="ctr">
            <a:spAutoFit/>
          </a:bodyPr>
          <a:lstStyle/>
          <a:p>
            <a:pPr algn="dist"/>
            <a:endParaRPr lang="ko-KR" altLang="en-US" sz="2400"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A776E714-61EF-6C37-5591-67FDC245ECA7}"/>
              </a:ext>
            </a:extLst>
          </p:cNvPr>
          <p:cNvSpPr txBox="1"/>
          <p:nvPr/>
        </p:nvSpPr>
        <p:spPr>
          <a:xfrm>
            <a:off x="453223" y="647181"/>
            <a:ext cx="2305879" cy="369332"/>
          </a:xfrm>
          <a:prstGeom prst="rect">
            <a:avLst/>
          </a:prstGeom>
          <a:noFill/>
        </p:spPr>
        <p:txBody>
          <a:bodyPr wrap="square" rtlCol="0">
            <a:spAutoFit/>
          </a:bodyPr>
          <a:lstStyle/>
          <a:p>
            <a:r>
              <a:rPr lang="en-US" dirty="0"/>
              <a:t>RECOVERED FILE;</a:t>
            </a:r>
          </a:p>
        </p:txBody>
      </p:sp>
      <p:pic>
        <p:nvPicPr>
          <p:cNvPr id="5" name="Picture 4">
            <a:extLst>
              <a:ext uri="{FF2B5EF4-FFF2-40B4-BE49-F238E27FC236}">
                <a16:creationId xmlns:a16="http://schemas.microsoft.com/office/drawing/2014/main" id="{139D67B2-7031-8E77-88ED-850217A7FEFE}"/>
              </a:ext>
            </a:extLst>
          </p:cNvPr>
          <p:cNvPicPr>
            <a:picLocks noChangeAspect="1"/>
          </p:cNvPicPr>
          <p:nvPr/>
        </p:nvPicPr>
        <p:blipFill>
          <a:blip r:embed="rId2"/>
          <a:stretch>
            <a:fillRect/>
          </a:stretch>
        </p:blipFill>
        <p:spPr>
          <a:xfrm>
            <a:off x="620201" y="1039354"/>
            <a:ext cx="10784619" cy="5171465"/>
          </a:xfrm>
          <a:prstGeom prst="rect">
            <a:avLst/>
          </a:prstGeom>
        </p:spPr>
      </p:pic>
    </p:spTree>
    <p:extLst>
      <p:ext uri="{BB962C8B-B14F-4D97-AF65-F5344CB8AC3E}">
        <p14:creationId xmlns:p14="http://schemas.microsoft.com/office/powerpoint/2010/main" val="328034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65AAB7AF-DB1F-4935-80EC-17FCE6FDC84A}"/>
              </a:ext>
            </a:extLst>
          </p:cNvPr>
          <p:cNvGrpSpPr/>
          <p:nvPr/>
        </p:nvGrpSpPr>
        <p:grpSpPr>
          <a:xfrm>
            <a:off x="6096000" y="2769507"/>
            <a:ext cx="6096000"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898714"/>
              <a:ext cx="12191852"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9">
            <a:extLst>
              <a:ext uri="{FF2B5EF4-FFF2-40B4-BE49-F238E27FC236}">
                <a16:creationId xmlns:a16="http://schemas.microsoft.com/office/drawing/2014/main" id="{69F34084-63BC-4D12-86D8-C611752B44F5}"/>
              </a:ext>
            </a:extLst>
          </p:cNvPr>
          <p:cNvGrpSpPr/>
          <p:nvPr/>
        </p:nvGrpSpPr>
        <p:grpSpPr>
          <a:xfrm>
            <a:off x="5440854" y="2001657"/>
            <a:ext cx="2907882" cy="481954"/>
            <a:chOff x="2551705" y="4296700"/>
            <a:chExt cx="3552136" cy="481954"/>
          </a:xfrm>
        </p:grpSpPr>
        <p:sp>
          <p:nvSpPr>
            <p:cNvPr id="9" name="TextBox 8">
              <a:extLst>
                <a:ext uri="{FF2B5EF4-FFF2-40B4-BE49-F238E27FC236}">
                  <a16:creationId xmlns:a16="http://schemas.microsoft.com/office/drawing/2014/main" id="{72E3E943-8A0F-4986-84D9-ACFE528CFE31}"/>
                </a:ext>
              </a:extLst>
            </p:cNvPr>
            <p:cNvSpPr txBox="1"/>
            <p:nvPr/>
          </p:nvSpPr>
          <p:spPr>
            <a:xfrm>
              <a:off x="2551706" y="4501655"/>
              <a:ext cx="3552135"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sp>
          <p:nvSpPr>
            <p:cNvPr id="10" name="TextBox 9">
              <a:extLst>
                <a:ext uri="{FF2B5EF4-FFF2-40B4-BE49-F238E27FC236}">
                  <a16:creationId xmlns:a16="http://schemas.microsoft.com/office/drawing/2014/main" id="{F212069C-30D1-4F18-AC05-BEEC1C0665FD}"/>
                </a:ext>
              </a:extLst>
            </p:cNvPr>
            <p:cNvSpPr txBox="1"/>
            <p:nvPr/>
          </p:nvSpPr>
          <p:spPr>
            <a:xfrm>
              <a:off x="2551705" y="4296700"/>
              <a:ext cx="3552135" cy="276999"/>
            </a:xfrm>
            <a:prstGeom prst="rect">
              <a:avLst/>
            </a:prstGeom>
            <a:noFill/>
          </p:spPr>
          <p:txBody>
            <a:bodyPr wrap="square" rtlCol="0">
              <a:spAutoFit/>
            </a:bodyPr>
            <a:lstStyle/>
            <a:p>
              <a:endParaRPr lang="ko-KR" altLang="en-US" sz="1200" b="1" dirty="0">
                <a:solidFill>
                  <a:schemeClr val="bg1"/>
                </a:solidFill>
                <a:cs typeface="Arial" pitchFamily="34" charset="0"/>
              </a:endParaRPr>
            </a:p>
          </p:txBody>
        </p:sp>
      </p:grpSp>
      <p:sp>
        <p:nvSpPr>
          <p:cNvPr id="27" name="액자 26">
            <a:extLst>
              <a:ext uri="{FF2B5EF4-FFF2-40B4-BE49-F238E27FC236}">
                <a16:creationId xmlns:a16="http://schemas.microsoft.com/office/drawing/2014/main" id="{9429BCB8-6A46-491C-A893-82443083CEE4}"/>
              </a:ext>
            </a:extLst>
          </p:cNvPr>
          <p:cNvSpPr/>
          <p:nvPr/>
        </p:nvSpPr>
        <p:spPr>
          <a:xfrm>
            <a:off x="586510" y="348157"/>
            <a:ext cx="8483600" cy="3614243"/>
          </a:xfrm>
          <a:prstGeom prst="frame">
            <a:avLst>
              <a:gd name="adj1" fmla="val 12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 name="TextBox 1">
            <a:extLst>
              <a:ext uri="{FF2B5EF4-FFF2-40B4-BE49-F238E27FC236}">
                <a16:creationId xmlns:a16="http://schemas.microsoft.com/office/drawing/2014/main" id="{30785879-0A27-40DC-8DFE-45F600A1C8F9}"/>
              </a:ext>
            </a:extLst>
          </p:cNvPr>
          <p:cNvSpPr txBox="1"/>
          <p:nvPr/>
        </p:nvSpPr>
        <p:spPr>
          <a:xfrm>
            <a:off x="886610" y="594275"/>
            <a:ext cx="3072832" cy="523220"/>
          </a:xfrm>
          <a:prstGeom prst="rect">
            <a:avLst/>
          </a:prstGeom>
          <a:noFill/>
        </p:spPr>
        <p:txBody>
          <a:bodyPr wrap="square" rtlCol="0">
            <a:spAutoFit/>
          </a:bodyPr>
          <a:lstStyle/>
          <a:p>
            <a:r>
              <a:rPr lang="en-US" sz="2800" b="1" dirty="0">
                <a:solidFill>
                  <a:schemeClr val="bg1"/>
                </a:solidFill>
              </a:rPr>
              <a:t>OUTLINE</a:t>
            </a:r>
          </a:p>
        </p:txBody>
      </p:sp>
      <p:sp>
        <p:nvSpPr>
          <p:cNvPr id="3" name="TextBox 2">
            <a:extLst>
              <a:ext uri="{FF2B5EF4-FFF2-40B4-BE49-F238E27FC236}">
                <a16:creationId xmlns:a16="http://schemas.microsoft.com/office/drawing/2014/main" id="{50C836B3-7D79-43E8-A377-5EC31C42F97F}"/>
              </a:ext>
            </a:extLst>
          </p:cNvPr>
          <p:cNvSpPr txBox="1"/>
          <p:nvPr/>
        </p:nvSpPr>
        <p:spPr>
          <a:xfrm>
            <a:off x="886610" y="1363613"/>
            <a:ext cx="3685390" cy="2246769"/>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About Sleuth Kit</a:t>
            </a:r>
          </a:p>
          <a:p>
            <a:pPr marL="285750" indent="-285750">
              <a:buFont typeface="Arial" panose="020B0604020202020204" pitchFamily="34" charset="0"/>
              <a:buChar char="•"/>
            </a:pPr>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Why Linux?</a:t>
            </a:r>
          </a:p>
          <a:p>
            <a:pPr marL="285750" indent="-285750">
              <a:buFont typeface="Arial" panose="020B0604020202020204" pitchFamily="34" charset="0"/>
              <a:buChar char="•"/>
            </a:pPr>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Features</a:t>
            </a:r>
          </a:p>
          <a:p>
            <a:pPr marL="285750" indent="-285750">
              <a:buFont typeface="Arial" panose="020B0604020202020204" pitchFamily="34" charset="0"/>
              <a:buChar char="•"/>
            </a:pPr>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Limitations</a:t>
            </a:r>
          </a:p>
          <a:p>
            <a:pPr marL="285750" indent="-285750">
              <a:buFont typeface="Arial" panose="020B0604020202020204" pitchFamily="34" charset="0"/>
              <a:buChar char="•"/>
            </a:pPr>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Importance</a:t>
            </a:r>
          </a:p>
          <a:p>
            <a:pPr marL="285750" indent="-285750">
              <a:buFont typeface="Arial" panose="020B0604020202020204" pitchFamily="34" charset="0"/>
              <a:buChar char="•"/>
            </a:pPr>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Benefits</a:t>
            </a:r>
          </a:p>
          <a:p>
            <a:pPr marL="285750" indent="-285750">
              <a:buFont typeface="Arial" panose="020B0604020202020204" pitchFamily="34" charset="0"/>
              <a:buChar char="•"/>
            </a:pPr>
            <a:r>
              <a:rPr lang="en-GB" sz="2000" dirty="0">
                <a:solidFill>
                  <a:schemeClr val="bg1"/>
                </a:solidFill>
                <a:latin typeface="Tahoma" panose="020B0604030504040204" pitchFamily="34" charset="0"/>
                <a:ea typeface="Tahoma" panose="020B0604030504040204" pitchFamily="34" charset="0"/>
                <a:cs typeface="Tahoma" panose="020B0604030504040204" pitchFamily="34" charset="0"/>
              </a:rPr>
              <a:t>Basic Command of sleuth kit</a:t>
            </a:r>
          </a:p>
        </p:txBody>
      </p:sp>
    </p:spTree>
    <p:extLst>
      <p:ext uri="{BB962C8B-B14F-4D97-AF65-F5344CB8AC3E}">
        <p14:creationId xmlns:p14="http://schemas.microsoft.com/office/powerpoint/2010/main" val="207082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Placeholder 34">
            <a:extLst>
              <a:ext uri="{FF2B5EF4-FFF2-40B4-BE49-F238E27FC236}">
                <a16:creationId xmlns:a16="http://schemas.microsoft.com/office/drawing/2014/main" id="{106A883F-C057-4364-9316-A5817B3A978F}"/>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27778" r="27778"/>
          <a:stretch>
            <a:fillRect/>
          </a:stretch>
        </p:blipFill>
        <p:spPr>
          <a:xfrm>
            <a:off x="6096000" y="39264"/>
            <a:ext cx="6096000" cy="6858000"/>
          </a:xfrm>
        </p:spPr>
      </p:pic>
      <p:sp>
        <p:nvSpPr>
          <p:cNvPr id="3" name="Oval 4">
            <a:extLst>
              <a:ext uri="{FF2B5EF4-FFF2-40B4-BE49-F238E27FC236}">
                <a16:creationId xmlns:a16="http://schemas.microsoft.com/office/drawing/2014/main" id="{15C93A14-7495-457C-AF8B-4F55BD989673}"/>
              </a:ext>
            </a:extLst>
          </p:cNvPr>
          <p:cNvSpPr/>
          <p:nvPr/>
        </p:nvSpPr>
        <p:spPr>
          <a:xfrm>
            <a:off x="789465" y="2545393"/>
            <a:ext cx="556818" cy="556818"/>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 name="Oval 5">
            <a:extLst>
              <a:ext uri="{FF2B5EF4-FFF2-40B4-BE49-F238E27FC236}">
                <a16:creationId xmlns:a16="http://schemas.microsoft.com/office/drawing/2014/main" id="{DEF2A073-A58C-4997-9FCF-FA47914418FC}"/>
              </a:ext>
            </a:extLst>
          </p:cNvPr>
          <p:cNvSpPr/>
          <p:nvPr/>
        </p:nvSpPr>
        <p:spPr>
          <a:xfrm>
            <a:off x="789465" y="3490421"/>
            <a:ext cx="556818" cy="556818"/>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 name="Oval 6">
            <a:extLst>
              <a:ext uri="{FF2B5EF4-FFF2-40B4-BE49-F238E27FC236}">
                <a16:creationId xmlns:a16="http://schemas.microsoft.com/office/drawing/2014/main" id="{69632CC4-623F-445E-AD83-3F40779481E9}"/>
              </a:ext>
            </a:extLst>
          </p:cNvPr>
          <p:cNvSpPr/>
          <p:nvPr/>
        </p:nvSpPr>
        <p:spPr>
          <a:xfrm>
            <a:off x="789465" y="4435449"/>
            <a:ext cx="556818" cy="556818"/>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7" name="TextBox 6">
            <a:extLst>
              <a:ext uri="{FF2B5EF4-FFF2-40B4-BE49-F238E27FC236}">
                <a16:creationId xmlns:a16="http://schemas.microsoft.com/office/drawing/2014/main" id="{1C1D6EFA-8A05-431C-BC1B-9FF82E3090AF}"/>
              </a:ext>
            </a:extLst>
          </p:cNvPr>
          <p:cNvSpPr txBox="1"/>
          <p:nvPr/>
        </p:nvSpPr>
        <p:spPr>
          <a:xfrm>
            <a:off x="829897" y="2623747"/>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01</a:t>
            </a:r>
            <a:endParaRPr lang="ko-KR" altLang="en-US" sz="2000" b="1" dirty="0">
              <a:solidFill>
                <a:schemeClr val="tx1">
                  <a:lumMod val="75000"/>
                  <a:lumOff val="2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F9A30B0D-2282-4488-AE7B-79AB6BA870FB}"/>
              </a:ext>
            </a:extLst>
          </p:cNvPr>
          <p:cNvSpPr txBox="1"/>
          <p:nvPr/>
        </p:nvSpPr>
        <p:spPr>
          <a:xfrm>
            <a:off x="829897" y="3570017"/>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02</a:t>
            </a:r>
            <a:endParaRPr lang="ko-KR" altLang="en-US" sz="2000" b="1" dirty="0">
              <a:solidFill>
                <a:schemeClr val="tx1">
                  <a:lumMod val="75000"/>
                  <a:lumOff val="2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9730A29-7A99-41D1-912C-0803EEA79745}"/>
              </a:ext>
            </a:extLst>
          </p:cNvPr>
          <p:cNvSpPr txBox="1"/>
          <p:nvPr/>
        </p:nvSpPr>
        <p:spPr>
          <a:xfrm>
            <a:off x="829897" y="4516287"/>
            <a:ext cx="470000" cy="400110"/>
          </a:xfrm>
          <a:prstGeom prst="rect">
            <a:avLst/>
          </a:prstGeom>
          <a:noFill/>
        </p:spPr>
        <p:txBody>
          <a:bodyPr wrap="none" rtlCol="0">
            <a:spAutoFit/>
          </a:bodyPr>
          <a:lstStyle/>
          <a:p>
            <a:r>
              <a:rPr lang="en-US" altLang="ko-KR" sz="2000" b="1" dirty="0">
                <a:solidFill>
                  <a:schemeClr val="tx1">
                    <a:lumMod val="75000"/>
                    <a:lumOff val="25000"/>
                  </a:schemeClr>
                </a:solidFill>
                <a:latin typeface="Arial" pitchFamily="34" charset="0"/>
                <a:cs typeface="Arial" pitchFamily="34" charset="0"/>
              </a:rPr>
              <a:t>03</a:t>
            </a:r>
            <a:endParaRPr lang="ko-KR" altLang="en-US" sz="2000" b="1" dirty="0">
              <a:solidFill>
                <a:schemeClr val="tx1">
                  <a:lumMod val="75000"/>
                  <a:lumOff val="25000"/>
                </a:schemeClr>
              </a:solidFill>
              <a:latin typeface="Arial" pitchFamily="34" charset="0"/>
              <a:cs typeface="Arial" pitchFamily="34" charset="0"/>
            </a:endParaRPr>
          </a:p>
        </p:txBody>
      </p:sp>
      <p:sp>
        <p:nvSpPr>
          <p:cNvPr id="18" name="TextBox 17">
            <a:extLst>
              <a:ext uri="{FF2B5EF4-FFF2-40B4-BE49-F238E27FC236}">
                <a16:creationId xmlns:a16="http://schemas.microsoft.com/office/drawing/2014/main" id="{9283AE3E-147D-4A3E-9596-0390B5546463}"/>
              </a:ext>
            </a:extLst>
          </p:cNvPr>
          <p:cNvSpPr txBox="1"/>
          <p:nvPr/>
        </p:nvSpPr>
        <p:spPr>
          <a:xfrm>
            <a:off x="1496096" y="4416193"/>
            <a:ext cx="4644292" cy="1015663"/>
          </a:xfrm>
          <a:prstGeom prst="rect">
            <a:avLst/>
          </a:prstGeom>
          <a:noFill/>
        </p:spPr>
        <p:txBody>
          <a:bodyPr wrap="square" rtlCol="0">
            <a:spAutoFit/>
          </a:bodyPr>
          <a:lstStyle/>
          <a:p>
            <a:r>
              <a:rPr lang="en-GB" sz="1500" dirty="0">
                <a:latin typeface="Times New Roman" panose="02020603050405020304" pitchFamily="18" charset="0"/>
                <a:cs typeface="Times New Roman" panose="02020603050405020304" pitchFamily="18" charset="0"/>
              </a:rPr>
              <a:t>The library can be incorporated into larger digital forensics tools and the command line tools can be directly used to find evidence.</a:t>
            </a:r>
          </a:p>
          <a:p>
            <a:endParaRPr lang="en-GB" sz="1500" dirty="0">
              <a:latin typeface="Times New Roman" panose="02020603050405020304" pitchFamily="18" charset="0"/>
              <a:cs typeface="Times New Roman" panose="02020603050405020304" pitchFamily="18" charset="0"/>
            </a:endParaRPr>
          </a:p>
        </p:txBody>
      </p:sp>
      <p:sp>
        <p:nvSpPr>
          <p:cNvPr id="31" name="Rectangle 36">
            <a:extLst>
              <a:ext uri="{FF2B5EF4-FFF2-40B4-BE49-F238E27FC236}">
                <a16:creationId xmlns:a16="http://schemas.microsoft.com/office/drawing/2014/main" id="{39DD7D01-2829-42E6-863A-B590203A582D}"/>
              </a:ext>
            </a:extLst>
          </p:cNvPr>
          <p:cNvSpPr/>
          <p:nvPr/>
        </p:nvSpPr>
        <p:spPr>
          <a:xfrm>
            <a:off x="5699517" y="1437122"/>
            <a:ext cx="499643" cy="417662"/>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lumMod val="75000"/>
                  <a:lumOff val="25000"/>
                </a:schemeClr>
              </a:solidFill>
            </a:endParaRPr>
          </a:p>
        </p:txBody>
      </p:sp>
      <p:sp>
        <p:nvSpPr>
          <p:cNvPr id="32" name="Rectangle 16">
            <a:extLst>
              <a:ext uri="{FF2B5EF4-FFF2-40B4-BE49-F238E27FC236}">
                <a16:creationId xmlns:a16="http://schemas.microsoft.com/office/drawing/2014/main" id="{E5341E27-9747-43B5-9627-A8EE0EA16CCE}"/>
              </a:ext>
            </a:extLst>
          </p:cNvPr>
          <p:cNvSpPr/>
          <p:nvPr/>
        </p:nvSpPr>
        <p:spPr>
          <a:xfrm>
            <a:off x="7367146" y="536239"/>
            <a:ext cx="432135" cy="28400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sp>
        <p:nvSpPr>
          <p:cNvPr id="33" name="TextBox 32">
            <a:extLst>
              <a:ext uri="{FF2B5EF4-FFF2-40B4-BE49-F238E27FC236}">
                <a16:creationId xmlns:a16="http://schemas.microsoft.com/office/drawing/2014/main" id="{620AAE6B-A40B-4224-8EC6-4F3BD99CF764}"/>
              </a:ext>
            </a:extLst>
          </p:cNvPr>
          <p:cNvSpPr txBox="1"/>
          <p:nvPr/>
        </p:nvSpPr>
        <p:spPr>
          <a:xfrm>
            <a:off x="789465" y="989436"/>
            <a:ext cx="6213235" cy="738664"/>
          </a:xfrm>
          <a:prstGeom prst="rect">
            <a:avLst/>
          </a:prstGeom>
          <a:noFill/>
        </p:spPr>
        <p:txBody>
          <a:bodyPr wrap="square" lIns="36000" tIns="0" rIns="36000" bIns="0" rtlCol="0" anchor="ctr">
            <a:spAutoFit/>
          </a:bodyPr>
          <a:lstStyle/>
          <a:p>
            <a:r>
              <a:rPr lang="en-GB" sz="4800" b="1" dirty="0"/>
              <a:t>ABOUT SLEUTH KIT</a:t>
            </a:r>
            <a:endParaRPr lang="ko-KR" altLang="en-US" sz="4800" b="1" dirty="0">
              <a:solidFill>
                <a:schemeClr val="tx1">
                  <a:lumMod val="75000"/>
                  <a:lumOff val="25000"/>
                </a:schemeClr>
              </a:solidFill>
            </a:endParaRPr>
          </a:p>
        </p:txBody>
      </p:sp>
      <p:sp>
        <p:nvSpPr>
          <p:cNvPr id="36" name="TextBox 35">
            <a:extLst>
              <a:ext uri="{FF2B5EF4-FFF2-40B4-BE49-F238E27FC236}">
                <a16:creationId xmlns:a16="http://schemas.microsoft.com/office/drawing/2014/main" id="{74F660F5-8187-4CA2-A14B-89A7ED5E5A82}"/>
              </a:ext>
            </a:extLst>
          </p:cNvPr>
          <p:cNvSpPr txBox="1"/>
          <p:nvPr/>
        </p:nvSpPr>
        <p:spPr>
          <a:xfrm>
            <a:off x="1496096" y="2535362"/>
            <a:ext cx="4800059" cy="784830"/>
          </a:xfrm>
          <a:prstGeom prst="rect">
            <a:avLst/>
          </a:prstGeom>
          <a:noFill/>
        </p:spPr>
        <p:txBody>
          <a:bodyPr wrap="square" rtlCol="0">
            <a:spAutoFit/>
          </a:bodyPr>
          <a:lstStyle/>
          <a:p>
            <a:r>
              <a:rPr lang="en-GB" sz="1500" dirty="0">
                <a:latin typeface="Times New Roman" panose="02020603050405020304" pitchFamily="18" charset="0"/>
                <a:cs typeface="Times New Roman" panose="02020603050405020304" pitchFamily="18" charset="0"/>
              </a:rPr>
              <a:t>In general sleuth kit is a forensic tool that works upon the command-line interface (CLI)</a:t>
            </a:r>
          </a:p>
          <a:p>
            <a:endParaRPr lang="en-US" sz="1500" dirty="0"/>
          </a:p>
        </p:txBody>
      </p:sp>
      <p:sp>
        <p:nvSpPr>
          <p:cNvPr id="39" name="TextBox 38">
            <a:extLst>
              <a:ext uri="{FF2B5EF4-FFF2-40B4-BE49-F238E27FC236}">
                <a16:creationId xmlns:a16="http://schemas.microsoft.com/office/drawing/2014/main" id="{8E94702F-68DE-45D0-87A2-69A20A50F278}"/>
              </a:ext>
            </a:extLst>
          </p:cNvPr>
          <p:cNvSpPr txBox="1"/>
          <p:nvPr/>
        </p:nvSpPr>
        <p:spPr>
          <a:xfrm>
            <a:off x="1496096" y="3360361"/>
            <a:ext cx="4780047" cy="1015663"/>
          </a:xfrm>
          <a:prstGeom prst="rect">
            <a:avLst/>
          </a:prstGeom>
          <a:noFill/>
        </p:spPr>
        <p:txBody>
          <a:bodyPr wrap="square" rtlCol="0">
            <a:spAutoFit/>
          </a:bodyPr>
          <a:lstStyle/>
          <a:p>
            <a:r>
              <a:rPr lang="en-GB" sz="1500" dirty="0">
                <a:latin typeface="Times New Roman" panose="02020603050405020304" pitchFamily="18" charset="0"/>
                <a:cs typeface="Times New Roman" panose="02020603050405020304" pitchFamily="18" charset="0"/>
              </a:rPr>
              <a:t>The Sleuth Kit (TSK) is a library and collection of command line digital forensics tools that allow you to investigate volume and file system data. </a:t>
            </a:r>
          </a:p>
          <a:p>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58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직사각형 1">
            <a:extLst>
              <a:ext uri="{FF2B5EF4-FFF2-40B4-BE49-F238E27FC236}">
                <a16:creationId xmlns:a16="http://schemas.microsoft.com/office/drawing/2014/main" id="{2002A010-4622-46C6-A987-A93CFDD7DA90}"/>
              </a:ext>
            </a:extLst>
          </p:cNvPr>
          <p:cNvSpPr/>
          <p:nvPr/>
        </p:nvSpPr>
        <p:spPr>
          <a:xfrm>
            <a:off x="5817326" y="1747374"/>
            <a:ext cx="5693187" cy="2431435"/>
          </a:xfrm>
          <a:prstGeom prst="rect">
            <a:avLst/>
          </a:prstGeom>
        </p:spPr>
        <p:txBody>
          <a:bodyPr wrap="square">
            <a:spAutoFit/>
          </a:bodyPr>
          <a:lstStyle/>
          <a:p>
            <a:pPr marL="457200" indent="-457200">
              <a:buFont typeface="+mj-lt"/>
              <a:buAutoNum type="arabicPeriod"/>
            </a:pPr>
            <a:r>
              <a:rPr lang="en-GB" sz="2000" dirty="0">
                <a:latin typeface="Times New Roman" panose="02020603050405020304" pitchFamily="18" charset="0"/>
                <a:ea typeface="Tahoma" panose="020B0604030504040204" pitchFamily="34" charset="0"/>
                <a:cs typeface="Times New Roman" panose="02020603050405020304" pitchFamily="18" charset="0"/>
              </a:rPr>
              <a:t>A Linux workstation is a powerful tool for forensic investigation due to the wide support for many file systems, </a:t>
            </a:r>
          </a:p>
          <a:p>
            <a:pPr marL="457200" indent="-457200">
              <a:buFont typeface="+mj-lt"/>
              <a:buAutoNum type="arabicPeriod"/>
            </a:pPr>
            <a:r>
              <a:rPr lang="en-GB" sz="2000" dirty="0">
                <a:latin typeface="Times New Roman" panose="02020603050405020304" pitchFamily="18" charset="0"/>
                <a:ea typeface="Tahoma" panose="020B0604030504040204" pitchFamily="34" charset="0"/>
                <a:cs typeface="Times New Roman" panose="02020603050405020304" pitchFamily="18" charset="0"/>
              </a:rPr>
              <a:t>The availability of advance tools and the ability to develop and compile source code.</a:t>
            </a:r>
          </a:p>
          <a:p>
            <a:pPr marL="457200" indent="-457200">
              <a:buFont typeface="+mj-lt"/>
              <a:buAutoNum type="arabicPeriod"/>
            </a:pPr>
            <a:r>
              <a:rPr lang="en-GB" sz="2000" dirty="0">
                <a:latin typeface="Times New Roman" panose="02020603050405020304" pitchFamily="18" charset="0"/>
                <a:ea typeface="Tahoma" panose="020B0604030504040204" pitchFamily="34" charset="0"/>
                <a:cs typeface="Times New Roman" panose="02020603050405020304" pitchFamily="18" charset="0"/>
              </a:rPr>
              <a:t>Kali Linux supports more than 500 penetration testing and cybersecurity-related applications.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endParaRPr lang="ko-KR" altLang="en-US" sz="1200" dirty="0">
              <a:solidFill>
                <a:schemeClr val="tx1">
                  <a:lumMod val="75000"/>
                  <a:lumOff val="25000"/>
                </a:schemeClr>
              </a:solidFill>
            </a:endParaRPr>
          </a:p>
        </p:txBody>
      </p:sp>
      <p:sp>
        <p:nvSpPr>
          <p:cNvPr id="8" name="Text Placeholder 27">
            <a:extLst>
              <a:ext uri="{FF2B5EF4-FFF2-40B4-BE49-F238E27FC236}">
                <a16:creationId xmlns:a16="http://schemas.microsoft.com/office/drawing/2014/main" id="{8CD1709B-CC4C-4300-82D5-CDF8EA1E959B}"/>
              </a:ext>
            </a:extLst>
          </p:cNvPr>
          <p:cNvSpPr txBox="1">
            <a:spLocks/>
          </p:cNvSpPr>
          <p:nvPr/>
        </p:nvSpPr>
        <p:spPr>
          <a:xfrm>
            <a:off x="7569660" y="3894908"/>
            <a:ext cx="3940851" cy="288032"/>
          </a:xfrm>
          <a:prstGeom prst="rect">
            <a:avLst/>
          </a:prstGeom>
        </p:spPr>
        <p:txBody>
          <a:bodyPr anchor="ctr"/>
          <a:lstStyle>
            <a:lvl1pPr marL="0" marR="0" indent="0" algn="l" defTabSz="914400" rtl="0" eaLnBrk="1" fontAlgn="auto" latinLnBrk="0" hangingPunct="1">
              <a:lnSpc>
                <a:spcPct val="100000"/>
              </a:lnSpc>
              <a:spcBef>
                <a:spcPct val="20000"/>
              </a:spcBef>
              <a:spcAft>
                <a:spcPts val="0"/>
              </a:spcAft>
              <a:buClrTx/>
              <a:buSzTx/>
              <a:buFontTx/>
              <a:buNone/>
              <a:tabLst/>
              <a:defRPr sz="1400" b="1" kern="1200">
                <a:solidFill>
                  <a:schemeClr val="bg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1600" dirty="0">
              <a:solidFill>
                <a:schemeClr val="tx1">
                  <a:lumMod val="75000"/>
                  <a:lumOff val="25000"/>
                </a:schemeClr>
              </a:solidFill>
            </a:endParaRPr>
          </a:p>
        </p:txBody>
      </p:sp>
      <p:sp>
        <p:nvSpPr>
          <p:cNvPr id="19" name="Text Placeholder 1">
            <a:extLst>
              <a:ext uri="{FF2B5EF4-FFF2-40B4-BE49-F238E27FC236}">
                <a16:creationId xmlns:a16="http://schemas.microsoft.com/office/drawing/2014/main" id="{20917B0D-BDCE-4685-A417-096FC5B5BA90}"/>
              </a:ext>
            </a:extLst>
          </p:cNvPr>
          <p:cNvSpPr txBox="1">
            <a:spLocks/>
          </p:cNvSpPr>
          <p:nvPr/>
        </p:nvSpPr>
        <p:spPr>
          <a:xfrm>
            <a:off x="5817326" y="490231"/>
            <a:ext cx="6079400"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5400" b="1" dirty="0"/>
              <a:t>WHY LINUX?</a:t>
            </a:r>
            <a:endParaRPr lang="en-US" sz="5400" b="1" dirty="0">
              <a:solidFill>
                <a:schemeClr val="tx1">
                  <a:lumMod val="85000"/>
                  <a:lumOff val="15000"/>
                </a:schemeClr>
              </a:solidFill>
              <a:latin typeface="+mj-lt"/>
            </a:endParaRPr>
          </a:p>
        </p:txBody>
      </p:sp>
      <p:pic>
        <p:nvPicPr>
          <p:cNvPr id="4" name="Picture Placeholder 3">
            <a:extLst>
              <a:ext uri="{FF2B5EF4-FFF2-40B4-BE49-F238E27FC236}">
                <a16:creationId xmlns:a16="http://schemas.microsoft.com/office/drawing/2014/main" id="{092F3AAF-DE11-45F2-B91F-3D3DABA24893}"/>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4397" b="4397"/>
          <a:stretch>
            <a:fillRect/>
          </a:stretch>
        </p:blipFill>
        <p:spPr/>
      </p:pic>
    </p:spTree>
    <p:extLst>
      <p:ext uri="{BB962C8B-B14F-4D97-AF65-F5344CB8AC3E}">
        <p14:creationId xmlns:p14="http://schemas.microsoft.com/office/powerpoint/2010/main" val="14107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b="1" dirty="0"/>
              <a:t>FEATURES OF SLEUTH KIT</a:t>
            </a:r>
          </a:p>
        </p:txBody>
      </p:sp>
      <p:graphicFrame>
        <p:nvGraphicFramePr>
          <p:cNvPr id="3" name="Table 7">
            <a:extLst>
              <a:ext uri="{FF2B5EF4-FFF2-40B4-BE49-F238E27FC236}">
                <a16:creationId xmlns:a16="http://schemas.microsoft.com/office/drawing/2014/main" id="{1FDDA513-17A9-497A-B8B2-0B84F966FD6A}"/>
              </a:ext>
            </a:extLst>
          </p:cNvPr>
          <p:cNvGraphicFramePr>
            <a:graphicFrameLocks noGrp="1"/>
          </p:cNvGraphicFramePr>
          <p:nvPr>
            <p:extLst>
              <p:ext uri="{D42A27DB-BD31-4B8C-83A1-F6EECF244321}">
                <p14:modId xmlns:p14="http://schemas.microsoft.com/office/powerpoint/2010/main" val="875750116"/>
              </p:ext>
            </p:extLst>
          </p:nvPr>
        </p:nvGraphicFramePr>
        <p:xfrm>
          <a:off x="2096702" y="2612572"/>
          <a:ext cx="1800200" cy="2491273"/>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323408">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GB" sz="1400" u="sng" dirty="0"/>
                        <a:t>Timeline Analysis </a:t>
                      </a:r>
                      <a:endParaRPr lang="ko-KR" altLang="en-US" sz="1400" b="1" dirty="0">
                        <a:solidFill>
                          <a:schemeClr val="bg1"/>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096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9695">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96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9695">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096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09695">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0969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12700" cmpd="sng">
                      <a:noFill/>
                    </a:lnT>
                    <a:lnB w="2857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11" name="Table 18">
            <a:extLst>
              <a:ext uri="{FF2B5EF4-FFF2-40B4-BE49-F238E27FC236}">
                <a16:creationId xmlns:a16="http://schemas.microsoft.com/office/drawing/2014/main" id="{10A6110F-03CC-4E93-BBEB-0595B7759C86}"/>
              </a:ext>
            </a:extLst>
          </p:cNvPr>
          <p:cNvGraphicFramePr>
            <a:graphicFrameLocks noGrp="1"/>
          </p:cNvGraphicFramePr>
          <p:nvPr>
            <p:extLst>
              <p:ext uri="{D42A27DB-BD31-4B8C-83A1-F6EECF244321}">
                <p14:modId xmlns:p14="http://schemas.microsoft.com/office/powerpoint/2010/main" val="3789958987"/>
              </p:ext>
            </p:extLst>
          </p:nvPr>
        </p:nvGraphicFramePr>
        <p:xfrm>
          <a:off x="4182598" y="2584402"/>
          <a:ext cx="1800200" cy="2519443"/>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327064">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GB" sz="1400" u="sng" dirty="0"/>
                        <a:t>Data Carving </a:t>
                      </a:r>
                      <a:endParaRPr lang="ko-KR" altLang="en-US" sz="1400" b="1" dirty="0">
                        <a:solidFill>
                          <a:schemeClr val="bg1"/>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4"/>
                      </a:solidFill>
                      <a:prstDash val="solid"/>
                      <a:round/>
                      <a:headEnd type="none" w="med" len="med"/>
                      <a:tailEnd type="none" w="med" len="med"/>
                    </a:lnL>
                    <a:lnR w="28575" cap="flat" cmpd="sng" algn="ctr">
                      <a:solidFill>
                        <a:schemeClr val="accent4"/>
                      </a:solidFill>
                      <a:prstDash val="solid"/>
                      <a:round/>
                      <a:headEnd type="none" w="med" len="med"/>
                      <a:tailEnd type="none" w="med" len="med"/>
                    </a:lnR>
                    <a:lnT w="12700" cmpd="sng">
                      <a:noFill/>
                    </a:lnT>
                    <a:lnB w="2857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12" name="Table 19">
            <a:extLst>
              <a:ext uri="{FF2B5EF4-FFF2-40B4-BE49-F238E27FC236}">
                <a16:creationId xmlns:a16="http://schemas.microsoft.com/office/drawing/2014/main" id="{6FAF93DF-FE8A-4DF7-A418-372129FC5DF9}"/>
              </a:ext>
            </a:extLst>
          </p:cNvPr>
          <p:cNvGraphicFramePr>
            <a:graphicFrameLocks noGrp="1"/>
          </p:cNvGraphicFramePr>
          <p:nvPr>
            <p:extLst>
              <p:ext uri="{D42A27DB-BD31-4B8C-83A1-F6EECF244321}">
                <p14:modId xmlns:p14="http://schemas.microsoft.com/office/powerpoint/2010/main" val="2250246213"/>
              </p:ext>
            </p:extLst>
          </p:nvPr>
        </p:nvGraphicFramePr>
        <p:xfrm>
          <a:off x="6268494" y="2584400"/>
          <a:ext cx="1800200" cy="2519444"/>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32706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GB" sz="1400" u="sng" dirty="0"/>
                        <a:t>Multimedia</a:t>
                      </a:r>
                      <a:endParaRPr lang="ko-KR" altLang="en-US" sz="1400" b="1" dirty="0">
                        <a:solidFill>
                          <a:schemeClr val="bg1"/>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000"/>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3"/>
                      </a:solidFill>
                      <a:prstDash val="solid"/>
                      <a:round/>
                      <a:headEnd type="none" w="med" len="med"/>
                      <a:tailEnd type="none" w="med" len="med"/>
                    </a:lnL>
                    <a:lnR w="28575" cap="flat" cmpd="sng" algn="ctr">
                      <a:solidFill>
                        <a:schemeClr val="accent3"/>
                      </a:solidFill>
                      <a:prstDash val="solid"/>
                      <a:round/>
                      <a:headEnd type="none" w="med" len="med"/>
                      <a:tailEnd type="none" w="med" len="med"/>
                    </a:lnR>
                    <a:lnT w="12700" cmpd="sng">
                      <a:noFill/>
                    </a:lnT>
                    <a:lnB w="28575"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graphicFrame>
        <p:nvGraphicFramePr>
          <p:cNvPr id="13" name="Table 19">
            <a:extLst>
              <a:ext uri="{FF2B5EF4-FFF2-40B4-BE49-F238E27FC236}">
                <a16:creationId xmlns:a16="http://schemas.microsoft.com/office/drawing/2014/main" id="{34732239-1BD8-46C6-AEF6-AB98E0C51524}"/>
              </a:ext>
            </a:extLst>
          </p:cNvPr>
          <p:cNvGraphicFramePr>
            <a:graphicFrameLocks noGrp="1"/>
          </p:cNvGraphicFramePr>
          <p:nvPr>
            <p:extLst>
              <p:ext uri="{D42A27DB-BD31-4B8C-83A1-F6EECF244321}">
                <p14:modId xmlns:p14="http://schemas.microsoft.com/office/powerpoint/2010/main" val="2115820814"/>
              </p:ext>
            </p:extLst>
          </p:nvPr>
        </p:nvGraphicFramePr>
        <p:xfrm>
          <a:off x="8354390" y="2584400"/>
          <a:ext cx="1800200" cy="2519444"/>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20000"/>
                    </a:ext>
                  </a:extLst>
                </a:gridCol>
              </a:tblGrid>
              <a:tr h="327065">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GB" sz="1400" u="sng" dirty="0"/>
                        <a:t>Web Artifacts </a:t>
                      </a:r>
                      <a:endParaRPr lang="ko-KR" altLang="en-US" sz="1400" b="1" dirty="0">
                        <a:solidFill>
                          <a:schemeClr val="bg1"/>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28575" cap="flat" cmpd="sng" algn="ctr">
                      <a:solidFill>
                        <a:schemeClr val="accent2"/>
                      </a:solid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3197">
                <a:tc>
                  <a:txBody>
                    <a:bodyPr/>
                    <a:lstStyle/>
                    <a:p>
                      <a:pPr algn="ctr" latinLnBrk="1"/>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1319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200" b="0" dirty="0">
                        <a:solidFill>
                          <a:schemeClr val="tx1">
                            <a:lumMod val="75000"/>
                            <a:lumOff val="25000"/>
                          </a:schemeClr>
                        </a:solidFill>
                        <a:latin typeface="+mn-lt"/>
                        <a:cs typeface="Arial" pitchFamily="34" charset="0"/>
                      </a:endParaRPr>
                    </a:p>
                  </a:txBody>
                  <a:tcPr anchor="ctr">
                    <a:lnL w="28575" cap="flat" cmpd="sng" algn="ctr">
                      <a:solidFill>
                        <a:schemeClr val="accent2"/>
                      </a:solidFill>
                      <a:prstDash val="solid"/>
                      <a:round/>
                      <a:headEnd type="none" w="med" len="med"/>
                      <a:tailEnd type="none" w="med" len="med"/>
                    </a:lnL>
                    <a:lnR w="28575" cap="flat" cmpd="sng" algn="ctr">
                      <a:solidFill>
                        <a:schemeClr val="accent2"/>
                      </a:solidFill>
                      <a:prstDash val="solid"/>
                      <a:round/>
                      <a:headEnd type="none" w="med" len="med"/>
                      <a:tailEnd type="none" w="med" len="med"/>
                    </a:lnR>
                    <a:lnT w="12700" cmpd="sng">
                      <a:noFill/>
                    </a:lnT>
                    <a:lnB w="285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18" name="TextBox 17">
            <a:extLst>
              <a:ext uri="{FF2B5EF4-FFF2-40B4-BE49-F238E27FC236}">
                <a16:creationId xmlns:a16="http://schemas.microsoft.com/office/drawing/2014/main" id="{857E44E7-7199-4892-A49A-38491DF14566}"/>
              </a:ext>
            </a:extLst>
          </p:cNvPr>
          <p:cNvSpPr txBox="1"/>
          <p:nvPr/>
        </p:nvSpPr>
        <p:spPr>
          <a:xfrm>
            <a:off x="2096699" y="3582512"/>
            <a:ext cx="1800200" cy="523220"/>
          </a:xfrm>
          <a:prstGeom prst="rect">
            <a:avLst/>
          </a:prstGeom>
          <a:noFill/>
        </p:spPr>
        <p:txBody>
          <a:bodyPr wrap="square" rtlCol="0">
            <a:spAutoFit/>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GB" sz="1400" dirty="0">
                <a:latin typeface="Times New Roman" panose="02020603050405020304" pitchFamily="18" charset="0"/>
                <a:cs typeface="Times New Roman" panose="02020603050405020304" pitchFamily="18" charset="0"/>
              </a:rPr>
              <a:t>Advanced graphical event viewing interface</a:t>
            </a:r>
            <a:endParaRPr lang="ko-KR" altLang="en-US" sz="1400" b="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CC8B48A-FDD6-4E57-913E-2D414AA94165}"/>
              </a:ext>
            </a:extLst>
          </p:cNvPr>
          <p:cNvSpPr txBox="1"/>
          <p:nvPr/>
        </p:nvSpPr>
        <p:spPr>
          <a:xfrm flipH="1">
            <a:off x="4182596" y="3385221"/>
            <a:ext cx="1800201" cy="95410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Recover deleted files from unallocated space using </a:t>
            </a:r>
            <a:r>
              <a:rPr lang="en-GB" sz="1400" dirty="0" err="1">
                <a:latin typeface="Times New Roman" panose="02020603050405020304" pitchFamily="18" charset="0"/>
                <a:cs typeface="Times New Roman" panose="02020603050405020304" pitchFamily="18" charset="0"/>
              </a:rPr>
              <a:t>PhotoRec</a:t>
            </a:r>
            <a:endParaRPr lang="en-GB"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B2054C2-5455-42AF-B511-BC5D1024B720}"/>
              </a:ext>
            </a:extLst>
          </p:cNvPr>
          <p:cNvSpPr txBox="1"/>
          <p:nvPr/>
        </p:nvSpPr>
        <p:spPr>
          <a:xfrm>
            <a:off x="6268491" y="3385221"/>
            <a:ext cx="1800200" cy="95410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Extract EXIF from pictures and watch videos.</a:t>
            </a:r>
          </a:p>
          <a:p>
            <a:endParaRPr lang="en-US"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327732B4-3968-40AE-9FCC-C641326B3976}"/>
              </a:ext>
            </a:extLst>
          </p:cNvPr>
          <p:cNvSpPr txBox="1"/>
          <p:nvPr/>
        </p:nvSpPr>
        <p:spPr>
          <a:xfrm>
            <a:off x="8354384" y="3385221"/>
            <a:ext cx="1800200" cy="1169551"/>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Extract history, bookmarks, and cookies from Firefox, Chrome, and IE.</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40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GB" b="1" dirty="0"/>
              <a:t>IMPORTANCE</a:t>
            </a:r>
            <a:endParaRPr lang="en-US" b="1" dirty="0"/>
          </a:p>
        </p:txBody>
      </p:sp>
      <p:sp>
        <p:nvSpPr>
          <p:cNvPr id="15" name="Rectangle 15">
            <a:extLst>
              <a:ext uri="{FF2B5EF4-FFF2-40B4-BE49-F238E27FC236}">
                <a16:creationId xmlns:a16="http://schemas.microsoft.com/office/drawing/2014/main" id="{036B8180-4B65-4507-9A0D-5B0DB4F0C8B5}"/>
              </a:ext>
            </a:extLst>
          </p:cNvPr>
          <p:cNvSpPr/>
          <p:nvPr/>
        </p:nvSpPr>
        <p:spPr>
          <a:xfrm>
            <a:off x="2220180" y="3173132"/>
            <a:ext cx="1525881" cy="1525881"/>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TextBox 16">
            <a:extLst>
              <a:ext uri="{FF2B5EF4-FFF2-40B4-BE49-F238E27FC236}">
                <a16:creationId xmlns:a16="http://schemas.microsoft.com/office/drawing/2014/main" id="{2E77CBA2-6C1C-4A24-BC5F-D02A50849990}"/>
              </a:ext>
            </a:extLst>
          </p:cNvPr>
          <p:cNvSpPr txBox="1"/>
          <p:nvPr/>
        </p:nvSpPr>
        <p:spPr>
          <a:xfrm>
            <a:off x="3097987" y="3267015"/>
            <a:ext cx="540000"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W</a:t>
            </a:r>
            <a:endParaRPr lang="ko-KR" altLang="en-US" sz="3200" b="1" dirty="0">
              <a:solidFill>
                <a:schemeClr val="bg1"/>
              </a:solidFill>
              <a:cs typeface="Arial" pitchFamily="34" charset="0"/>
            </a:endParaRPr>
          </a:p>
        </p:txBody>
      </p:sp>
      <p:sp>
        <p:nvSpPr>
          <p:cNvPr id="18" name="TextBox 17">
            <a:extLst>
              <a:ext uri="{FF2B5EF4-FFF2-40B4-BE49-F238E27FC236}">
                <a16:creationId xmlns:a16="http://schemas.microsoft.com/office/drawing/2014/main" id="{AD62DC72-F651-4172-9B2C-0EB4EF02883E}"/>
              </a:ext>
            </a:extLst>
          </p:cNvPr>
          <p:cNvSpPr txBox="1"/>
          <p:nvPr/>
        </p:nvSpPr>
        <p:spPr>
          <a:xfrm>
            <a:off x="2325001" y="4048899"/>
            <a:ext cx="540000"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O</a:t>
            </a:r>
            <a:endParaRPr lang="ko-KR" altLang="en-US" sz="3200" b="1" dirty="0">
              <a:solidFill>
                <a:schemeClr val="bg1"/>
              </a:solidFill>
              <a:cs typeface="Arial" pitchFamily="34" charset="0"/>
            </a:endParaRPr>
          </a:p>
        </p:txBody>
      </p:sp>
      <p:sp>
        <p:nvSpPr>
          <p:cNvPr id="19" name="TextBox 18">
            <a:extLst>
              <a:ext uri="{FF2B5EF4-FFF2-40B4-BE49-F238E27FC236}">
                <a16:creationId xmlns:a16="http://schemas.microsoft.com/office/drawing/2014/main" id="{58302F24-5E5E-40CA-B404-0218D4FAD105}"/>
              </a:ext>
            </a:extLst>
          </p:cNvPr>
          <p:cNvSpPr txBox="1"/>
          <p:nvPr/>
        </p:nvSpPr>
        <p:spPr>
          <a:xfrm>
            <a:off x="3097987" y="4048899"/>
            <a:ext cx="540000" cy="584775"/>
          </a:xfrm>
          <a:prstGeom prst="rect">
            <a:avLst/>
          </a:prstGeom>
          <a:noFill/>
        </p:spPr>
        <p:txBody>
          <a:bodyPr wrap="square" rtlCol="0">
            <a:spAutoFit/>
          </a:bodyPr>
          <a:lstStyle/>
          <a:p>
            <a:pPr algn="ctr"/>
            <a:r>
              <a:rPr lang="en-US" altLang="ko-KR" sz="3200" b="1" dirty="0">
                <a:solidFill>
                  <a:schemeClr val="bg1"/>
                </a:solidFill>
                <a:cs typeface="Arial" pitchFamily="34" charset="0"/>
              </a:rPr>
              <a:t>T</a:t>
            </a:r>
            <a:endParaRPr lang="ko-KR" altLang="en-US" sz="3200" b="1" dirty="0">
              <a:solidFill>
                <a:schemeClr val="bg1"/>
              </a:solidFill>
              <a:cs typeface="Arial" pitchFamily="34" charset="0"/>
            </a:endParaRPr>
          </a:p>
        </p:txBody>
      </p:sp>
      <p:sp>
        <p:nvSpPr>
          <p:cNvPr id="20" name="TextBox 19">
            <a:extLst>
              <a:ext uri="{FF2B5EF4-FFF2-40B4-BE49-F238E27FC236}">
                <a16:creationId xmlns:a16="http://schemas.microsoft.com/office/drawing/2014/main" id="{D3F47570-4518-45D4-ABAA-FDF886750D5D}"/>
              </a:ext>
            </a:extLst>
          </p:cNvPr>
          <p:cNvSpPr txBox="1"/>
          <p:nvPr/>
        </p:nvSpPr>
        <p:spPr>
          <a:xfrm>
            <a:off x="1045362" y="2356014"/>
            <a:ext cx="1885990"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STRENGTHS</a:t>
            </a:r>
            <a:endParaRPr lang="ko-KR" altLang="en-US" sz="1200" b="1" dirty="0">
              <a:solidFill>
                <a:schemeClr val="bg1"/>
              </a:solidFill>
              <a:cs typeface="Arial" pitchFamily="34" charset="0"/>
            </a:endParaRPr>
          </a:p>
        </p:txBody>
      </p:sp>
      <p:sp>
        <p:nvSpPr>
          <p:cNvPr id="22" name="TextBox 21">
            <a:extLst>
              <a:ext uri="{FF2B5EF4-FFF2-40B4-BE49-F238E27FC236}">
                <a16:creationId xmlns:a16="http://schemas.microsoft.com/office/drawing/2014/main" id="{41DAA8B7-F957-48F2-8B09-F88B22E55671}"/>
              </a:ext>
            </a:extLst>
          </p:cNvPr>
          <p:cNvSpPr txBox="1"/>
          <p:nvPr/>
        </p:nvSpPr>
        <p:spPr>
          <a:xfrm>
            <a:off x="1376946" y="4691033"/>
            <a:ext cx="1554406"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OPPORTUNITIES</a:t>
            </a:r>
            <a:endParaRPr lang="ko-KR" altLang="en-US" sz="1200" b="1" dirty="0">
              <a:solidFill>
                <a:schemeClr val="bg1"/>
              </a:solidFill>
              <a:cs typeface="Arial" pitchFamily="34" charset="0"/>
            </a:endParaRPr>
          </a:p>
        </p:txBody>
      </p:sp>
      <p:sp>
        <p:nvSpPr>
          <p:cNvPr id="23" name="TextBox 22">
            <a:extLst>
              <a:ext uri="{FF2B5EF4-FFF2-40B4-BE49-F238E27FC236}">
                <a16:creationId xmlns:a16="http://schemas.microsoft.com/office/drawing/2014/main" id="{3E6A5628-5C0B-412F-B954-66FE58861DFE}"/>
              </a:ext>
            </a:extLst>
          </p:cNvPr>
          <p:cNvSpPr txBox="1"/>
          <p:nvPr/>
        </p:nvSpPr>
        <p:spPr>
          <a:xfrm>
            <a:off x="3746061" y="4082506"/>
            <a:ext cx="1174817" cy="276999"/>
          </a:xfrm>
          <a:prstGeom prst="rect">
            <a:avLst/>
          </a:prstGeom>
          <a:noFill/>
        </p:spPr>
        <p:txBody>
          <a:bodyPr wrap="square" rtlCol="0">
            <a:spAutoFit/>
          </a:bodyPr>
          <a:lstStyle/>
          <a:p>
            <a:pPr algn="ctr"/>
            <a:r>
              <a:rPr lang="en-US" altLang="ko-KR" sz="1200" b="1" dirty="0">
                <a:solidFill>
                  <a:schemeClr val="bg1"/>
                </a:solidFill>
                <a:cs typeface="Arial" pitchFamily="34" charset="0"/>
              </a:rPr>
              <a:t>THREATS</a:t>
            </a:r>
            <a:endParaRPr lang="ko-KR" altLang="en-US" sz="1200" b="1" dirty="0">
              <a:solidFill>
                <a:schemeClr val="bg1"/>
              </a:solidFill>
              <a:cs typeface="Arial" pitchFamily="34" charset="0"/>
            </a:endParaRPr>
          </a:p>
        </p:txBody>
      </p:sp>
      <p:sp>
        <p:nvSpPr>
          <p:cNvPr id="24" name="TextBox 23">
            <a:extLst>
              <a:ext uri="{FF2B5EF4-FFF2-40B4-BE49-F238E27FC236}">
                <a16:creationId xmlns:a16="http://schemas.microsoft.com/office/drawing/2014/main" id="{5BF314BC-DBAD-4C4A-854C-6010CD1C6F59}"/>
              </a:ext>
            </a:extLst>
          </p:cNvPr>
          <p:cNvSpPr txBox="1"/>
          <p:nvPr/>
        </p:nvSpPr>
        <p:spPr>
          <a:xfrm>
            <a:off x="3040526" y="2341080"/>
            <a:ext cx="1564427"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a:t>
            </a:r>
          </a:p>
        </p:txBody>
      </p:sp>
      <p:sp>
        <p:nvSpPr>
          <p:cNvPr id="25" name="TextBox 24">
            <a:extLst>
              <a:ext uri="{FF2B5EF4-FFF2-40B4-BE49-F238E27FC236}">
                <a16:creationId xmlns:a16="http://schemas.microsoft.com/office/drawing/2014/main" id="{26FC5E95-4B0E-4FBB-961C-0A2794B26E7A}"/>
              </a:ext>
            </a:extLst>
          </p:cNvPr>
          <p:cNvSpPr txBox="1"/>
          <p:nvPr/>
        </p:nvSpPr>
        <p:spPr>
          <a:xfrm>
            <a:off x="1045363" y="2659635"/>
            <a:ext cx="1174817" cy="1200329"/>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a:t>
            </a:r>
          </a:p>
        </p:txBody>
      </p:sp>
      <p:sp>
        <p:nvSpPr>
          <p:cNvPr id="27" name="TextBox 26">
            <a:extLst>
              <a:ext uri="{FF2B5EF4-FFF2-40B4-BE49-F238E27FC236}">
                <a16:creationId xmlns:a16="http://schemas.microsoft.com/office/drawing/2014/main" id="{B7D1F567-1EE0-4CFD-96D6-8C4A06A87BE4}"/>
              </a:ext>
            </a:extLst>
          </p:cNvPr>
          <p:cNvSpPr txBox="1"/>
          <p:nvPr/>
        </p:nvSpPr>
        <p:spPr>
          <a:xfrm>
            <a:off x="1366927" y="4981620"/>
            <a:ext cx="1564427" cy="830997"/>
          </a:xfrm>
          <a:prstGeom prst="rect">
            <a:avLst/>
          </a:prstGeom>
          <a:noFill/>
        </p:spPr>
        <p:txBody>
          <a:bodyPr wrap="square" rtlCol="0">
            <a:spAutoFit/>
          </a:bodyPr>
          <a:lstStyle/>
          <a:p>
            <a:pPr algn="ctr"/>
            <a:r>
              <a:rPr lang="en-US" altLang="ko-KR" sz="1200" dirty="0">
                <a:solidFill>
                  <a:schemeClr val="bg1"/>
                </a:solidFill>
                <a:cs typeface="Arial" pitchFamily="34" charset="0"/>
              </a:rPr>
              <a:t>You can simply impress your audience and add a unique zing</a:t>
            </a:r>
          </a:p>
        </p:txBody>
      </p:sp>
      <p:grpSp>
        <p:nvGrpSpPr>
          <p:cNvPr id="28" name="Group 35">
            <a:extLst>
              <a:ext uri="{FF2B5EF4-FFF2-40B4-BE49-F238E27FC236}">
                <a16:creationId xmlns:a16="http://schemas.microsoft.com/office/drawing/2014/main" id="{155B8B43-6C81-4DE4-9D13-41F9701E73CD}"/>
              </a:ext>
            </a:extLst>
          </p:cNvPr>
          <p:cNvGrpSpPr/>
          <p:nvPr/>
        </p:nvGrpSpPr>
        <p:grpSpPr>
          <a:xfrm>
            <a:off x="5651877" y="2238962"/>
            <a:ext cx="199272" cy="206152"/>
            <a:chOff x="2411760" y="3708613"/>
            <a:chExt cx="206152" cy="206152"/>
          </a:xfrm>
        </p:grpSpPr>
        <p:sp>
          <p:nvSpPr>
            <p:cNvPr id="29" name="Oval 37">
              <a:extLst>
                <a:ext uri="{FF2B5EF4-FFF2-40B4-BE49-F238E27FC236}">
                  <a16:creationId xmlns:a16="http://schemas.microsoft.com/office/drawing/2014/main" id="{847F6543-EF26-4FB1-8014-114759BDD5C5}"/>
                </a:ext>
              </a:extLst>
            </p:cNvPr>
            <p:cNvSpPr/>
            <p:nvPr/>
          </p:nvSpPr>
          <p:spPr>
            <a:xfrm>
              <a:off x="2411760" y="3708613"/>
              <a:ext cx="206152" cy="2061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0" name="Chevron 38">
              <a:extLst>
                <a:ext uri="{FF2B5EF4-FFF2-40B4-BE49-F238E27FC236}">
                  <a16:creationId xmlns:a16="http://schemas.microsoft.com/office/drawing/2014/main" id="{282B53EC-7F03-4C4A-853B-61F6D244FFC5}"/>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32" name="TextBox 31">
            <a:extLst>
              <a:ext uri="{FF2B5EF4-FFF2-40B4-BE49-F238E27FC236}">
                <a16:creationId xmlns:a16="http://schemas.microsoft.com/office/drawing/2014/main" id="{645C500E-653A-40A0-8396-406DF64E5A16}"/>
              </a:ext>
            </a:extLst>
          </p:cNvPr>
          <p:cNvSpPr txBox="1"/>
          <p:nvPr/>
        </p:nvSpPr>
        <p:spPr>
          <a:xfrm>
            <a:off x="5915986" y="2096077"/>
            <a:ext cx="5663304" cy="954107"/>
          </a:xfrm>
          <a:prstGeom prst="rect">
            <a:avLst/>
          </a:prstGeom>
          <a:noFill/>
        </p:spPr>
        <p:txBody>
          <a:bodyPr wrap="square" rtlCol="0" anchor="ctr">
            <a:spAutoFit/>
          </a:bodyPr>
          <a:lstStyle/>
          <a:p>
            <a:r>
              <a:rPr lang="en-US" sz="1400" dirty="0">
                <a:latin typeface="Times New Roman" panose="02020603050405020304" pitchFamily="18" charset="0"/>
                <a:cs typeface="Times New Roman" panose="02020603050405020304" pitchFamily="18" charset="0"/>
              </a:rPr>
              <a:t>It is widely used by forensic analysts, law enforcement agencies, and security professionals to examine and analyze data stored on a variety of media, including hard drives, USB drives, and memory cards.</a:t>
            </a:r>
          </a:p>
          <a:p>
            <a:endParaRPr lang="ko-KR" altLang="en-US" sz="1400" b="1" dirty="0">
              <a:solidFill>
                <a:schemeClr val="tx1">
                  <a:lumMod val="75000"/>
                  <a:lumOff val="25000"/>
                </a:schemeClr>
              </a:solidFill>
            </a:endParaRPr>
          </a:p>
        </p:txBody>
      </p:sp>
      <p:grpSp>
        <p:nvGrpSpPr>
          <p:cNvPr id="34" name="Group 42">
            <a:extLst>
              <a:ext uri="{FF2B5EF4-FFF2-40B4-BE49-F238E27FC236}">
                <a16:creationId xmlns:a16="http://schemas.microsoft.com/office/drawing/2014/main" id="{56557344-DC63-4B36-BFF2-449931FD9838}"/>
              </a:ext>
            </a:extLst>
          </p:cNvPr>
          <p:cNvGrpSpPr/>
          <p:nvPr/>
        </p:nvGrpSpPr>
        <p:grpSpPr>
          <a:xfrm>
            <a:off x="5651877" y="3419277"/>
            <a:ext cx="199272" cy="206152"/>
            <a:chOff x="2411760" y="3708613"/>
            <a:chExt cx="206152" cy="206152"/>
          </a:xfrm>
        </p:grpSpPr>
        <p:sp>
          <p:nvSpPr>
            <p:cNvPr id="35" name="Oval 44">
              <a:extLst>
                <a:ext uri="{FF2B5EF4-FFF2-40B4-BE49-F238E27FC236}">
                  <a16:creationId xmlns:a16="http://schemas.microsoft.com/office/drawing/2014/main" id="{C6AADC42-D7A1-4812-AEF9-2330FA4CB706}"/>
                </a:ext>
              </a:extLst>
            </p:cNvPr>
            <p:cNvSpPr/>
            <p:nvPr/>
          </p:nvSpPr>
          <p:spPr>
            <a:xfrm>
              <a:off x="2411760" y="3708613"/>
              <a:ext cx="206152" cy="206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36" name="Chevron 45">
              <a:extLst>
                <a:ext uri="{FF2B5EF4-FFF2-40B4-BE49-F238E27FC236}">
                  <a16:creationId xmlns:a16="http://schemas.microsoft.com/office/drawing/2014/main" id="{512602BD-A147-4E1F-8470-C5F76EE0E8EF}"/>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38" name="TextBox 37">
            <a:extLst>
              <a:ext uri="{FF2B5EF4-FFF2-40B4-BE49-F238E27FC236}">
                <a16:creationId xmlns:a16="http://schemas.microsoft.com/office/drawing/2014/main" id="{E117E7A0-F1DD-4F9E-B8F7-7F5BA8CD6A13}"/>
              </a:ext>
            </a:extLst>
          </p:cNvPr>
          <p:cNvSpPr txBox="1"/>
          <p:nvPr/>
        </p:nvSpPr>
        <p:spPr>
          <a:xfrm>
            <a:off x="5915985" y="3270430"/>
            <a:ext cx="5663303" cy="954107"/>
          </a:xfrm>
          <a:prstGeom prst="rect">
            <a:avLst/>
          </a:prstGeom>
          <a:noFill/>
        </p:spPr>
        <p:txBody>
          <a:bodyPr wrap="square" rtlCol="0" anchor="ctr">
            <a:spAutoFit/>
          </a:bodyPr>
          <a:lstStyle/>
          <a:p>
            <a:r>
              <a:rPr lang="en-US" sz="1400" b="1" dirty="0">
                <a:latin typeface="Times New Roman" panose="02020603050405020304" pitchFamily="18" charset="0"/>
                <a:cs typeface="Times New Roman" panose="02020603050405020304" pitchFamily="18" charset="0"/>
              </a:rPr>
              <a:t>SUPPORT FOR A WIDE RANGE OF FILE SYSTEMS:</a:t>
            </a:r>
          </a:p>
          <a:p>
            <a:r>
              <a:rPr lang="en-US" sz="1400" dirty="0">
                <a:latin typeface="Times New Roman" panose="02020603050405020304" pitchFamily="18" charset="0"/>
                <a:cs typeface="Times New Roman" panose="02020603050405020304" pitchFamily="18" charset="0"/>
              </a:rPr>
              <a:t>The Sleuth Kit can be used to examine data on various file systems, including NTFS, FAT, </a:t>
            </a:r>
            <a:r>
              <a:rPr lang="en-US" sz="1400" dirty="0" err="1">
                <a:latin typeface="Times New Roman" panose="02020603050405020304" pitchFamily="18" charset="0"/>
                <a:cs typeface="Times New Roman" panose="02020603050405020304" pitchFamily="18" charset="0"/>
              </a:rPr>
              <a:t>exFAT</a:t>
            </a:r>
            <a:r>
              <a:rPr lang="en-US" sz="1400" dirty="0">
                <a:latin typeface="Times New Roman" panose="02020603050405020304" pitchFamily="18" charset="0"/>
                <a:cs typeface="Times New Roman" panose="02020603050405020304" pitchFamily="18" charset="0"/>
              </a:rPr>
              <a:t>, and Ext2/3/4</a:t>
            </a:r>
            <a:r>
              <a:rPr lang="en-US" sz="1400" dirty="0"/>
              <a:t>.</a:t>
            </a:r>
          </a:p>
          <a:p>
            <a:endParaRPr lang="ko-KR" altLang="en-US" sz="1400" b="1" dirty="0">
              <a:solidFill>
                <a:schemeClr val="tx1">
                  <a:lumMod val="75000"/>
                  <a:lumOff val="25000"/>
                </a:schemeClr>
              </a:solidFill>
            </a:endParaRPr>
          </a:p>
        </p:txBody>
      </p:sp>
      <p:grpSp>
        <p:nvGrpSpPr>
          <p:cNvPr id="40" name="Group 49">
            <a:extLst>
              <a:ext uri="{FF2B5EF4-FFF2-40B4-BE49-F238E27FC236}">
                <a16:creationId xmlns:a16="http://schemas.microsoft.com/office/drawing/2014/main" id="{0B604134-F060-4778-B2F0-B1F1A2C91D35}"/>
              </a:ext>
            </a:extLst>
          </p:cNvPr>
          <p:cNvGrpSpPr/>
          <p:nvPr/>
        </p:nvGrpSpPr>
        <p:grpSpPr>
          <a:xfrm>
            <a:off x="5651877" y="4599592"/>
            <a:ext cx="199272" cy="206152"/>
            <a:chOff x="2411760" y="3708613"/>
            <a:chExt cx="206152" cy="206152"/>
          </a:xfrm>
        </p:grpSpPr>
        <p:sp>
          <p:nvSpPr>
            <p:cNvPr id="41" name="Oval 51">
              <a:extLst>
                <a:ext uri="{FF2B5EF4-FFF2-40B4-BE49-F238E27FC236}">
                  <a16:creationId xmlns:a16="http://schemas.microsoft.com/office/drawing/2014/main" id="{48AB32C9-E687-4D94-A2E0-E88AE28D3364}"/>
                </a:ext>
              </a:extLst>
            </p:cNvPr>
            <p:cNvSpPr/>
            <p:nvPr/>
          </p:nvSpPr>
          <p:spPr>
            <a:xfrm>
              <a:off x="2411760" y="3708613"/>
              <a:ext cx="206152" cy="2061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42" name="Chevron 52">
              <a:extLst>
                <a:ext uri="{FF2B5EF4-FFF2-40B4-BE49-F238E27FC236}">
                  <a16:creationId xmlns:a16="http://schemas.microsoft.com/office/drawing/2014/main" id="{CACD1196-A000-4FB2-8A95-7BA4059365C0}"/>
                </a:ext>
              </a:extLst>
            </p:cNvPr>
            <p:cNvSpPr/>
            <p:nvPr/>
          </p:nvSpPr>
          <p:spPr>
            <a:xfrm>
              <a:off x="2478836" y="3755880"/>
              <a:ext cx="72000" cy="108000"/>
            </a:xfrm>
            <a:prstGeom prst="chevron">
              <a:avLst>
                <a:gd name="adj" fmla="val 6522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44" name="TextBox 43">
            <a:extLst>
              <a:ext uri="{FF2B5EF4-FFF2-40B4-BE49-F238E27FC236}">
                <a16:creationId xmlns:a16="http://schemas.microsoft.com/office/drawing/2014/main" id="{C74AC87D-7210-47DC-B0F7-B82F5D898EA4}"/>
              </a:ext>
            </a:extLst>
          </p:cNvPr>
          <p:cNvSpPr txBox="1"/>
          <p:nvPr/>
        </p:nvSpPr>
        <p:spPr>
          <a:xfrm>
            <a:off x="5915986" y="4395636"/>
            <a:ext cx="5663302" cy="1384995"/>
          </a:xfrm>
          <a:prstGeom prst="rect">
            <a:avLst/>
          </a:prstGeom>
          <a:noFill/>
        </p:spPr>
        <p:txBody>
          <a:bodyPr wrap="square" rtlCol="0" anchor="ctr">
            <a:spAutoFit/>
          </a:bodyPr>
          <a:lstStyle/>
          <a:p>
            <a:r>
              <a:rPr lang="en-US" sz="1400" b="1" dirty="0">
                <a:latin typeface="Times New Roman" panose="02020603050405020304" pitchFamily="18" charset="0"/>
                <a:cs typeface="Times New Roman" panose="02020603050405020304" pitchFamily="18" charset="0"/>
              </a:rPr>
              <a:t>INTEGRATION WITH OTHER FORENSIC TOOLS:</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The Sleuth Kit can be used in conjunction with other forensic tools, such as Autopsy and The Coroner's Toolkit (TCT). This allows forensic analysts to use a combination of tools to examine and analyze data in a forensic investigation.</a:t>
            </a:r>
          </a:p>
          <a:p>
            <a:endParaRPr lang="ko-KR" altLang="en-US" sz="1400" b="1" dirty="0">
              <a:solidFill>
                <a:schemeClr val="tx1">
                  <a:lumMod val="75000"/>
                  <a:lumOff val="25000"/>
                </a:schemeClr>
              </a:solidFill>
            </a:endParaRPr>
          </a:p>
        </p:txBody>
      </p:sp>
      <p:sp>
        <p:nvSpPr>
          <p:cNvPr id="52" name="Parallelogram 15">
            <a:extLst>
              <a:ext uri="{FF2B5EF4-FFF2-40B4-BE49-F238E27FC236}">
                <a16:creationId xmlns:a16="http://schemas.microsoft.com/office/drawing/2014/main" id="{2401FA97-7763-4C18-9358-128E09E961F5}"/>
              </a:ext>
            </a:extLst>
          </p:cNvPr>
          <p:cNvSpPr/>
          <p:nvPr/>
        </p:nvSpPr>
        <p:spPr>
          <a:xfrm flipH="1">
            <a:off x="1621151" y="4216800"/>
            <a:ext cx="357672" cy="357672"/>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3" name="Rounded Rectangle 10">
            <a:extLst>
              <a:ext uri="{FF2B5EF4-FFF2-40B4-BE49-F238E27FC236}">
                <a16:creationId xmlns:a16="http://schemas.microsoft.com/office/drawing/2014/main" id="{CBC0F2B9-B3D8-41CC-91EB-28B420239F4A}"/>
              </a:ext>
            </a:extLst>
          </p:cNvPr>
          <p:cNvSpPr/>
          <p:nvPr/>
        </p:nvSpPr>
        <p:spPr>
          <a:xfrm>
            <a:off x="3270105" y="4949482"/>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4" name="Rounded Rectangle 6">
            <a:extLst>
              <a:ext uri="{FF2B5EF4-FFF2-40B4-BE49-F238E27FC236}">
                <a16:creationId xmlns:a16="http://schemas.microsoft.com/office/drawing/2014/main" id="{C4630827-3035-4035-9DBC-9F8620F8E350}"/>
              </a:ext>
            </a:extLst>
          </p:cNvPr>
          <p:cNvSpPr/>
          <p:nvPr/>
        </p:nvSpPr>
        <p:spPr>
          <a:xfrm>
            <a:off x="2424110" y="2689871"/>
            <a:ext cx="345998" cy="351772"/>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Rounded Rectangle 27">
            <a:extLst>
              <a:ext uri="{FF2B5EF4-FFF2-40B4-BE49-F238E27FC236}">
                <a16:creationId xmlns:a16="http://schemas.microsoft.com/office/drawing/2014/main" id="{0AB55A98-7495-4E0F-9837-87604536177B}"/>
              </a:ext>
            </a:extLst>
          </p:cNvPr>
          <p:cNvSpPr/>
          <p:nvPr/>
        </p:nvSpPr>
        <p:spPr>
          <a:xfrm>
            <a:off x="4022525" y="3394551"/>
            <a:ext cx="346396" cy="26607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57" name="Picture 56">
            <a:extLst>
              <a:ext uri="{FF2B5EF4-FFF2-40B4-BE49-F238E27FC236}">
                <a16:creationId xmlns:a16="http://schemas.microsoft.com/office/drawing/2014/main" id="{B023D0AD-5044-4448-8680-44667BBDE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61" y="1572166"/>
            <a:ext cx="5155895" cy="476982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30978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079C16-D092-475C-8C4D-E950C1C1A96E}"/>
              </a:ext>
            </a:extLst>
          </p:cNvPr>
          <p:cNvSpPr txBox="1"/>
          <p:nvPr/>
        </p:nvSpPr>
        <p:spPr>
          <a:xfrm>
            <a:off x="6358188" y="347367"/>
            <a:ext cx="5491690" cy="1200329"/>
          </a:xfrm>
          <a:prstGeom prst="rect">
            <a:avLst/>
          </a:prstGeom>
          <a:noFill/>
        </p:spPr>
        <p:txBody>
          <a:bodyPr wrap="square" rtlCol="0" anchor="ctr">
            <a:spAutoFit/>
          </a:bodyPr>
          <a:lstStyle/>
          <a:p>
            <a:r>
              <a:rPr lang="en-GB" sz="3600" b="1" dirty="0">
                <a:solidFill>
                  <a:schemeClr val="bg1"/>
                </a:solidFill>
              </a:rPr>
              <a:t>BENEFITS OF SLEUTH KIT</a:t>
            </a:r>
            <a:endParaRPr lang="ko-KR" altLang="en-US" sz="3600" b="1" dirty="0">
              <a:solidFill>
                <a:schemeClr val="bg1"/>
              </a:solidFill>
              <a:cs typeface="Arial" pitchFamily="34" charset="0"/>
            </a:endParaRPr>
          </a:p>
        </p:txBody>
      </p:sp>
      <p:sp>
        <p:nvSpPr>
          <p:cNvPr id="7" name="TextBox 6">
            <a:extLst>
              <a:ext uri="{FF2B5EF4-FFF2-40B4-BE49-F238E27FC236}">
                <a16:creationId xmlns:a16="http://schemas.microsoft.com/office/drawing/2014/main" id="{72796558-03A2-48C7-8847-3A163BB32354}"/>
              </a:ext>
            </a:extLst>
          </p:cNvPr>
          <p:cNvSpPr txBox="1"/>
          <p:nvPr/>
        </p:nvSpPr>
        <p:spPr>
          <a:xfrm>
            <a:off x="6358188" y="1860853"/>
            <a:ext cx="5762278" cy="3970318"/>
          </a:xfrm>
          <a:prstGeom prst="rect">
            <a:avLst/>
          </a:prstGeom>
          <a:noFill/>
        </p:spPr>
        <p:txBody>
          <a:bodyPr wrap="square" rtlCol="0">
            <a:spAutoFit/>
          </a:bodyPr>
          <a:lstStyle/>
          <a:p>
            <a:pPr lvl="0"/>
            <a:r>
              <a:rPr lang="en-US" sz="1400" b="1" u="sng" dirty="0">
                <a:solidFill>
                  <a:schemeClr val="bg1"/>
                </a:solidFill>
                <a:latin typeface="Times New Roman" panose="02020603050405020304" pitchFamily="18" charset="0"/>
                <a:cs typeface="Times New Roman" panose="02020603050405020304" pitchFamily="18" charset="0"/>
              </a:rPr>
              <a:t>OPEN SOURCE:</a:t>
            </a:r>
            <a:r>
              <a:rPr lang="en-US" sz="1400" dirty="0">
                <a:solidFill>
                  <a:schemeClr val="bg1"/>
                </a:solidFill>
                <a:latin typeface="Times New Roman" panose="02020603050405020304" pitchFamily="18" charset="0"/>
                <a:cs typeface="Times New Roman" panose="02020603050405020304" pitchFamily="18" charset="0"/>
              </a:rPr>
              <a:t> </a:t>
            </a:r>
          </a:p>
          <a:p>
            <a:pPr lvl="0"/>
            <a:r>
              <a:rPr lang="en-US" sz="1400" dirty="0">
                <a:solidFill>
                  <a:schemeClr val="bg1"/>
                </a:solidFill>
                <a:latin typeface="Times New Roman" panose="02020603050405020304" pitchFamily="18" charset="0"/>
                <a:cs typeface="Times New Roman" panose="02020603050405020304" pitchFamily="18" charset="0"/>
              </a:rPr>
              <a:t>The Sleuth Kit is an open source tool, which means that it is freely available to anyone who wants to use it. This allows forensic analysts and other users to access the tool at no cost, making it an affordable option for forensic investigations.</a:t>
            </a:r>
          </a:p>
          <a:p>
            <a:pPr lvl="0"/>
            <a:endParaRPr lang="en-US" sz="1400" dirty="0">
              <a:solidFill>
                <a:schemeClr val="bg1"/>
              </a:solidFill>
              <a:latin typeface="Times New Roman" panose="02020603050405020304" pitchFamily="18" charset="0"/>
              <a:cs typeface="Times New Roman" panose="02020603050405020304" pitchFamily="18" charset="0"/>
            </a:endParaRPr>
          </a:p>
          <a:p>
            <a:pPr lvl="0"/>
            <a:r>
              <a:rPr lang="en-US" sz="1400" b="1" u="sng" dirty="0">
                <a:solidFill>
                  <a:schemeClr val="bg1"/>
                </a:solidFill>
                <a:latin typeface="Times New Roman" panose="02020603050405020304" pitchFamily="18" charset="0"/>
                <a:cs typeface="Times New Roman" panose="02020603050405020304" pitchFamily="18" charset="0"/>
              </a:rPr>
              <a:t>ABILITY TO PERFORM FILE CARVING:</a:t>
            </a:r>
            <a:r>
              <a:rPr lang="en-US" sz="1400" dirty="0">
                <a:solidFill>
                  <a:schemeClr val="bg1"/>
                </a:solidFill>
                <a:latin typeface="Times New Roman" panose="02020603050405020304" pitchFamily="18" charset="0"/>
                <a:cs typeface="Times New Roman" panose="02020603050405020304" pitchFamily="18" charset="0"/>
              </a:rPr>
              <a:t> </a:t>
            </a:r>
          </a:p>
          <a:p>
            <a:pPr lvl="0"/>
            <a:r>
              <a:rPr lang="en-US" sz="1400" dirty="0">
                <a:solidFill>
                  <a:schemeClr val="bg1"/>
                </a:solidFill>
                <a:latin typeface="Times New Roman" panose="02020603050405020304" pitchFamily="18" charset="0"/>
                <a:cs typeface="Times New Roman" panose="02020603050405020304" pitchFamily="18" charset="0"/>
              </a:rPr>
              <a:t>The Sleuth Kit includes tools that can be used to perform file carving, which is the process of recovering deleted or damaged files by examining the raw data on a storage device. This can be helpful in recovering evidence that may have been deleted or damaged.</a:t>
            </a:r>
          </a:p>
          <a:p>
            <a:pPr lvl="0"/>
            <a:endParaRPr lang="en-US" sz="1400" dirty="0">
              <a:solidFill>
                <a:schemeClr val="bg1"/>
              </a:solidFill>
              <a:latin typeface="Times New Roman" panose="02020603050405020304" pitchFamily="18" charset="0"/>
              <a:cs typeface="Times New Roman" panose="02020603050405020304" pitchFamily="18" charset="0"/>
            </a:endParaRPr>
          </a:p>
          <a:p>
            <a:r>
              <a:rPr lang="en-US" sz="1400" b="1" u="sng" dirty="0">
                <a:solidFill>
                  <a:schemeClr val="bg1"/>
                </a:solidFill>
                <a:latin typeface="Times New Roman" panose="02020603050405020304" pitchFamily="18" charset="0"/>
                <a:cs typeface="Times New Roman" panose="02020603050405020304" pitchFamily="18" charset="0"/>
              </a:rPr>
              <a:t>CAPABILITY TO EXAMINE DATA AT VARIOUS LEVELS:</a:t>
            </a:r>
          </a:p>
          <a:p>
            <a:r>
              <a:rPr lang="en-US" sz="1400" dirty="0">
                <a:solidFill>
                  <a:schemeClr val="bg1"/>
                </a:solidFill>
                <a:latin typeface="Times New Roman" panose="02020603050405020304" pitchFamily="18" charset="0"/>
                <a:cs typeface="Times New Roman" panose="02020603050405020304" pitchFamily="18" charset="0"/>
              </a:rPr>
              <a:t>The Sleuth Kit can be used to examine data at various levels, including the file system level, the volume level, and the disk level. This allows forensic analysts to examine data at the lowest possible level, which can be helpful in uncovering evidence that may be hidden or deleted at higher levels.</a:t>
            </a:r>
          </a:p>
          <a:p>
            <a:endParaRPr lang="en-US" altLang="ko-KR"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433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0" y="109092"/>
            <a:ext cx="12192000" cy="1015663"/>
          </a:xfrm>
          <a:prstGeom prst="rect">
            <a:avLst/>
          </a:prstGeom>
          <a:noFill/>
        </p:spPr>
        <p:txBody>
          <a:bodyPr wrap="square" rtlCol="0" anchor="ctr">
            <a:spAutoFit/>
          </a:bodyPr>
          <a:lstStyle/>
          <a:p>
            <a:pPr algn="ctr"/>
            <a:r>
              <a:rPr lang="en-GB" sz="6000" b="1" dirty="0">
                <a:solidFill>
                  <a:schemeClr val="bg1"/>
                </a:solidFill>
              </a:rPr>
              <a:t>LIMITATIONS</a:t>
            </a:r>
            <a:endParaRPr lang="ko-KR" altLang="en-US" sz="6000" b="1" dirty="0">
              <a:solidFill>
                <a:schemeClr val="bg1"/>
              </a:solidFill>
              <a:latin typeface="+mj-lt"/>
              <a:cs typeface="Arial" pitchFamily="34" charset="0"/>
            </a:endParaRPr>
          </a:p>
        </p:txBody>
      </p:sp>
      <p:sp>
        <p:nvSpPr>
          <p:cNvPr id="2" name="TextBox 1">
            <a:extLst>
              <a:ext uri="{FF2B5EF4-FFF2-40B4-BE49-F238E27FC236}">
                <a16:creationId xmlns:a16="http://schemas.microsoft.com/office/drawing/2014/main" id="{3893341C-C269-412F-AFB2-E9AAB7D5EF7C}"/>
              </a:ext>
            </a:extLst>
          </p:cNvPr>
          <p:cNvSpPr txBox="1"/>
          <p:nvPr/>
        </p:nvSpPr>
        <p:spPr>
          <a:xfrm flipH="1">
            <a:off x="521580" y="1492898"/>
            <a:ext cx="7092200" cy="4524315"/>
          </a:xfrm>
          <a:prstGeom prst="rect">
            <a:avLst/>
          </a:prstGeom>
          <a:noFill/>
        </p:spPr>
        <p:txBody>
          <a:bodyPr wrap="square" rtlCol="0">
            <a:spAutoFit/>
          </a:bodyPr>
          <a:lstStyle/>
          <a:p>
            <a:r>
              <a:rPr lang="en-US" sz="1800" b="1" dirty="0">
                <a:solidFill>
                  <a:schemeClr val="bg1"/>
                </a:solidFill>
                <a:latin typeface="Times New Roman" panose="02020603050405020304" pitchFamily="18" charset="0"/>
                <a:cs typeface="Times New Roman" panose="02020603050405020304" pitchFamily="18" charset="0"/>
              </a:rPr>
              <a:t>Limited support for some file systems:</a:t>
            </a:r>
            <a:r>
              <a:rPr lang="en-US" sz="1800" dirty="0">
                <a:solidFill>
                  <a:schemeClr val="bg1"/>
                </a:solidFill>
                <a:latin typeface="Times New Roman" panose="02020603050405020304" pitchFamily="18" charset="0"/>
                <a:cs typeface="Times New Roman" panose="02020603050405020304" pitchFamily="18" charset="0"/>
              </a:rPr>
              <a:t> </a:t>
            </a:r>
          </a:p>
          <a:p>
            <a:r>
              <a:rPr lang="en-US" sz="1800" dirty="0">
                <a:solidFill>
                  <a:schemeClr val="bg1"/>
                </a:solidFill>
                <a:latin typeface="Times New Roman" panose="02020603050405020304" pitchFamily="18" charset="0"/>
                <a:cs typeface="Times New Roman" panose="02020603050405020304" pitchFamily="18" charset="0"/>
              </a:rPr>
              <a:t>The Sleuth Kit does not support all file systems, and some file systems may not be fully supported. For example, the Sleuth Kit does not support the Apple File System (APFS), which is used on newer Mac devices.</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b="1" dirty="0">
                <a:solidFill>
                  <a:schemeClr val="bg1"/>
                </a:solidFill>
                <a:latin typeface="Times New Roman" panose="02020603050405020304" pitchFamily="18" charset="0"/>
                <a:cs typeface="Times New Roman" panose="02020603050405020304" pitchFamily="18" charset="0"/>
              </a:rPr>
              <a:t>Requires knowledge of forensic techniques:</a:t>
            </a:r>
          </a:p>
          <a:p>
            <a:r>
              <a:rPr lang="en-US" sz="1800" dirty="0">
                <a:solidFill>
                  <a:schemeClr val="bg1"/>
                </a:solidFill>
                <a:latin typeface="Times New Roman" panose="02020603050405020304" pitchFamily="18" charset="0"/>
                <a:cs typeface="Times New Roman" panose="02020603050405020304" pitchFamily="18" charset="0"/>
              </a:rPr>
              <a:t> Using the Sleuth Kit effectively requires a good understanding of forensic techniques and how to apply them. Without this knowledge, users may not be able to fully utilize the tool's capabilities.</a:t>
            </a:r>
          </a:p>
          <a:p>
            <a:endParaRPr lang="en-US" sz="1800" dirty="0">
              <a:solidFill>
                <a:schemeClr val="bg1"/>
              </a:solidFill>
              <a:latin typeface="Times New Roman" panose="02020603050405020304" pitchFamily="18" charset="0"/>
              <a:cs typeface="Times New Roman" panose="02020603050405020304" pitchFamily="18" charset="0"/>
            </a:endParaRPr>
          </a:p>
          <a:p>
            <a:r>
              <a:rPr lang="en-US" sz="1800" b="1" dirty="0">
                <a:solidFill>
                  <a:schemeClr val="bg1"/>
                </a:solidFill>
                <a:latin typeface="Times New Roman" panose="02020603050405020304" pitchFamily="18" charset="0"/>
                <a:cs typeface="Times New Roman" panose="02020603050405020304" pitchFamily="18" charset="0"/>
              </a:rPr>
              <a:t>May be affected by system modifications:</a:t>
            </a:r>
            <a:r>
              <a:rPr lang="en-US" sz="1800" dirty="0">
                <a:solidFill>
                  <a:schemeClr val="bg1"/>
                </a:solidFill>
                <a:latin typeface="Times New Roman" panose="02020603050405020304" pitchFamily="18" charset="0"/>
                <a:cs typeface="Times New Roman" panose="02020603050405020304" pitchFamily="18" charset="0"/>
              </a:rPr>
              <a:t> </a:t>
            </a:r>
          </a:p>
          <a:p>
            <a:r>
              <a:rPr lang="en-US" sz="1800" dirty="0">
                <a:solidFill>
                  <a:schemeClr val="bg1"/>
                </a:solidFill>
                <a:latin typeface="Times New Roman" panose="02020603050405020304" pitchFamily="18" charset="0"/>
                <a:cs typeface="Times New Roman" panose="02020603050405020304" pitchFamily="18" charset="0"/>
              </a:rPr>
              <a:t>If the system being examined has been modified in any way, it may affect the accuracy of the results produced by the Sleuth Kit. For example, if the system has been shut down improperly, it may affect the availability of certain data.</a:t>
            </a:r>
          </a:p>
          <a:p>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81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25554-678C-4D48-B850-3312D4B139D5}"/>
              </a:ext>
            </a:extLst>
          </p:cNvPr>
          <p:cNvSpPr txBox="1"/>
          <p:nvPr/>
        </p:nvSpPr>
        <p:spPr>
          <a:xfrm>
            <a:off x="4020761" y="6147443"/>
            <a:ext cx="4150479" cy="461665"/>
          </a:xfrm>
          <a:prstGeom prst="rect">
            <a:avLst/>
          </a:prstGeom>
          <a:solidFill>
            <a:schemeClr val="bg1"/>
          </a:solidFill>
        </p:spPr>
        <p:txBody>
          <a:bodyPr wrap="square" rtlCol="0" anchor="ctr">
            <a:spAutoFit/>
          </a:bodyPr>
          <a:lstStyle/>
          <a:p>
            <a:pPr algn="dist"/>
            <a:endParaRPr lang="ko-KR" altLang="en-US" sz="2400" dirty="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8C87B67D-7DC7-5A18-9403-9DF83BDA2A4D}"/>
              </a:ext>
            </a:extLst>
          </p:cNvPr>
          <p:cNvSpPr txBox="1"/>
          <p:nvPr/>
        </p:nvSpPr>
        <p:spPr>
          <a:xfrm>
            <a:off x="652007" y="469126"/>
            <a:ext cx="11011134" cy="769441"/>
          </a:xfrm>
          <a:prstGeom prst="rect">
            <a:avLst/>
          </a:prstGeom>
          <a:noFill/>
        </p:spPr>
        <p:txBody>
          <a:bodyPr wrap="square" rtlCol="0">
            <a:spAutoFit/>
          </a:bodyPr>
          <a:lstStyle/>
          <a:p>
            <a:pPr algn="ctr"/>
            <a:r>
              <a:rPr lang="en-US" sz="4400" dirty="0"/>
              <a:t>DEMO</a:t>
            </a:r>
          </a:p>
        </p:txBody>
      </p:sp>
      <p:sp>
        <p:nvSpPr>
          <p:cNvPr id="20" name="TextBox 19">
            <a:extLst>
              <a:ext uri="{FF2B5EF4-FFF2-40B4-BE49-F238E27FC236}">
                <a16:creationId xmlns:a16="http://schemas.microsoft.com/office/drawing/2014/main" id="{A776E714-61EF-6C37-5591-67FDC245ECA7}"/>
              </a:ext>
            </a:extLst>
          </p:cNvPr>
          <p:cNvSpPr txBox="1"/>
          <p:nvPr/>
        </p:nvSpPr>
        <p:spPr>
          <a:xfrm>
            <a:off x="477078" y="1315091"/>
            <a:ext cx="1693628" cy="369332"/>
          </a:xfrm>
          <a:prstGeom prst="rect">
            <a:avLst/>
          </a:prstGeom>
          <a:noFill/>
        </p:spPr>
        <p:txBody>
          <a:bodyPr wrap="square" rtlCol="0">
            <a:spAutoFit/>
          </a:bodyPr>
          <a:lstStyle/>
          <a:p>
            <a:r>
              <a:rPr lang="en-US" dirty="0"/>
              <a:t>USB;</a:t>
            </a:r>
          </a:p>
        </p:txBody>
      </p:sp>
      <p:pic>
        <p:nvPicPr>
          <p:cNvPr id="7" name="Picture 6">
            <a:extLst>
              <a:ext uri="{FF2B5EF4-FFF2-40B4-BE49-F238E27FC236}">
                <a16:creationId xmlns:a16="http://schemas.microsoft.com/office/drawing/2014/main" id="{6C553D79-586C-1EB6-6EC4-DA7970934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112" y="1760947"/>
            <a:ext cx="9134093" cy="4560340"/>
          </a:xfrm>
          <a:prstGeom prst="rect">
            <a:avLst/>
          </a:prstGeom>
        </p:spPr>
      </p:pic>
    </p:spTree>
    <p:extLst>
      <p:ext uri="{BB962C8B-B14F-4D97-AF65-F5344CB8AC3E}">
        <p14:creationId xmlns:p14="http://schemas.microsoft.com/office/powerpoint/2010/main" val="4068674847"/>
      </p:ext>
    </p:extLst>
  </p:cSld>
  <p:clrMapOvr>
    <a:masterClrMapping/>
  </p:clrMapOvr>
</p:sld>
</file>

<file path=ppt/theme/theme1.xml><?xml version="1.0" encoding="utf-8"?>
<a:theme xmlns:a="http://schemas.openxmlformats.org/drawingml/2006/main" name="Cover and End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16">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7F7F7F"/>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10341</TotalTime>
  <Words>712</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Tahoma</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Abdullah Naeem</cp:lastModifiedBy>
  <cp:revision>86</cp:revision>
  <dcterms:created xsi:type="dcterms:W3CDTF">2020-01-20T05:08:25Z</dcterms:created>
  <dcterms:modified xsi:type="dcterms:W3CDTF">2022-12-22T09:36:47Z</dcterms:modified>
</cp:coreProperties>
</file>