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Average"/>
      <p:regular r:id="rId8"/>
    </p:embeddedFont>
    <p:embeddedFont>
      <p:font typeface="Oswald"/>
      <p:regular r:id="rId9"/>
      <p:bold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Oswald-bold.fntdata"/><Relationship Id="rId9"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Averag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2dad9a91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2dad9a91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a:solidFill>
                  <a:srgbClr val="FFFFFF"/>
                </a:solidFill>
                <a:latin typeface="Arial"/>
                <a:ea typeface="Arial"/>
                <a:cs typeface="Arial"/>
                <a:sym typeface="Arial"/>
              </a:rPr>
              <a:t>British Airways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20000"/>
          </a:bodyPr>
          <a:lstStyle/>
          <a:p>
            <a:pPr indent="0" lvl="0" marL="0" rtl="0" algn="ctr">
              <a:lnSpc>
                <a:spcPct val="150000"/>
              </a:lnSpc>
              <a:spcBef>
                <a:spcPts val="1000"/>
              </a:spcBef>
              <a:spcAft>
                <a:spcPts val="0"/>
              </a:spcAft>
              <a:buNone/>
            </a:pPr>
            <a:r>
              <a:rPr lang="en-GB" sz="1600">
                <a:solidFill>
                  <a:srgbClr val="FFFFFF"/>
                </a:solidFill>
                <a:latin typeface="Arial"/>
                <a:ea typeface="Arial"/>
                <a:cs typeface="Arial"/>
                <a:sym typeface="Arial"/>
              </a:rPr>
              <a:t>Customer ratings analysis and insights</a:t>
            </a:r>
            <a:endParaRPr sz="1600">
              <a:solidFill>
                <a:srgbClr val="FFFFFF"/>
              </a:solidFill>
              <a:latin typeface="Arial"/>
              <a:ea typeface="Arial"/>
              <a:cs typeface="Arial"/>
              <a:sym typeface="Arial"/>
            </a:endParaRPr>
          </a:p>
          <a:p>
            <a:pPr indent="0" lvl="0" marL="0" rtl="0" algn="ctr">
              <a:spcBef>
                <a:spcPts val="0"/>
              </a:spcBef>
              <a:spcAft>
                <a:spcPts val="0"/>
              </a:spcAft>
              <a:buNone/>
            </a:pPr>
            <a:r>
              <a:rPr lang="en-GB"/>
              <a:t>b</a:t>
            </a:r>
            <a:r>
              <a:rPr lang="en-GB"/>
              <a:t>y abdelouahab el bechraoui</a:t>
            </a:r>
            <a:endParaRPr/>
          </a:p>
        </p:txBody>
      </p:sp>
      <p:sp>
        <p:nvSpPr>
          <p:cNvPr id="61" name="Google Shape;61;p13"/>
          <p:cNvSpPr txBox="1"/>
          <p:nvPr/>
        </p:nvSpPr>
        <p:spPr>
          <a:xfrm>
            <a:off x="3560550" y="4139000"/>
            <a:ext cx="2022900" cy="3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E8E8E8"/>
                </a:solidFill>
                <a:highlight>
                  <a:schemeClr val="lt1"/>
                </a:highlight>
              </a:rPr>
              <a:t>Friday, September 20, 2024</a:t>
            </a:r>
            <a:endParaRPr sz="300">
              <a:solidFill>
                <a:schemeClr val="accent3"/>
              </a:solidFill>
              <a:highlight>
                <a:schemeClr val="lt1"/>
              </a:highlight>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p:nvPr/>
        </p:nvSpPr>
        <p:spPr>
          <a:xfrm>
            <a:off x="161550" y="4122100"/>
            <a:ext cx="1407000" cy="84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67" name="Google Shape;67;p14"/>
          <p:cNvSpPr/>
          <p:nvPr/>
        </p:nvSpPr>
        <p:spPr>
          <a:xfrm>
            <a:off x="1674075" y="4122100"/>
            <a:ext cx="1407000" cy="84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68" name="Google Shape;68;p14"/>
          <p:cNvSpPr/>
          <p:nvPr/>
        </p:nvSpPr>
        <p:spPr>
          <a:xfrm>
            <a:off x="3186600" y="4122275"/>
            <a:ext cx="1407000" cy="84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b="1" sz="1800">
              <a:solidFill>
                <a:srgbClr val="084057"/>
              </a:solidFill>
            </a:endParaRPr>
          </a:p>
          <a:p>
            <a:pPr indent="0" lvl="0" marL="0" rtl="0" algn="ctr">
              <a:lnSpc>
                <a:spcPct val="115000"/>
              </a:lnSpc>
              <a:spcBef>
                <a:spcPts val="0"/>
              </a:spcBef>
              <a:spcAft>
                <a:spcPts val="0"/>
              </a:spcAft>
              <a:buNone/>
            </a:pPr>
            <a:r>
              <a:rPr b="1" lang="en-GB" sz="1800">
                <a:solidFill>
                  <a:srgbClr val="084057"/>
                </a:solidFill>
              </a:rPr>
              <a:t>3859</a:t>
            </a:r>
            <a:r>
              <a:rPr lang="en-GB" sz="1300">
                <a:solidFill>
                  <a:srgbClr val="084057"/>
                </a:solidFill>
              </a:rPr>
              <a:t> reviews</a:t>
            </a:r>
            <a:endParaRPr sz="1300">
              <a:solidFill>
                <a:srgbClr val="084057"/>
              </a:solidFill>
            </a:endParaRPr>
          </a:p>
          <a:p>
            <a:pPr indent="0" lvl="0" marL="0" rtl="0" algn="ctr">
              <a:lnSpc>
                <a:spcPct val="115000"/>
              </a:lnSpc>
              <a:spcBef>
                <a:spcPts val="0"/>
              </a:spcBef>
              <a:spcAft>
                <a:spcPts val="0"/>
              </a:spcAft>
              <a:buNone/>
            </a:pPr>
            <a:r>
              <a:rPr lang="en-GB" sz="1300">
                <a:solidFill>
                  <a:srgbClr val="084057"/>
                </a:solidFill>
              </a:rPr>
              <a:t>collected</a:t>
            </a:r>
            <a:endParaRPr sz="1300">
              <a:solidFill>
                <a:srgbClr val="084057"/>
              </a:solidFill>
            </a:endParaRPr>
          </a:p>
          <a:p>
            <a:pPr indent="0" lvl="0" marL="0" rtl="0" algn="ctr">
              <a:spcBef>
                <a:spcPts val="0"/>
              </a:spcBef>
              <a:spcAft>
                <a:spcPts val="0"/>
              </a:spcAft>
              <a:buNone/>
            </a:pPr>
            <a:r>
              <a:t/>
            </a:r>
            <a:endParaRPr sz="900">
              <a:latin typeface="Average"/>
              <a:ea typeface="Average"/>
              <a:cs typeface="Average"/>
              <a:sym typeface="Average"/>
            </a:endParaRPr>
          </a:p>
        </p:txBody>
      </p:sp>
      <p:sp>
        <p:nvSpPr>
          <p:cNvPr id="69" name="Google Shape;69;p14"/>
          <p:cNvSpPr txBox="1"/>
          <p:nvPr/>
        </p:nvSpPr>
        <p:spPr>
          <a:xfrm>
            <a:off x="161550" y="4122100"/>
            <a:ext cx="1407000" cy="84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1000">
                <a:solidFill>
                  <a:srgbClr val="084057"/>
                </a:solidFill>
              </a:rPr>
              <a:t>Average Overall Rating</a:t>
            </a:r>
            <a:endParaRPr b="1" sz="1000">
              <a:solidFill>
                <a:srgbClr val="084057"/>
              </a:solidFill>
            </a:endParaRPr>
          </a:p>
          <a:p>
            <a:pPr indent="0" lvl="0" marL="0" rtl="0" algn="l">
              <a:spcBef>
                <a:spcPts val="0"/>
              </a:spcBef>
              <a:spcAft>
                <a:spcPts val="0"/>
              </a:spcAft>
              <a:buNone/>
            </a:pPr>
            <a:r>
              <a:t/>
            </a:r>
            <a:endParaRPr sz="100">
              <a:solidFill>
                <a:schemeClr val="accent3"/>
              </a:solidFill>
              <a:latin typeface="Average"/>
              <a:ea typeface="Average"/>
              <a:cs typeface="Average"/>
              <a:sym typeface="Average"/>
            </a:endParaRPr>
          </a:p>
        </p:txBody>
      </p:sp>
      <p:sp>
        <p:nvSpPr>
          <p:cNvPr id="70" name="Google Shape;70;p14"/>
          <p:cNvSpPr/>
          <p:nvPr/>
        </p:nvSpPr>
        <p:spPr>
          <a:xfrm>
            <a:off x="279825" y="4486300"/>
            <a:ext cx="239700" cy="272100"/>
          </a:xfrm>
          <a:prstGeom prst="star5">
            <a:avLst>
              <a:gd fmla="val 19098" name="adj"/>
              <a:gd fmla="val 105146" name="hf"/>
              <a:gd fmla="val 110557" name="vf"/>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71" name="Google Shape;71;p14"/>
          <p:cNvSpPr txBox="1"/>
          <p:nvPr/>
        </p:nvSpPr>
        <p:spPr>
          <a:xfrm>
            <a:off x="519525" y="4474750"/>
            <a:ext cx="943500" cy="44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500">
                <a:solidFill>
                  <a:schemeClr val="lt1"/>
                </a:solidFill>
                <a:highlight>
                  <a:schemeClr val="lt2"/>
                </a:highlight>
              </a:rPr>
              <a:t>4.68 / 10</a:t>
            </a:r>
            <a:endParaRPr b="1" sz="1500">
              <a:solidFill>
                <a:schemeClr val="lt1"/>
              </a:solidFill>
              <a:highlight>
                <a:schemeClr val="lt2"/>
              </a:highlight>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72" name="Google Shape;72;p14"/>
          <p:cNvSpPr txBox="1"/>
          <p:nvPr/>
        </p:nvSpPr>
        <p:spPr>
          <a:xfrm>
            <a:off x="1748775" y="4200250"/>
            <a:ext cx="1257600" cy="687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300">
                <a:solidFill>
                  <a:srgbClr val="084057"/>
                </a:solidFill>
              </a:rPr>
              <a:t>Reviews from </a:t>
            </a:r>
            <a:r>
              <a:rPr b="1" lang="en-GB" sz="1900">
                <a:solidFill>
                  <a:srgbClr val="084057"/>
                </a:solidFill>
              </a:rPr>
              <a:t>73</a:t>
            </a:r>
            <a:r>
              <a:rPr lang="en-GB" sz="1300">
                <a:solidFill>
                  <a:srgbClr val="084057"/>
                </a:solidFill>
              </a:rPr>
              <a:t> </a:t>
            </a:r>
            <a:r>
              <a:rPr lang="en-GB" sz="1300">
                <a:solidFill>
                  <a:srgbClr val="084057"/>
                </a:solidFill>
              </a:rPr>
              <a:t>Countries</a:t>
            </a:r>
            <a:endParaRPr sz="1300">
              <a:solidFill>
                <a:srgbClr val="084057"/>
              </a:solidFill>
            </a:endParaRPr>
          </a:p>
          <a:p>
            <a:pPr indent="0" lvl="0" marL="0" rtl="0" algn="l">
              <a:spcBef>
                <a:spcPts val="0"/>
              </a:spcBef>
              <a:spcAft>
                <a:spcPts val="0"/>
              </a:spcAft>
              <a:buNone/>
            </a:pPr>
            <a:r>
              <a:t/>
            </a:r>
            <a:endParaRPr sz="1300">
              <a:solidFill>
                <a:schemeClr val="accent3"/>
              </a:solidFill>
              <a:latin typeface="Average"/>
              <a:ea typeface="Average"/>
              <a:cs typeface="Average"/>
              <a:sym typeface="Average"/>
            </a:endParaRPr>
          </a:p>
        </p:txBody>
      </p:sp>
      <p:pic>
        <p:nvPicPr>
          <p:cNvPr id="73" name="Google Shape;73;p14"/>
          <p:cNvPicPr preferRelativeResize="0"/>
          <p:nvPr/>
        </p:nvPicPr>
        <p:blipFill>
          <a:blip r:embed="rId3">
            <a:alphaModFix/>
          </a:blip>
          <a:stretch>
            <a:fillRect/>
          </a:stretch>
        </p:blipFill>
        <p:spPr>
          <a:xfrm>
            <a:off x="161550" y="142850"/>
            <a:ext cx="4432051" cy="2361928"/>
          </a:xfrm>
          <a:prstGeom prst="rect">
            <a:avLst/>
          </a:prstGeom>
          <a:noFill/>
          <a:ln>
            <a:noFill/>
          </a:ln>
        </p:spPr>
      </p:pic>
      <p:pic>
        <p:nvPicPr>
          <p:cNvPr id="74" name="Google Shape;74;p14"/>
          <p:cNvPicPr preferRelativeResize="0"/>
          <p:nvPr/>
        </p:nvPicPr>
        <p:blipFill>
          <a:blip r:embed="rId4">
            <a:alphaModFix/>
          </a:blip>
          <a:stretch>
            <a:fillRect/>
          </a:stretch>
        </p:blipFill>
        <p:spPr>
          <a:xfrm>
            <a:off x="5088300" y="3328675"/>
            <a:ext cx="2775700" cy="1429725"/>
          </a:xfrm>
          <a:prstGeom prst="rect">
            <a:avLst/>
          </a:prstGeom>
          <a:noFill/>
          <a:ln>
            <a:noFill/>
          </a:ln>
        </p:spPr>
      </p:pic>
      <p:pic>
        <p:nvPicPr>
          <p:cNvPr id="75" name="Google Shape;75;p14"/>
          <p:cNvPicPr preferRelativeResize="0"/>
          <p:nvPr/>
        </p:nvPicPr>
        <p:blipFill>
          <a:blip r:embed="rId5">
            <a:alphaModFix/>
          </a:blip>
          <a:stretch>
            <a:fillRect/>
          </a:stretch>
        </p:blipFill>
        <p:spPr>
          <a:xfrm>
            <a:off x="5088300" y="142850"/>
            <a:ext cx="2775700" cy="1429726"/>
          </a:xfrm>
          <a:prstGeom prst="rect">
            <a:avLst/>
          </a:prstGeom>
          <a:noFill/>
          <a:ln>
            <a:noFill/>
          </a:ln>
        </p:spPr>
      </p:pic>
      <p:pic>
        <p:nvPicPr>
          <p:cNvPr id="76" name="Google Shape;76;p14"/>
          <p:cNvPicPr preferRelativeResize="0"/>
          <p:nvPr/>
        </p:nvPicPr>
        <p:blipFill>
          <a:blip r:embed="rId6">
            <a:alphaModFix/>
          </a:blip>
          <a:stretch>
            <a:fillRect/>
          </a:stretch>
        </p:blipFill>
        <p:spPr>
          <a:xfrm>
            <a:off x="5088300" y="1735763"/>
            <a:ext cx="2775700" cy="1429724"/>
          </a:xfrm>
          <a:prstGeom prst="rect">
            <a:avLst/>
          </a:prstGeom>
          <a:noFill/>
          <a:ln>
            <a:noFill/>
          </a:ln>
        </p:spPr>
      </p:pic>
      <p:sp>
        <p:nvSpPr>
          <p:cNvPr id="77" name="Google Shape;77;p14"/>
          <p:cNvSpPr txBox="1"/>
          <p:nvPr/>
        </p:nvSpPr>
        <p:spPr>
          <a:xfrm>
            <a:off x="172750" y="2642725"/>
            <a:ext cx="4608300" cy="131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GB" sz="1100">
                <a:solidFill>
                  <a:schemeClr val="dk1"/>
                </a:solidFill>
                <a:highlight>
                  <a:schemeClr val="lt1"/>
                </a:highlight>
              </a:rPr>
              <a:t>All Customers liked Cabin crew service and staff, general economy seats. </a:t>
            </a:r>
            <a:r>
              <a:rPr b="1" i="1" lang="en-GB" sz="1100">
                <a:solidFill>
                  <a:schemeClr val="dk1"/>
                </a:solidFill>
                <a:highlight>
                  <a:schemeClr val="lt1"/>
                </a:highlight>
              </a:rPr>
              <a:t>Many</a:t>
            </a:r>
            <a:r>
              <a:rPr b="1" lang="en-GB" sz="1100">
                <a:solidFill>
                  <a:schemeClr val="dk1"/>
                </a:solidFill>
                <a:highlight>
                  <a:schemeClr val="lt1"/>
                </a:highlight>
              </a:rPr>
              <a:t> </a:t>
            </a:r>
            <a:r>
              <a:rPr b="1" i="1" lang="en-GB" sz="1100">
                <a:solidFill>
                  <a:schemeClr val="dk1"/>
                </a:solidFill>
                <a:highlight>
                  <a:schemeClr val="lt1"/>
                </a:highlight>
              </a:rPr>
              <a:t>travelled</a:t>
            </a:r>
            <a:r>
              <a:rPr b="1" lang="en-GB" sz="1100">
                <a:solidFill>
                  <a:schemeClr val="dk1"/>
                </a:solidFill>
                <a:highlight>
                  <a:schemeClr val="lt1"/>
                </a:highlight>
              </a:rPr>
              <a:t> in </a:t>
            </a:r>
            <a:r>
              <a:rPr b="1" i="1" lang="en-GB" sz="1100">
                <a:solidFill>
                  <a:schemeClr val="dk1"/>
                </a:solidFill>
                <a:highlight>
                  <a:schemeClr val="lt1"/>
                </a:highlight>
              </a:rPr>
              <a:t>Business</a:t>
            </a:r>
            <a:r>
              <a:rPr b="1" lang="en-GB" sz="1100">
                <a:solidFill>
                  <a:schemeClr val="dk1"/>
                </a:solidFill>
                <a:highlight>
                  <a:schemeClr val="lt1"/>
                </a:highlight>
              </a:rPr>
              <a:t> class.</a:t>
            </a:r>
            <a:endParaRPr b="1" sz="1100">
              <a:solidFill>
                <a:schemeClr val="dk1"/>
              </a:solidFill>
              <a:highlight>
                <a:schemeClr val="lt1"/>
              </a:highlight>
            </a:endParaRPr>
          </a:p>
          <a:p>
            <a:pPr indent="0" lvl="0" marL="0" rtl="0" algn="l">
              <a:lnSpc>
                <a:spcPct val="115000"/>
              </a:lnSpc>
              <a:spcBef>
                <a:spcPts val="1000"/>
              </a:spcBef>
              <a:spcAft>
                <a:spcPts val="0"/>
              </a:spcAft>
              <a:buNone/>
            </a:pPr>
            <a:r>
              <a:rPr b="1" lang="en-GB" sz="900">
                <a:solidFill>
                  <a:schemeClr val="dk1"/>
                </a:solidFill>
                <a:highlight>
                  <a:schemeClr val="lt1"/>
                </a:highlight>
              </a:rPr>
              <a:t>Focus on – Economy class service, seats, enhance inflight entertainment experience and importantly Delays. Enhance the experience of business class, it seems customers want value for money. Improve Customer service on refund requests and process. </a:t>
            </a:r>
            <a:endParaRPr b="1" sz="900">
              <a:solidFill>
                <a:schemeClr val="dk1"/>
              </a:solidFill>
              <a:highlight>
                <a:schemeClr val="lt1"/>
              </a:highlight>
            </a:endParaRPr>
          </a:p>
          <a:p>
            <a:pPr indent="0" lvl="0" marL="0" rtl="0" algn="l">
              <a:spcBef>
                <a:spcPts val="0"/>
              </a:spcBef>
              <a:spcAft>
                <a:spcPts val="0"/>
              </a:spcAft>
              <a:buNone/>
            </a:pPr>
            <a:r>
              <a:t/>
            </a:r>
            <a:endParaRPr sz="1500">
              <a:solidFill>
                <a:schemeClr val="accent3"/>
              </a:solidFill>
              <a:highlight>
                <a:schemeClr val="dk1"/>
              </a:highlight>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