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1"/>
  </p:notesMasterIdLst>
  <p:handoutMasterIdLst>
    <p:handoutMasterId r:id="rId12"/>
  </p:handoutMasterIdLst>
  <p:sldIdLst>
    <p:sldId id="260" r:id="rId5"/>
    <p:sldId id="262" r:id="rId6"/>
    <p:sldId id="263" r:id="rId7"/>
    <p:sldId id="266" r:id="rId8"/>
    <p:sldId id="265"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BB10CB-E419-431D-9EDC-2C533EB515C9}" type="datetimeFigureOut">
              <a:rPr lang="en-PH" smtClean="0"/>
              <a:t>10/01/2023</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9AD928-A3D1-4DF7-AF59-D608CA3EA5FC}" type="slidenum">
              <a:rPr lang="en-PH" smtClean="0"/>
              <a:t>‹#›</a:t>
            </a:fld>
            <a:endParaRPr lang="en-PH"/>
          </a:p>
        </p:txBody>
      </p:sp>
    </p:spTree>
    <p:extLst>
      <p:ext uri="{BB962C8B-B14F-4D97-AF65-F5344CB8AC3E}">
        <p14:creationId xmlns:p14="http://schemas.microsoft.com/office/powerpoint/2010/main" val="3137664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1FEF0-746C-49C8-B9B0-A16945A00ED0}" type="datetimeFigureOut">
              <a:rPr lang="en-US" smtClean="0"/>
              <a:t>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DC1121-9F2B-46E2-AFD1-5C112004D318}" type="slidenum">
              <a:rPr lang="en-US" smtClean="0"/>
              <a:t>‹#›</a:t>
            </a:fld>
            <a:endParaRPr lang="en-US"/>
          </a:p>
        </p:txBody>
      </p:sp>
    </p:spTree>
    <p:extLst>
      <p:ext uri="{BB962C8B-B14F-4D97-AF65-F5344CB8AC3E}">
        <p14:creationId xmlns:p14="http://schemas.microsoft.com/office/powerpoint/2010/main" val="126425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E4BABE2-DD50-4C07-BAD5-1F628598E496}" type="datetime1">
              <a:rPr lang="en-PH" smtClean="0"/>
              <a:t>10/01/2023</a:t>
            </a:fld>
            <a:endParaRPr lang="en-PH"/>
          </a:p>
        </p:txBody>
      </p:sp>
      <p:sp>
        <p:nvSpPr>
          <p:cNvPr id="5" name="Footer Placeholder 4"/>
          <p:cNvSpPr>
            <a:spLocks noGrp="1"/>
          </p:cNvSpPr>
          <p:nvPr>
            <p:ph type="ftr" sz="quarter" idx="11"/>
          </p:nvPr>
        </p:nvSpPr>
        <p:spPr>
          <a:xfrm>
            <a:off x="3623733" y="6117336"/>
            <a:ext cx="3609438" cy="365125"/>
          </a:xfrm>
        </p:spPr>
        <p:txBody>
          <a:bodyPr/>
          <a:lstStyle/>
          <a:p>
            <a:r>
              <a:rPr lang="en-PH"/>
              <a:t>Project name</a:t>
            </a:r>
            <a:endParaRPr lang="en-PH" dirty="0"/>
          </a:p>
        </p:txBody>
      </p:sp>
      <p:sp>
        <p:nvSpPr>
          <p:cNvPr id="6" name="Slide Number Placeholder 5"/>
          <p:cNvSpPr>
            <a:spLocks noGrp="1"/>
          </p:cNvSpPr>
          <p:nvPr>
            <p:ph type="sldNum" sz="quarter" idx="12"/>
          </p:nvPr>
        </p:nvSpPr>
        <p:spPr>
          <a:xfrm>
            <a:off x="8275320" y="6117336"/>
            <a:ext cx="411480" cy="365125"/>
          </a:xfrm>
        </p:spPr>
        <p:txBody>
          <a:bodyPr/>
          <a:lstStyle/>
          <a:p>
            <a:fld id="{485AF905-87A3-47F5-A7DA-2607F4C9EBCC}" type="slidenum">
              <a:rPr lang="en-PH" smtClean="0"/>
              <a:t>‹#›</a:t>
            </a:fld>
            <a:endParaRPr lang="en-PH"/>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85618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9A20AE-E1D6-4443-A257-97C48E6105B0}" type="datetime1">
              <a:rPr lang="en-PH" smtClean="0"/>
              <a:t>10/01/2023</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p14="http://schemas.microsoft.com/office/powerpoint/2010/main" val="385668068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20AE-E1D6-4443-A257-97C48E6105B0}"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p14="http://schemas.microsoft.com/office/powerpoint/2010/main" val="85359805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20AE-E1D6-4443-A257-97C48E6105B0}"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p14="http://schemas.microsoft.com/office/powerpoint/2010/main" val="32400708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20AE-E1D6-4443-A257-97C48E6105B0}"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p14="http://schemas.microsoft.com/office/powerpoint/2010/main" val="415346897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20AE-E1D6-4443-A257-97C48E6105B0}"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p14="http://schemas.microsoft.com/office/powerpoint/2010/main" val="51769782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20AE-E1D6-4443-A257-97C48E6105B0}"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p14="http://schemas.microsoft.com/office/powerpoint/2010/main" val="1666347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BD03D-48C9-4ACA-9F07-B4424BD4FE80}"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258042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893D5-4A9B-4773-8D62-8F2F7DE3EACE}"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69517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C64ACF5C-E124-4188-B477-1C1B66CF8BB7}" type="datetime1">
              <a:rPr lang="en-PH" smtClean="0"/>
              <a:t>10/01/2023</a:t>
            </a:fld>
            <a:endParaRPr lang="en-PH"/>
          </a:p>
        </p:txBody>
      </p:sp>
      <p:sp>
        <p:nvSpPr>
          <p:cNvPr id="5" name="Footer Placeholder 4"/>
          <p:cNvSpPr>
            <a:spLocks noGrp="1"/>
          </p:cNvSpPr>
          <p:nvPr>
            <p:ph type="ftr" sz="quarter" idx="11"/>
          </p:nvPr>
        </p:nvSpPr>
        <p:spPr>
          <a:xfrm>
            <a:off x="1972647" y="6108173"/>
            <a:ext cx="5314517" cy="365125"/>
          </a:xfrm>
        </p:spPr>
        <p:txBody>
          <a:bodyPr/>
          <a:lstStyle/>
          <a:p>
            <a:r>
              <a:rPr lang="en-PH"/>
              <a:t>Project name</a:t>
            </a:r>
            <a:endParaRPr lang="en-PH" dirty="0"/>
          </a:p>
        </p:txBody>
      </p:sp>
      <p:sp>
        <p:nvSpPr>
          <p:cNvPr id="6" name="Slide Number Placeholder 5"/>
          <p:cNvSpPr>
            <a:spLocks noGrp="1"/>
          </p:cNvSpPr>
          <p:nvPr>
            <p:ph type="sldNum" sz="quarter" idx="12"/>
          </p:nvPr>
        </p:nvSpPr>
        <p:spPr>
          <a:xfrm>
            <a:off x="8258967" y="6108173"/>
            <a:ext cx="427833" cy="365125"/>
          </a:xfrm>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22315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BB3A5-D626-40CE-8E63-2E6C835BB79D}" type="datetime1">
              <a:rPr lang="en-PH" smtClean="0"/>
              <a:t>10/01/2023</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a:xfrm>
            <a:off x="8273317" y="6116070"/>
            <a:ext cx="413483" cy="365125"/>
          </a:xfrm>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29334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AA4C0-0837-4BE5-A929-267F34F70553}" type="datetime1">
              <a:rPr lang="en-PH" smtClean="0"/>
              <a:t>10/01/2023</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222007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58E587-5B7D-466B-A588-31429B3EFAB6}" type="datetime1">
              <a:rPr lang="en-PH" smtClean="0"/>
              <a:t>10/01/2023</a:t>
            </a:fld>
            <a:endParaRPr lang="en-PH"/>
          </a:p>
        </p:txBody>
      </p:sp>
      <p:sp>
        <p:nvSpPr>
          <p:cNvPr id="8" name="Footer Placeholder 7"/>
          <p:cNvSpPr>
            <a:spLocks noGrp="1"/>
          </p:cNvSpPr>
          <p:nvPr>
            <p:ph type="ftr" sz="quarter" idx="11"/>
          </p:nvPr>
        </p:nvSpPr>
        <p:spPr/>
        <p:txBody>
          <a:bodyPr/>
          <a:lstStyle/>
          <a:p>
            <a:r>
              <a:rPr lang="en-PH"/>
              <a:t>Electronic Salary Management System</a:t>
            </a:r>
          </a:p>
        </p:txBody>
      </p:sp>
      <p:sp>
        <p:nvSpPr>
          <p:cNvPr id="9" name="Slide Number Placeholder 8"/>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84402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BFEDD-1DCA-4289-BFE9-C1D8F4A3F3EF}" type="datetime1">
              <a:rPr lang="en-PH" smtClean="0"/>
              <a:t>10/01/2023</a:t>
            </a:fld>
            <a:endParaRPr lang="en-PH"/>
          </a:p>
        </p:txBody>
      </p:sp>
      <p:sp>
        <p:nvSpPr>
          <p:cNvPr id="4" name="Footer Placeholder 3"/>
          <p:cNvSpPr>
            <a:spLocks noGrp="1"/>
          </p:cNvSpPr>
          <p:nvPr>
            <p:ph type="ftr" sz="quarter" idx="11"/>
          </p:nvPr>
        </p:nvSpPr>
        <p:spPr/>
        <p:txBody>
          <a:bodyPr/>
          <a:lstStyle/>
          <a:p>
            <a:r>
              <a:rPr lang="en-PH"/>
              <a:t>Electronic Salary Management System</a:t>
            </a:r>
          </a:p>
        </p:txBody>
      </p:sp>
      <p:sp>
        <p:nvSpPr>
          <p:cNvPr id="5" name="Slide Number Placeholder 4"/>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231597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6DED3-217D-4434-AE52-29641AA7AA36}" type="datetime1">
              <a:rPr lang="en-PH" smtClean="0"/>
              <a:t>10/01/2023</a:t>
            </a:fld>
            <a:endParaRPr lang="en-PH"/>
          </a:p>
        </p:txBody>
      </p:sp>
      <p:sp>
        <p:nvSpPr>
          <p:cNvPr id="3" name="Footer Placeholder 2"/>
          <p:cNvSpPr>
            <a:spLocks noGrp="1"/>
          </p:cNvSpPr>
          <p:nvPr>
            <p:ph type="ftr" sz="quarter" idx="11"/>
          </p:nvPr>
        </p:nvSpPr>
        <p:spPr/>
        <p:txBody>
          <a:bodyPr/>
          <a:lstStyle/>
          <a:p>
            <a:r>
              <a:rPr lang="en-PH"/>
              <a:t>Electronic Salary Management System</a:t>
            </a:r>
          </a:p>
        </p:txBody>
      </p:sp>
      <p:sp>
        <p:nvSpPr>
          <p:cNvPr id="4" name="Slide Number Placeholder 3"/>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176860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14EE5-1604-449F-AA73-562FD462239B}" type="datetime1">
              <a:rPr lang="en-PH" smtClean="0"/>
              <a:t>10/01/2023</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41508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70E793-460F-4651-B7D4-DF0FE6620241}" type="datetime1">
              <a:rPr lang="en-PH" smtClean="0"/>
              <a:t>10/01/2023</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t>‹#›</a:t>
            </a:fld>
            <a:endParaRPr lang="en-PH"/>
          </a:p>
        </p:txBody>
      </p:sp>
    </p:spTree>
    <p:extLst>
      <p:ext uri="{BB962C8B-B14F-4D97-AF65-F5344CB8AC3E}">
        <p14:creationId xmlns:p14="http://schemas.microsoft.com/office/powerpoint/2010/main" val="44212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A20AE-E1D6-4443-A257-97C48E6105B0}" type="datetime1">
              <a:rPr lang="en-PH" smtClean="0"/>
              <a:t>10/01/2023</a:t>
            </a:fld>
            <a:endParaRPr lang="en-PH"/>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PH"/>
              <a:t>Electronic Salary Management System</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5AF905-87A3-47F5-A7DA-2607F4C9EBCC}" type="slidenum">
              <a:rPr lang="en-PH" smtClean="0"/>
              <a:pPr/>
              <a:t>‹#›</a:t>
            </a:fld>
            <a:endParaRPr lang="en-PH"/>
          </a:p>
        </p:txBody>
      </p:sp>
    </p:spTree>
    <p:extLst>
      <p:ext uri="{BB962C8B-B14F-4D97-AF65-F5344CB8AC3E}">
        <p14:creationId xmlns:p14="http://schemas.microsoft.com/office/powerpoint/2010/main" val="1854908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0901" y="6248400"/>
            <a:ext cx="3591689" cy="646331"/>
          </a:xfrm>
          <a:prstGeom prst="rect">
            <a:avLst/>
          </a:prstGeom>
        </p:spPr>
        <p:txBody>
          <a:bodyPr wrap="square">
            <a:spAutoFit/>
          </a:bodyPr>
          <a:lstStyle/>
          <a:p>
            <a:pPr algn="ctr">
              <a:spcBef>
                <a:spcPct val="20000"/>
              </a:spcBef>
            </a:pPr>
            <a:r>
              <a:rPr lang="en-US" dirty="0"/>
              <a:t>Advisor Name	Mr. Bisharah Estephan</a:t>
            </a:r>
          </a:p>
        </p:txBody>
      </p:sp>
      <p:graphicFrame>
        <p:nvGraphicFramePr>
          <p:cNvPr id="3" name="Table 2"/>
          <p:cNvGraphicFramePr>
            <a:graphicFrameLocks noGrp="1"/>
          </p:cNvGraphicFramePr>
          <p:nvPr>
            <p:extLst>
              <p:ext uri="{D42A27DB-BD31-4B8C-83A1-F6EECF244321}">
                <p14:modId xmlns:p14="http://schemas.microsoft.com/office/powerpoint/2010/main" val="3121352274"/>
              </p:ext>
            </p:extLst>
          </p:nvPr>
        </p:nvGraphicFramePr>
        <p:xfrm>
          <a:off x="5334000" y="3200400"/>
          <a:ext cx="2371458" cy="2476627"/>
        </p:xfrm>
        <a:graphic>
          <a:graphicData uri="http://schemas.openxmlformats.org/drawingml/2006/table">
            <a:tbl>
              <a:tblPr firstRow="1" firstCol="1" bandRow="1">
                <a:tableStyleId>{2D5ABB26-0587-4C30-8999-92F81FD0307C}</a:tableStyleId>
              </a:tblPr>
              <a:tblGrid>
                <a:gridCol w="2371458">
                  <a:extLst>
                    <a:ext uri="{9D8B030D-6E8A-4147-A177-3AD203B41FA5}">
                      <a16:colId xmlns:a16="http://schemas.microsoft.com/office/drawing/2014/main" val="20000"/>
                    </a:ext>
                  </a:extLst>
                </a:gridCol>
              </a:tblGrid>
              <a:tr h="652526">
                <a:tc>
                  <a:txBody>
                    <a:bodyPr/>
                    <a:lstStyle/>
                    <a:p>
                      <a:pPr marL="0" marR="0" algn="ctr" defTabSz="914400" rtl="0" eaLnBrk="1" latinLnBrk="0" hangingPunct="1">
                        <a:lnSpc>
                          <a:spcPct val="115000"/>
                        </a:lnSpc>
                        <a:spcBef>
                          <a:spcPct val="20000"/>
                        </a:spcBef>
                        <a:spcAft>
                          <a:spcPts val="0"/>
                        </a:spcAft>
                      </a:pPr>
                      <a:r>
                        <a:rPr lang="en-US" sz="1800" kern="1200" dirty="0">
                          <a:solidFill>
                            <a:schemeClr val="tx1"/>
                          </a:solidFill>
                          <a:latin typeface="+mn-lt"/>
                          <a:ea typeface="+mn-ea"/>
                          <a:cs typeface="+mn-cs"/>
                        </a:rPr>
                        <a:t>Student Name</a:t>
                      </a:r>
                    </a:p>
                  </a:txBody>
                  <a:tcPr marL="68580" marR="68580" marT="0" marB="0"/>
                </a:tc>
                <a:extLst>
                  <a:ext uri="{0D108BD9-81ED-4DB2-BD59-A6C34878D82A}">
                    <a16:rowId xmlns:a16="http://schemas.microsoft.com/office/drawing/2014/main" val="10000"/>
                  </a:ext>
                </a:extLst>
              </a:tr>
              <a:tr h="263652">
                <a:tc>
                  <a:txBody>
                    <a:bodyPr/>
                    <a:lstStyle/>
                    <a:p>
                      <a:pPr marL="0" marR="0" algn="ctr" defTabSz="914400" rtl="0" eaLnBrk="1" latinLnBrk="0" hangingPunct="1">
                        <a:lnSpc>
                          <a:spcPct val="115000"/>
                        </a:lnSpc>
                        <a:spcBef>
                          <a:spcPct val="20000"/>
                        </a:spcBef>
                        <a:spcAft>
                          <a:spcPts val="0"/>
                        </a:spcAft>
                      </a:pPr>
                      <a:r>
                        <a:rPr lang="en-US" sz="1800" kern="1200" dirty="0">
                          <a:solidFill>
                            <a:schemeClr val="tx1"/>
                          </a:solidFill>
                          <a:latin typeface="+mn-lt"/>
                          <a:ea typeface="+mn-ea"/>
                          <a:cs typeface="+mn-cs"/>
                        </a:rPr>
                        <a:t>Abdalrahman kreshan</a:t>
                      </a:r>
                    </a:p>
                  </a:txBody>
                  <a:tcPr marL="68580" marR="68580" marT="0" marB="0"/>
                </a:tc>
                <a:extLst>
                  <a:ext uri="{0D108BD9-81ED-4DB2-BD59-A6C34878D82A}">
                    <a16:rowId xmlns:a16="http://schemas.microsoft.com/office/drawing/2014/main" val="10001"/>
                  </a:ext>
                </a:extLst>
              </a:tr>
              <a:tr h="263652">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0002"/>
                  </a:ext>
                </a:extLst>
              </a:tr>
              <a:tr h="242443">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0003"/>
                  </a:ext>
                </a:extLst>
              </a:tr>
              <a:tr h="242443">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0004"/>
                  </a:ext>
                </a:extLst>
              </a:tr>
              <a:tr h="339471">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0005"/>
                  </a:ext>
                </a:extLst>
              </a:tr>
              <a:tr h="0">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0006"/>
                  </a:ext>
                </a:extLst>
              </a:tr>
            </a:tbl>
          </a:graphicData>
        </a:graphic>
      </p:graphicFrame>
      <p:sp>
        <p:nvSpPr>
          <p:cNvPr id="10" name="Rectangle 9"/>
          <p:cNvSpPr/>
          <p:nvPr/>
        </p:nvSpPr>
        <p:spPr>
          <a:xfrm>
            <a:off x="5181600" y="213294"/>
            <a:ext cx="3962400" cy="1446550"/>
          </a:xfrm>
          <a:prstGeom prst="rect">
            <a:avLst/>
          </a:prstGeom>
          <a:noFill/>
        </p:spPr>
        <p:txBody>
          <a:bodyPr wrap="square" lIns="91440" tIns="45720" rIns="91440" bIns="45720">
            <a:spAutoFit/>
          </a:bodyPr>
          <a:lstStyle/>
          <a:p>
            <a:pPr algn="ctr"/>
            <a:r>
              <a:rPr lang="en-US" sz="4400" dirty="0"/>
              <a:t>HTU point of sale</a:t>
            </a:r>
            <a:endParaRPr lang="en-US" sz="4400" b="0" cap="none" spc="0" dirty="0">
              <a:ln w="18415" cmpd="sng">
                <a:solidFill>
                  <a:srgbClr val="FFFFFF"/>
                </a:solidFill>
                <a:prstDash val="solid"/>
              </a:ln>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93152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context</a:t>
            </a:r>
          </a:p>
        </p:txBody>
      </p:sp>
      <p:sp>
        <p:nvSpPr>
          <p:cNvPr id="3" name="Content Placeholder 2"/>
          <p:cNvSpPr>
            <a:spLocks noGrp="1"/>
          </p:cNvSpPr>
          <p:nvPr>
            <p:ph idx="1"/>
          </p:nvPr>
        </p:nvSpPr>
        <p:spPr/>
        <p:txBody>
          <a:bodyPr>
            <a:normAutofit fontScale="85000" lnSpcReduction="10000"/>
          </a:bodyPr>
          <a:lstStyle/>
          <a:p>
            <a:pPr marL="523240" indent="-342900" algn="l" rtl="0">
              <a:lnSpc>
                <a:spcPct val="150000"/>
              </a:lnSpc>
              <a:spcBef>
                <a:spcPts val="0"/>
              </a:spcBef>
            </a:pPr>
            <a:r>
              <a:rPr lang="en-US" dirty="0">
                <a:solidFill>
                  <a:schemeClr val="tx1"/>
                </a:solidFill>
                <a:effectLst/>
                <a:latin typeface="Times New Roman" panose="02020603050405020304" pitchFamily="18" charset="0"/>
                <a:ea typeface="Times New Roman" panose="02020603050405020304" pitchFamily="18" charset="0"/>
              </a:rPr>
              <a:t>HTU point of sale is a web application for HTU university,</a:t>
            </a:r>
          </a:p>
          <a:p>
            <a:pPr algn="l" rtl="0">
              <a:lnSpc>
                <a:spcPct val="150000"/>
              </a:lnSpc>
              <a:spcBef>
                <a:spcPts val="0"/>
              </a:spcBef>
            </a:pPr>
            <a:r>
              <a:rPr lang="en-US" sz="2400" dirty="0">
                <a:solidFill>
                  <a:schemeClr val="tx1"/>
                </a:solidFill>
                <a:effectLst/>
                <a:latin typeface="Times New Roman" panose="02020603050405020304" pitchFamily="18" charset="0"/>
                <a:ea typeface="Times New Roman" panose="02020603050405020304" pitchFamily="18" charset="0"/>
              </a:rPr>
              <a:t>it manages the sales in the store, the products, the users and transactions,</a:t>
            </a:r>
          </a:p>
          <a:p>
            <a:pPr algn="l" rtl="0">
              <a:lnSpc>
                <a:spcPct val="150000"/>
              </a:lnSpc>
              <a:spcBef>
                <a:spcPts val="0"/>
              </a:spcBef>
            </a:pPr>
            <a:r>
              <a:rPr lang="en-US" sz="2400" dirty="0">
                <a:solidFill>
                  <a:schemeClr val="tx1"/>
                </a:solidFill>
                <a:effectLst/>
                <a:latin typeface="Times New Roman" panose="02020603050405020304" pitchFamily="18" charset="0"/>
                <a:ea typeface="Times New Roman" panose="02020603050405020304" pitchFamily="18" charset="0"/>
              </a:rPr>
              <a:t>this project is basically updating the traditional way of managing the store into web-based application so that the employees can do their job more efficiently and more productivity.</a:t>
            </a:r>
          </a:p>
          <a:p>
            <a:pPr marL="0" indent="0" algn="l" rtl="0">
              <a:buNone/>
            </a:pPr>
            <a:r>
              <a:rPr lang="en-US" sz="2400" dirty="0">
                <a:solidFill>
                  <a:schemeClr val="tx1"/>
                </a:solidFill>
              </a:rPr>
              <a:t> </a:t>
            </a:r>
          </a:p>
        </p:txBody>
      </p:sp>
      <p:sp>
        <p:nvSpPr>
          <p:cNvPr id="4" name="Date Placeholder 3"/>
          <p:cNvSpPr>
            <a:spLocks noGrp="1"/>
          </p:cNvSpPr>
          <p:nvPr>
            <p:ph type="dt" sz="half" idx="10"/>
          </p:nvPr>
        </p:nvSpPr>
        <p:spPr/>
        <p:txBody>
          <a:bodyPr/>
          <a:lstStyle/>
          <a:p>
            <a:fld id="{0CBBFA43-EAAE-4FA0-BB24-DD1E9A7C68C2}" type="datetime1">
              <a:rPr lang="en-PH" smtClean="0">
                <a:solidFill>
                  <a:schemeClr val="tx1"/>
                </a:solidFill>
              </a:rPr>
              <a:t>10/01/2023</a:t>
            </a:fld>
            <a:endParaRPr lang="en-PH">
              <a:solidFill>
                <a:schemeClr val="tx1"/>
              </a:solidFill>
            </a:endParaRPr>
          </a:p>
        </p:txBody>
      </p:sp>
      <p:sp>
        <p:nvSpPr>
          <p:cNvPr id="5" name="Footer Placeholder 4"/>
          <p:cNvSpPr>
            <a:spLocks noGrp="1"/>
          </p:cNvSpPr>
          <p:nvPr>
            <p:ph type="ftr" sz="quarter" idx="11"/>
          </p:nvPr>
        </p:nvSpPr>
        <p:spPr/>
        <p:txBody>
          <a:bodyPr/>
          <a:lstStyle/>
          <a:p>
            <a:r>
              <a:rPr lang="en-PH" dirty="0">
                <a:solidFill>
                  <a:schemeClr val="tx1"/>
                </a:solidFill>
              </a:rPr>
              <a:t>HTU point of sale</a:t>
            </a:r>
          </a:p>
        </p:txBody>
      </p:sp>
      <p:sp>
        <p:nvSpPr>
          <p:cNvPr id="6" name="Slide Number Placeholder 5"/>
          <p:cNvSpPr>
            <a:spLocks noGrp="1"/>
          </p:cNvSpPr>
          <p:nvPr>
            <p:ph type="sldNum" sz="quarter" idx="12"/>
          </p:nvPr>
        </p:nvSpPr>
        <p:spPr/>
        <p:txBody>
          <a:bodyPr/>
          <a:lstStyle/>
          <a:p>
            <a:fld id="{485AF905-87A3-47F5-A7DA-2607F4C9EBCC}" type="slidenum">
              <a:rPr lang="en-PH" smtClean="0">
                <a:solidFill>
                  <a:schemeClr val="tx1"/>
                </a:solidFill>
              </a:rPr>
              <a:t>2</a:t>
            </a:fld>
            <a:endParaRPr lang="en-PH">
              <a:solidFill>
                <a:schemeClr val="tx1"/>
              </a:solidFill>
            </a:endParaRPr>
          </a:p>
        </p:txBody>
      </p:sp>
    </p:spTree>
    <p:extLst>
      <p:ext uri="{BB962C8B-B14F-4D97-AF65-F5344CB8AC3E}">
        <p14:creationId xmlns:p14="http://schemas.microsoft.com/office/powerpoint/2010/main" val="355077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p>
        </p:txBody>
      </p:sp>
      <p:sp>
        <p:nvSpPr>
          <p:cNvPr id="3" name="Content Placeholder 2"/>
          <p:cNvSpPr>
            <a:spLocks noGrp="1"/>
          </p:cNvSpPr>
          <p:nvPr>
            <p:ph idx="1"/>
          </p:nvPr>
        </p:nvSpPr>
        <p:spPr/>
        <p:txBody>
          <a:bodyPr>
            <a:normAutofit fontScale="70000" lnSpcReduction="20000"/>
          </a:bodyPr>
          <a:lstStyle/>
          <a:p>
            <a:pPr>
              <a:lnSpc>
                <a:spcPct val="150000"/>
              </a:lnSpc>
              <a:spcBef>
                <a:spcPts val="0"/>
              </a:spcBef>
            </a:pPr>
            <a:r>
              <a:rPr lang="en-US" sz="2000" dirty="0">
                <a:solidFill>
                  <a:schemeClr val="tx1"/>
                </a:solidFill>
                <a:effectLst/>
                <a:latin typeface="Times New Roman" panose="02020603050405020304" pitchFamily="18" charset="0"/>
                <a:ea typeface="Times New Roman" panose="02020603050405020304" pitchFamily="18" charset="0"/>
              </a:rPr>
              <a:t>Updating the traditional way of store management</a:t>
            </a:r>
          </a:p>
          <a:p>
            <a:pPr>
              <a:lnSpc>
                <a:spcPct val="150000"/>
              </a:lnSpc>
              <a:spcBef>
                <a:spcPts val="0"/>
              </a:spcBef>
            </a:pPr>
            <a:r>
              <a:rPr lang="en-US" sz="2000" dirty="0">
                <a:solidFill>
                  <a:schemeClr val="tx1"/>
                </a:solidFill>
                <a:effectLst/>
                <a:latin typeface="Times New Roman" panose="02020603050405020304" pitchFamily="18" charset="0"/>
                <a:ea typeface="Times New Roman" panose="02020603050405020304" pitchFamily="18" charset="0"/>
              </a:rPr>
              <a:t>Reduce the time taken for the accountant to do his/her job </a:t>
            </a:r>
          </a:p>
          <a:p>
            <a:pPr>
              <a:lnSpc>
                <a:spcPct val="150000"/>
              </a:lnSpc>
              <a:spcBef>
                <a:spcPts val="0"/>
              </a:spcBef>
            </a:pPr>
            <a:r>
              <a:rPr lang="en-US" sz="2000" dirty="0">
                <a:solidFill>
                  <a:schemeClr val="tx1"/>
                </a:solidFill>
                <a:effectLst/>
                <a:latin typeface="Times New Roman" panose="02020603050405020304" pitchFamily="18" charset="0"/>
                <a:ea typeface="Times New Roman" panose="02020603050405020304" pitchFamily="18" charset="0"/>
              </a:rPr>
              <a:t>The accountant doesn’t have to go to the store to do his/her job</a:t>
            </a:r>
          </a:p>
          <a:p>
            <a:pPr>
              <a:lnSpc>
                <a:spcPct val="150000"/>
              </a:lnSpc>
              <a:spcBef>
                <a:spcPts val="0"/>
              </a:spcBef>
            </a:pPr>
            <a:r>
              <a:rPr lang="en-US" sz="2000" dirty="0">
                <a:solidFill>
                  <a:schemeClr val="tx1"/>
                </a:solidFill>
                <a:effectLst/>
                <a:latin typeface="Times New Roman" panose="02020603050405020304" pitchFamily="18" charset="0"/>
                <a:ea typeface="Times New Roman" panose="02020603050405020304" pitchFamily="18" charset="0"/>
              </a:rPr>
              <a:t>The admin can know the store status from anywhere by anytime without going physically to the store</a:t>
            </a:r>
          </a:p>
          <a:p>
            <a:pPr marL="0" indent="0" algn="l" rtl="0">
              <a:lnSpc>
                <a:spcPct val="150000"/>
              </a:lnSpc>
              <a:spcBef>
                <a:spcPts val="0"/>
              </a:spcBef>
              <a:buNone/>
            </a:pPr>
            <a:r>
              <a:rPr lang="en-US" sz="2000" dirty="0">
                <a:solidFill>
                  <a:schemeClr val="tx1"/>
                </a:solidFill>
                <a:effectLst/>
                <a:latin typeface="Times New Roman" panose="02020603050405020304" pitchFamily="18" charset="0"/>
                <a:ea typeface="Times New Roman" panose="02020603050405020304" pitchFamily="18" charset="0"/>
              </a:rPr>
              <a:t>• 	Many operations could be done without accessing the store computer</a:t>
            </a:r>
          </a:p>
          <a:p>
            <a:pPr marL="0" indent="0">
              <a:lnSpc>
                <a:spcPct val="150000"/>
              </a:lnSpc>
              <a:spcBef>
                <a:spcPts val="0"/>
              </a:spcBef>
              <a:buNone/>
            </a:pPr>
            <a:r>
              <a:rPr lang="en-US" sz="2000" dirty="0">
                <a:solidFill>
                  <a:schemeClr val="tx1"/>
                </a:solidFill>
                <a:effectLst/>
                <a:latin typeface="Times New Roman" panose="02020603050405020304" pitchFamily="18" charset="0"/>
                <a:ea typeface="Times New Roman" panose="02020603050405020304" pitchFamily="18" charset="0"/>
              </a:rPr>
              <a:t>• 	In case there is an error in the store computer any device could be 	used to	keep the store open</a:t>
            </a:r>
          </a:p>
          <a:p>
            <a:pPr marL="0" indent="0">
              <a:lnSpc>
                <a:spcPct val="150000"/>
              </a:lnSpc>
              <a:spcBef>
                <a:spcPts val="0"/>
              </a:spcBef>
              <a:buNone/>
            </a:pPr>
            <a:r>
              <a:rPr lang="en-US" sz="2000" dirty="0">
                <a:solidFill>
                  <a:schemeClr val="tx1"/>
                </a:solidFill>
                <a:effectLst/>
                <a:latin typeface="Times New Roman" panose="02020603050405020304" pitchFamily="18" charset="0"/>
                <a:ea typeface="Times New Roman" panose="02020603050405020304" pitchFamily="18" charset="0"/>
              </a:rPr>
              <a:t>• 	Reduce the cost because no longer need to use papers</a:t>
            </a:r>
          </a:p>
          <a:p>
            <a:endParaRPr lang="en-US" dirty="0">
              <a:solidFill>
                <a:schemeClr val="tx1"/>
              </a:solidFill>
            </a:endParaRPr>
          </a:p>
        </p:txBody>
      </p:sp>
      <p:sp>
        <p:nvSpPr>
          <p:cNvPr id="4" name="Date Placeholder 3"/>
          <p:cNvSpPr>
            <a:spLocks noGrp="1"/>
          </p:cNvSpPr>
          <p:nvPr>
            <p:ph type="dt" sz="half" idx="10"/>
          </p:nvPr>
        </p:nvSpPr>
        <p:spPr/>
        <p:txBody>
          <a:bodyPr/>
          <a:lstStyle/>
          <a:p>
            <a:fld id="{F2870147-F296-42D1-B585-FEDACF0C7DDC}" type="datetime1">
              <a:rPr lang="en-PH" smtClean="0">
                <a:solidFill>
                  <a:schemeClr val="tx1"/>
                </a:solidFill>
              </a:rPr>
              <a:t>10/01/2023</a:t>
            </a:fld>
            <a:endParaRPr lang="en-PH">
              <a:solidFill>
                <a:schemeClr val="tx1"/>
              </a:solidFill>
            </a:endParaRPr>
          </a:p>
        </p:txBody>
      </p:sp>
      <p:sp>
        <p:nvSpPr>
          <p:cNvPr id="5" name="Footer Placeholder 4"/>
          <p:cNvSpPr>
            <a:spLocks noGrp="1"/>
          </p:cNvSpPr>
          <p:nvPr>
            <p:ph type="ftr" sz="quarter" idx="11"/>
          </p:nvPr>
        </p:nvSpPr>
        <p:spPr/>
        <p:txBody>
          <a:bodyPr/>
          <a:lstStyle/>
          <a:p>
            <a:r>
              <a:rPr lang="en-PH" dirty="0">
                <a:solidFill>
                  <a:schemeClr val="tx1"/>
                </a:solidFill>
              </a:rPr>
              <a:t>HTU point of sale</a:t>
            </a:r>
          </a:p>
        </p:txBody>
      </p:sp>
      <p:sp>
        <p:nvSpPr>
          <p:cNvPr id="6" name="Slide Number Placeholder 5"/>
          <p:cNvSpPr>
            <a:spLocks noGrp="1"/>
          </p:cNvSpPr>
          <p:nvPr>
            <p:ph type="sldNum" sz="quarter" idx="12"/>
          </p:nvPr>
        </p:nvSpPr>
        <p:spPr/>
        <p:txBody>
          <a:bodyPr/>
          <a:lstStyle/>
          <a:p>
            <a:fld id="{485AF905-87A3-47F5-A7DA-2607F4C9EBCC}" type="slidenum">
              <a:rPr lang="en-PH" smtClean="0">
                <a:solidFill>
                  <a:schemeClr val="tx1"/>
                </a:solidFill>
              </a:rPr>
              <a:t>3</a:t>
            </a:fld>
            <a:endParaRPr lang="en-PH">
              <a:solidFill>
                <a:schemeClr val="tx1"/>
              </a:solidFill>
            </a:endParaRPr>
          </a:p>
        </p:txBody>
      </p:sp>
    </p:spTree>
    <p:extLst>
      <p:ext uri="{BB962C8B-B14F-4D97-AF65-F5344CB8AC3E}">
        <p14:creationId xmlns:p14="http://schemas.microsoft.com/office/powerpoint/2010/main" val="351187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1"/>
                </a:solidFill>
                <a:latin typeface="Times New Roman" panose="02020603050405020304" pitchFamily="18" charset="0"/>
                <a:cs typeface="Times New Roman" panose="02020603050405020304" pitchFamily="18" charset="0"/>
              </a:rPr>
              <a:t>System Requirements</a:t>
            </a:r>
            <a:endParaRPr lang="en-US" dirty="0">
              <a:solidFill>
                <a:schemeClr val="tx1"/>
              </a:solidFill>
            </a:endParaRPr>
          </a:p>
        </p:txBody>
      </p:sp>
      <p:sp>
        <p:nvSpPr>
          <p:cNvPr id="3" name="Content Placeholder 2"/>
          <p:cNvSpPr>
            <a:spLocks noGrp="1"/>
          </p:cNvSpPr>
          <p:nvPr>
            <p:ph idx="1"/>
          </p:nvPr>
        </p:nvSpPr>
        <p:spPr/>
        <p:txBody>
          <a:bodyPr>
            <a:normAutofit fontScale="85000" lnSpcReduction="10000"/>
          </a:bodyPr>
          <a:lstStyle/>
          <a:p>
            <a:r>
              <a:rPr lang="en-US" b="1" dirty="0">
                <a:solidFill>
                  <a:schemeClr val="tx1"/>
                </a:solidFill>
              </a:rPr>
              <a:t>Functional Requirements </a:t>
            </a:r>
          </a:p>
          <a:p>
            <a:pPr marL="0" indent="0">
              <a:buNone/>
            </a:pPr>
            <a:endParaRPr lang="en-US" b="1" dirty="0">
              <a:solidFill>
                <a:schemeClr val="tx1"/>
              </a:solidFill>
            </a:endParaRPr>
          </a:p>
          <a:p>
            <a:pPr marL="342900" marR="0" lvl="0" indent="-342900" algn="l" rtl="0">
              <a:lnSpc>
                <a:spcPct val="200000"/>
              </a:lnSpc>
              <a:spcBef>
                <a:spcPts val="0"/>
              </a:spcBef>
              <a:spcAft>
                <a:spcPts val="0"/>
              </a:spcAft>
              <a:buFont typeface="+mj-lt"/>
              <a:buAutoNum type="alphaUcPeriod"/>
            </a:pPr>
            <a:r>
              <a:rPr lang="en-US" sz="2000" b="1" dirty="0">
                <a:solidFill>
                  <a:schemeClr val="tx1"/>
                </a:solidFill>
                <a:effectLst/>
                <a:latin typeface="Times New Roman" panose="02020603050405020304" pitchFamily="18" charset="0"/>
                <a:ea typeface="Times New Roman" panose="02020603050405020304" pitchFamily="18" charset="0"/>
              </a:rPr>
              <a:t>Login </a:t>
            </a:r>
            <a:endParaRPr lang="en-US" sz="20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l" rtl="0">
              <a:lnSpc>
                <a:spcPct val="200000"/>
              </a:lnSpc>
              <a:spcBef>
                <a:spcPts val="0"/>
              </a:spcBef>
              <a:spcAft>
                <a:spcPts val="0"/>
              </a:spcAft>
              <a:buFont typeface="+mj-lt"/>
              <a:buAutoNum type="alphaUcPeriod"/>
            </a:pPr>
            <a:r>
              <a:rPr lang="en-US" sz="2000" b="1" dirty="0">
                <a:solidFill>
                  <a:schemeClr val="tx1"/>
                </a:solidFill>
                <a:effectLst/>
                <a:latin typeface="Times New Roman" panose="02020603050405020304" pitchFamily="18" charset="0"/>
                <a:ea typeface="Times New Roman" panose="02020603050405020304" pitchFamily="18" charset="0"/>
              </a:rPr>
              <a:t>Edit profile info</a:t>
            </a:r>
            <a:endParaRPr lang="en-US" sz="20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l" rtl="0">
              <a:lnSpc>
                <a:spcPct val="200000"/>
              </a:lnSpc>
              <a:spcBef>
                <a:spcPts val="0"/>
              </a:spcBef>
              <a:spcAft>
                <a:spcPts val="0"/>
              </a:spcAft>
              <a:buFont typeface="+mj-lt"/>
              <a:buAutoNum type="alphaUcPeriod"/>
            </a:pPr>
            <a:r>
              <a:rPr lang="en-US" sz="2000" b="1" dirty="0">
                <a:solidFill>
                  <a:schemeClr val="tx1"/>
                </a:solidFill>
                <a:effectLst/>
                <a:latin typeface="Times New Roman" panose="02020603050405020304" pitchFamily="18" charset="0"/>
                <a:ea typeface="Times New Roman" panose="02020603050405020304" pitchFamily="18" charset="0"/>
              </a:rPr>
              <a:t>Add new user</a:t>
            </a:r>
            <a:r>
              <a:rPr lang="en-US" sz="2000" dirty="0">
                <a:solidFill>
                  <a:schemeClr val="tx1"/>
                </a:solidFill>
                <a:effectLst/>
                <a:latin typeface="Times New Roman" panose="02020603050405020304" pitchFamily="18" charset="0"/>
                <a:ea typeface="Times New Roman" panose="02020603050405020304" pitchFamily="18" charset="0"/>
              </a:rPr>
              <a:t> </a:t>
            </a:r>
          </a:p>
          <a:p>
            <a:pPr marL="342900" marR="0" lvl="0" indent="-342900" algn="l" rtl="0">
              <a:lnSpc>
                <a:spcPct val="200000"/>
              </a:lnSpc>
              <a:spcBef>
                <a:spcPts val="0"/>
              </a:spcBef>
              <a:spcAft>
                <a:spcPts val="0"/>
              </a:spcAft>
              <a:buFont typeface="+mj-lt"/>
              <a:buAutoNum type="alphaUcPeriod"/>
            </a:pPr>
            <a:r>
              <a:rPr lang="en-US" sz="2000" b="1" dirty="0">
                <a:solidFill>
                  <a:schemeClr val="tx1"/>
                </a:solidFill>
                <a:effectLst/>
                <a:latin typeface="Times New Roman" panose="02020603050405020304" pitchFamily="18" charset="0"/>
                <a:ea typeface="Times New Roman" panose="02020603050405020304" pitchFamily="18" charset="0"/>
              </a:rPr>
              <a:t>Add new item to the store</a:t>
            </a:r>
            <a:endParaRPr lang="en-US" sz="20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gn="l" rtl="0">
              <a:lnSpc>
                <a:spcPct val="200000"/>
              </a:lnSpc>
              <a:spcBef>
                <a:spcPts val="0"/>
              </a:spcBef>
              <a:spcAft>
                <a:spcPts val="0"/>
              </a:spcAft>
              <a:buFont typeface="+mj-lt"/>
              <a:buAutoNum type="alphaUcPeriod"/>
            </a:pPr>
            <a:r>
              <a:rPr lang="en-US" sz="2000" b="1" dirty="0">
                <a:solidFill>
                  <a:schemeClr val="tx1"/>
                </a:solidFill>
                <a:effectLst/>
                <a:latin typeface="Times New Roman" panose="02020603050405020304" pitchFamily="18" charset="0"/>
                <a:ea typeface="Times New Roman" panose="02020603050405020304" pitchFamily="18" charset="0"/>
              </a:rPr>
              <a:t>Sell items from the store</a:t>
            </a:r>
            <a:endParaRPr lang="en-US" sz="2000" dirty="0">
              <a:solidFill>
                <a:schemeClr val="tx1"/>
              </a:solidFill>
              <a:effectLst/>
              <a:latin typeface="Times New Roman" panose="02020603050405020304" pitchFamily="18" charset="0"/>
              <a:ea typeface="Times New Roman" panose="02020603050405020304" pitchFamily="18" charset="0"/>
            </a:endParaRPr>
          </a:p>
          <a:p>
            <a:endParaRPr lang="ar-JO" b="1" dirty="0">
              <a:solidFill>
                <a:schemeClr val="tx1"/>
              </a:solidFill>
            </a:endParaRPr>
          </a:p>
        </p:txBody>
      </p:sp>
      <p:sp>
        <p:nvSpPr>
          <p:cNvPr id="4" name="Date Placeholder 3"/>
          <p:cNvSpPr>
            <a:spLocks noGrp="1"/>
          </p:cNvSpPr>
          <p:nvPr>
            <p:ph type="dt" sz="half" idx="10"/>
          </p:nvPr>
        </p:nvSpPr>
        <p:spPr/>
        <p:txBody>
          <a:bodyPr/>
          <a:lstStyle/>
          <a:p>
            <a:fld id="{C64ACF5C-E124-4188-B477-1C1B66CF8BB7}" type="datetime1">
              <a:rPr lang="en-PH" smtClean="0">
                <a:solidFill>
                  <a:schemeClr val="tx1"/>
                </a:solidFill>
              </a:rPr>
              <a:t>10/01/2023</a:t>
            </a:fld>
            <a:endParaRPr lang="en-PH">
              <a:solidFill>
                <a:schemeClr val="tx1"/>
              </a:solidFill>
            </a:endParaRPr>
          </a:p>
        </p:txBody>
      </p:sp>
      <p:sp>
        <p:nvSpPr>
          <p:cNvPr id="5" name="Footer Placeholder 4"/>
          <p:cNvSpPr>
            <a:spLocks noGrp="1"/>
          </p:cNvSpPr>
          <p:nvPr>
            <p:ph type="ftr" sz="quarter" idx="11"/>
          </p:nvPr>
        </p:nvSpPr>
        <p:spPr/>
        <p:txBody>
          <a:bodyPr/>
          <a:lstStyle/>
          <a:p>
            <a:r>
              <a:rPr lang="en-PH" dirty="0">
                <a:solidFill>
                  <a:schemeClr val="tx1"/>
                </a:solidFill>
              </a:rPr>
              <a:t>HTU point of sale</a:t>
            </a:r>
          </a:p>
        </p:txBody>
      </p:sp>
      <p:sp>
        <p:nvSpPr>
          <p:cNvPr id="6" name="Slide Number Placeholder 5"/>
          <p:cNvSpPr>
            <a:spLocks noGrp="1"/>
          </p:cNvSpPr>
          <p:nvPr>
            <p:ph type="sldNum" sz="quarter" idx="12"/>
          </p:nvPr>
        </p:nvSpPr>
        <p:spPr/>
        <p:txBody>
          <a:bodyPr/>
          <a:lstStyle/>
          <a:p>
            <a:fld id="{485AF905-87A3-47F5-A7DA-2607F4C9EBCC}" type="slidenum">
              <a:rPr lang="en-PH" smtClean="0">
                <a:solidFill>
                  <a:schemeClr val="tx1"/>
                </a:solidFill>
              </a:rPr>
              <a:t>4</a:t>
            </a:fld>
            <a:endParaRPr lang="en-PH">
              <a:solidFill>
                <a:schemeClr val="tx1"/>
              </a:solidFill>
            </a:endParaRPr>
          </a:p>
        </p:txBody>
      </p:sp>
    </p:spTree>
    <p:extLst>
      <p:ext uri="{BB962C8B-B14F-4D97-AF65-F5344CB8AC3E}">
        <p14:creationId xmlns:p14="http://schemas.microsoft.com/office/powerpoint/2010/main" val="125396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1"/>
                </a:solidFill>
                <a:latin typeface="Times New Roman" panose="02020603050405020304" pitchFamily="18" charset="0"/>
                <a:cs typeface="Times New Roman" panose="02020603050405020304" pitchFamily="18" charset="0"/>
              </a:rPr>
              <a:t>System Requirements</a:t>
            </a:r>
            <a:endParaRPr lang="en-US" dirty="0">
              <a:solidFill>
                <a:schemeClr val="tx1"/>
              </a:solidFill>
            </a:endParaRPr>
          </a:p>
        </p:txBody>
      </p:sp>
      <p:sp>
        <p:nvSpPr>
          <p:cNvPr id="3" name="Content Placeholder 2"/>
          <p:cNvSpPr>
            <a:spLocks noGrp="1"/>
          </p:cNvSpPr>
          <p:nvPr>
            <p:ph idx="1"/>
          </p:nvPr>
        </p:nvSpPr>
        <p:spPr/>
        <p:txBody>
          <a:bodyPr>
            <a:normAutofit fontScale="62500" lnSpcReduction="20000"/>
          </a:bodyPr>
          <a:lstStyle/>
          <a:p>
            <a:pPr marL="342900" lvl="2" indent="-342900"/>
            <a:r>
              <a:rPr lang="en-US" b="1" dirty="0">
                <a:solidFill>
                  <a:schemeClr val="tx1"/>
                </a:solidFill>
              </a:rPr>
              <a:t>Non-Functional Requirements</a:t>
            </a:r>
          </a:p>
          <a:p>
            <a:pPr marL="342900" lvl="2" indent="-342900">
              <a:lnSpc>
                <a:spcPct val="150000"/>
              </a:lnSpc>
              <a:buNone/>
            </a:pPr>
            <a:endParaRPr lang="ar-JO" sz="2000" b="1" dirty="0">
              <a:solidFill>
                <a:schemeClr val="tx1"/>
              </a:solidFill>
            </a:endParaRPr>
          </a:p>
          <a:p>
            <a:pPr lvl="0">
              <a:lnSpc>
                <a:spcPct val="150000"/>
              </a:lnSpc>
              <a:buNone/>
            </a:pPr>
            <a:r>
              <a:rPr lang="en-US" sz="2000" dirty="0">
                <a:solidFill>
                  <a:schemeClr val="tx1"/>
                </a:solidFill>
              </a:rPr>
              <a:t>a. Performance</a:t>
            </a:r>
          </a:p>
          <a:p>
            <a:pPr lvl="0">
              <a:lnSpc>
                <a:spcPct val="150000"/>
              </a:lnSpc>
              <a:buNone/>
            </a:pPr>
            <a:r>
              <a:rPr lang="en-US" sz="2000" dirty="0">
                <a:solidFill>
                  <a:schemeClr val="tx1"/>
                </a:solidFill>
              </a:rPr>
              <a:t>b. Security</a:t>
            </a:r>
          </a:p>
          <a:p>
            <a:pPr lvl="0">
              <a:lnSpc>
                <a:spcPct val="150000"/>
              </a:lnSpc>
              <a:buNone/>
            </a:pPr>
            <a:r>
              <a:rPr lang="en-US" sz="2000" dirty="0">
                <a:solidFill>
                  <a:schemeClr val="tx1"/>
                </a:solidFill>
              </a:rPr>
              <a:t>c. Usability</a:t>
            </a:r>
          </a:p>
          <a:p>
            <a:pPr lvl="0">
              <a:lnSpc>
                <a:spcPct val="150000"/>
              </a:lnSpc>
              <a:buNone/>
            </a:pPr>
            <a:r>
              <a:rPr lang="en-US" sz="2000" dirty="0">
                <a:solidFill>
                  <a:schemeClr val="tx1"/>
                </a:solidFill>
              </a:rPr>
              <a:t>d. Support</a:t>
            </a:r>
          </a:p>
          <a:p>
            <a:pPr lvl="0">
              <a:lnSpc>
                <a:spcPct val="150000"/>
              </a:lnSpc>
              <a:buNone/>
            </a:pPr>
            <a:r>
              <a:rPr lang="en-US" sz="2000" dirty="0">
                <a:solidFill>
                  <a:schemeClr val="tx1"/>
                </a:solidFill>
              </a:rPr>
              <a:t>e. Availability</a:t>
            </a:r>
          </a:p>
          <a:p>
            <a:pPr lvl="0">
              <a:lnSpc>
                <a:spcPct val="150000"/>
              </a:lnSpc>
              <a:buNone/>
            </a:pPr>
            <a:r>
              <a:rPr lang="en-US" sz="2000" dirty="0">
                <a:solidFill>
                  <a:schemeClr val="tx1"/>
                </a:solidFill>
              </a:rPr>
              <a:t>f. Safety</a:t>
            </a:r>
          </a:p>
          <a:p>
            <a:pPr>
              <a:lnSpc>
                <a:spcPct val="150000"/>
              </a:lnSpc>
              <a:buNone/>
            </a:pPr>
            <a:r>
              <a:rPr lang="en-US" sz="2000" dirty="0">
                <a:solidFill>
                  <a:schemeClr val="tx1"/>
                </a:solidFill>
              </a:rPr>
              <a:t>g. Reliability</a:t>
            </a:r>
          </a:p>
          <a:p>
            <a:endParaRPr lang="en-US" dirty="0">
              <a:solidFill>
                <a:schemeClr val="tx1"/>
              </a:solidFill>
            </a:endParaRPr>
          </a:p>
        </p:txBody>
      </p:sp>
      <p:sp>
        <p:nvSpPr>
          <p:cNvPr id="4" name="Date Placeholder 3"/>
          <p:cNvSpPr>
            <a:spLocks noGrp="1"/>
          </p:cNvSpPr>
          <p:nvPr>
            <p:ph type="dt" sz="half" idx="10"/>
          </p:nvPr>
        </p:nvSpPr>
        <p:spPr/>
        <p:txBody>
          <a:bodyPr/>
          <a:lstStyle/>
          <a:p>
            <a:fld id="{C64ACF5C-E124-4188-B477-1C1B66CF8BB7}" type="datetime1">
              <a:rPr lang="en-PH" smtClean="0">
                <a:solidFill>
                  <a:schemeClr val="tx1"/>
                </a:solidFill>
              </a:rPr>
              <a:t>10/01/2023</a:t>
            </a:fld>
            <a:endParaRPr lang="en-PH">
              <a:solidFill>
                <a:schemeClr val="tx1"/>
              </a:solidFill>
            </a:endParaRPr>
          </a:p>
        </p:txBody>
      </p:sp>
      <p:sp>
        <p:nvSpPr>
          <p:cNvPr id="5" name="Footer Placeholder 4"/>
          <p:cNvSpPr>
            <a:spLocks noGrp="1"/>
          </p:cNvSpPr>
          <p:nvPr>
            <p:ph type="ftr" sz="quarter" idx="11"/>
          </p:nvPr>
        </p:nvSpPr>
        <p:spPr/>
        <p:txBody>
          <a:bodyPr/>
          <a:lstStyle/>
          <a:p>
            <a:r>
              <a:rPr lang="en-PH" dirty="0">
                <a:solidFill>
                  <a:schemeClr val="tx1"/>
                </a:solidFill>
              </a:rPr>
              <a:t>HTU point of sale</a:t>
            </a:r>
          </a:p>
        </p:txBody>
      </p:sp>
      <p:sp>
        <p:nvSpPr>
          <p:cNvPr id="6" name="Slide Number Placeholder 5"/>
          <p:cNvSpPr>
            <a:spLocks noGrp="1"/>
          </p:cNvSpPr>
          <p:nvPr>
            <p:ph type="sldNum" sz="quarter" idx="12"/>
          </p:nvPr>
        </p:nvSpPr>
        <p:spPr/>
        <p:txBody>
          <a:bodyPr/>
          <a:lstStyle/>
          <a:p>
            <a:fld id="{485AF905-87A3-47F5-A7DA-2607F4C9EBCC}" type="slidenum">
              <a:rPr lang="en-PH" smtClean="0">
                <a:solidFill>
                  <a:schemeClr val="tx1"/>
                </a:solidFill>
              </a:rPr>
              <a:t>5</a:t>
            </a:fld>
            <a:endParaRPr lang="en-PH">
              <a:solidFill>
                <a:schemeClr val="tx1"/>
              </a:solidFill>
            </a:endParaRPr>
          </a:p>
        </p:txBody>
      </p:sp>
    </p:spTree>
    <p:extLst>
      <p:ext uri="{BB962C8B-B14F-4D97-AF65-F5344CB8AC3E}">
        <p14:creationId xmlns:p14="http://schemas.microsoft.com/office/powerpoint/2010/main" val="134574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Conclusion</a:t>
            </a:r>
          </a:p>
        </p:txBody>
      </p:sp>
      <p:sp>
        <p:nvSpPr>
          <p:cNvPr id="3" name="Content Placeholder 2"/>
          <p:cNvSpPr>
            <a:spLocks noGrp="1"/>
          </p:cNvSpPr>
          <p:nvPr>
            <p:ph idx="1"/>
          </p:nvPr>
        </p:nvSpPr>
        <p:spPr/>
        <p:txBody>
          <a:bodyPr>
            <a:normAutofit/>
          </a:bodyPr>
          <a:lstStyle/>
          <a:p>
            <a:pPr marL="0" marR="0" indent="266700" algn="l" rtl="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We propose in this project a solution for existing problem by updating the system to reduce the chance of errors happened, limiting the usage of paper to save some money, reduce the time and effort from the employees.</a:t>
            </a:r>
          </a:p>
        </p:txBody>
      </p:sp>
      <p:sp>
        <p:nvSpPr>
          <p:cNvPr id="4" name="Date Placeholder 3"/>
          <p:cNvSpPr>
            <a:spLocks noGrp="1"/>
          </p:cNvSpPr>
          <p:nvPr>
            <p:ph type="dt" sz="half" idx="10"/>
          </p:nvPr>
        </p:nvSpPr>
        <p:spPr/>
        <p:txBody>
          <a:bodyPr/>
          <a:lstStyle/>
          <a:p>
            <a:fld id="{C64ACF5C-E124-4188-B477-1C1B66CF8BB7}" type="datetime1">
              <a:rPr lang="en-PH" smtClean="0">
                <a:solidFill>
                  <a:schemeClr val="tx1"/>
                </a:solidFill>
              </a:rPr>
              <a:t>10/01/2023</a:t>
            </a:fld>
            <a:endParaRPr lang="en-PH">
              <a:solidFill>
                <a:schemeClr val="tx1"/>
              </a:solidFill>
            </a:endParaRPr>
          </a:p>
        </p:txBody>
      </p:sp>
      <p:sp>
        <p:nvSpPr>
          <p:cNvPr id="5" name="Footer Placeholder 4"/>
          <p:cNvSpPr>
            <a:spLocks noGrp="1"/>
          </p:cNvSpPr>
          <p:nvPr>
            <p:ph type="ftr" sz="quarter" idx="11"/>
          </p:nvPr>
        </p:nvSpPr>
        <p:spPr/>
        <p:txBody>
          <a:bodyPr/>
          <a:lstStyle/>
          <a:p>
            <a:r>
              <a:rPr lang="en-PH">
                <a:solidFill>
                  <a:schemeClr val="tx1"/>
                </a:solidFill>
              </a:rPr>
              <a:t>HTU point of sale</a:t>
            </a:r>
            <a:endParaRPr lang="en-PH" dirty="0">
              <a:solidFill>
                <a:schemeClr val="tx1"/>
              </a:solidFill>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solidFill>
                  <a:schemeClr val="tx1"/>
                </a:solidFill>
              </a:rPr>
              <a:t>6</a:t>
            </a:fld>
            <a:endParaRPr lang="en-PH">
              <a:solidFill>
                <a:schemeClr val="tx1"/>
              </a:solidFill>
            </a:endParaRPr>
          </a:p>
        </p:txBody>
      </p:sp>
    </p:spTree>
    <p:extLst>
      <p:ext uri="{BB962C8B-B14F-4D97-AF65-F5344CB8AC3E}">
        <p14:creationId xmlns:p14="http://schemas.microsoft.com/office/powerpoint/2010/main" val="3833640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1E8E06EC6444FAFC969E2A8D1A55E" ma:contentTypeVersion="12" ma:contentTypeDescription="Create a new document." ma:contentTypeScope="" ma:versionID="f166372df52ffa39cb6fe4ef9bd4007e">
  <xsd:schema xmlns:xsd="http://www.w3.org/2001/XMLSchema" xmlns:xs="http://www.w3.org/2001/XMLSchema" xmlns:p="http://schemas.microsoft.com/office/2006/metadata/properties" xmlns:ns2="3ae45523-5a85-45e7-8008-accd3c84eec0" xmlns:ns3="5b9ef952-99af-4d0a-b2f4-0e3827503894" targetNamespace="http://schemas.microsoft.com/office/2006/metadata/properties" ma:root="true" ma:fieldsID="68226ffe3f7289df300305458b1b73d8" ns2:_="" ns3:_="">
    <xsd:import namespace="3ae45523-5a85-45e7-8008-accd3c84eec0"/>
    <xsd:import namespace="5b9ef952-99af-4d0a-b2f4-0e38275038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e45523-5a85-45e7-8008-accd3c84ee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9ff52f34-b351-492d-bd72-b80be8882ab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9ef952-99af-4d0a-b2f4-0e382750389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47a82cb-3d9c-4052-8e9c-49565650eb5f}" ma:internalName="TaxCatchAll" ma:showField="CatchAllData" ma:web="5b9ef952-99af-4d0a-b2f4-0e38275038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b9ef952-99af-4d0a-b2f4-0e3827503894" xsi:nil="true"/>
    <lcf76f155ced4ddcb4097134ff3c332f xmlns="3ae45523-5a85-45e7-8008-accd3c84eec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3D7AFA-A8D7-4181-BB3A-621AA1024D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e45523-5a85-45e7-8008-accd3c84eec0"/>
    <ds:schemaRef ds:uri="5b9ef952-99af-4d0a-b2f4-0e38275038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6033A2-C288-48ED-9DC4-545FD53AE8C3}">
  <ds:schemaRefs>
    <ds:schemaRef ds:uri="http://schemas.microsoft.com/sharepoint/v3/contenttype/forms"/>
  </ds:schemaRefs>
</ds:datastoreItem>
</file>

<file path=customXml/itemProps3.xml><?xml version="1.0" encoding="utf-8"?>
<ds:datastoreItem xmlns:ds="http://schemas.openxmlformats.org/officeDocument/2006/customXml" ds:itemID="{98AEC280-B00D-4562-ADCF-632361ECA537}">
  <ds:schemaRefs>
    <ds:schemaRef ds:uri="http://schemas.microsoft.com/office/2006/metadata/properties"/>
    <ds:schemaRef ds:uri="http://schemas.microsoft.com/office/infopath/2007/PartnerControls"/>
    <ds:schemaRef ds:uri="5b9ef952-99af-4d0a-b2f4-0e3827503894"/>
    <ds:schemaRef ds:uri="3ae45523-5a85-45e7-8008-accd3c84eec0"/>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119</TotalTime>
  <Words>296</Words>
  <Application>Microsoft Office PowerPoint</Application>
  <PresentationFormat>On-screen Show (4:3)</PresentationFormat>
  <Paragraphs>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Parallax</vt:lpstr>
      <vt:lpstr>PowerPoint Presentation</vt:lpstr>
      <vt:lpstr>Project context</vt:lpstr>
      <vt:lpstr>Problem statement</vt:lpstr>
      <vt:lpstr>System Requirements</vt:lpstr>
      <vt:lpstr>System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chartiyjayne</dc:creator>
  <cp:lastModifiedBy>عبدالرحمن محمد سعود كريشان</cp:lastModifiedBy>
  <cp:revision>37</cp:revision>
  <dcterms:created xsi:type="dcterms:W3CDTF">2012-11-22T11:43:17Z</dcterms:created>
  <dcterms:modified xsi:type="dcterms:W3CDTF">2023-01-10T20:19:07Z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0x01010081A1E8E06EC6444FAFC969E2A8D1A55E</vt:lpwstr>
  </property>
</Properties>
</file>