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66931b1d9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66931b1d9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66931b1d9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66931b1d9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66931b1d9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66931b1d9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66931b1d9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66931b1d9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66931b1d9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66931b1d9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66931b1d9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66931b1d9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66931b1d9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66931b1d9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49aa7ec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49aa7ec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66931b1d9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66931b1d9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USED CAR PRICES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39" name="Google Shape;139;p22"/>
          <p:cNvPicPr preferRelativeResize="0"/>
          <p:nvPr/>
        </p:nvPicPr>
        <p:blipFill rotWithShape="1">
          <a:blip r:embed="rId3">
            <a:alphaModFix/>
          </a:blip>
          <a:srcRect b="24788" l="31756" r="43752" t="36044"/>
          <a:stretch/>
        </p:blipFill>
        <p:spPr>
          <a:xfrm>
            <a:off x="2723099" y="1532375"/>
            <a:ext cx="3225427" cy="2901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500">
                <a:solidFill>
                  <a:srgbClr val="737373"/>
                </a:solidFill>
              </a:rPr>
              <a:t>Vehicle price prediction, especially when the vehicle is used and not coming directly from the factory, is both a critical and important task. With increase in demand for used cars and upto 8 percent decrease in demand for the new cars in 2013, more and more vehicle buyers are finding alternatives to buying new cars outright. People prefer to buy cars through lease which is a legal contract between buyer and seller.</a:t>
            </a:r>
            <a:endParaRPr sz="1500">
              <a:solidFill>
                <a:srgbClr val="737373"/>
              </a:solidFill>
            </a:endParaRPr>
          </a:p>
          <a:p>
            <a:pPr indent="0" lvl="0" marL="0" rtl="0" algn="l">
              <a:lnSpc>
                <a:spcPct val="95000"/>
              </a:lnSpc>
              <a:spcBef>
                <a:spcPts val="1600"/>
              </a:spcBef>
              <a:spcAft>
                <a:spcPts val="1600"/>
              </a:spcAft>
              <a:buNone/>
            </a:pPr>
            <a:r>
              <a:t/>
            </a:r>
            <a:endParaRPr sz="1700">
              <a:solidFill>
                <a:srgbClr val="73737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AND SCOPE</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737373"/>
                </a:solidFill>
              </a:rPr>
              <a:t>The objective is to build an application which can predict the second hand used car price for the buyer and the seller.</a:t>
            </a:r>
            <a:endParaRPr sz="1500">
              <a:solidFill>
                <a:srgbClr val="737373"/>
              </a:solidFill>
            </a:endParaRPr>
          </a:p>
          <a:p>
            <a:pPr indent="0" lvl="0" marL="0" rtl="0" algn="l">
              <a:spcBef>
                <a:spcPts val="1600"/>
              </a:spcBef>
              <a:spcAft>
                <a:spcPts val="0"/>
              </a:spcAft>
              <a:buNone/>
            </a:pPr>
            <a:r>
              <a:rPr lang="en" sz="1500">
                <a:solidFill>
                  <a:srgbClr val="737373"/>
                </a:solidFill>
              </a:rPr>
              <a:t>This would help the online viewer on OLX and other online platforms where users buy the second hand car can predict its price easily.</a:t>
            </a:r>
            <a:endParaRPr sz="1500">
              <a:solidFill>
                <a:srgbClr val="737373"/>
              </a:solidFill>
            </a:endParaRPr>
          </a:p>
          <a:p>
            <a:pPr indent="0" lvl="0" marL="0" rtl="0" algn="l">
              <a:spcBef>
                <a:spcPts val="16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AND PRE-PROCESSING</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Vehicle dataset from cardekho </a:t>
            </a:r>
            <a:r>
              <a:rPr lang="en" sz="1500"/>
              <a:t>available</a:t>
            </a:r>
            <a:r>
              <a:rPr lang="en" sz="1500"/>
              <a:t> on kaggle.</a:t>
            </a:r>
            <a:endParaRPr sz="1500"/>
          </a:p>
          <a:p>
            <a:pPr indent="-323850" lvl="0" marL="457200" rtl="0" algn="l">
              <a:spcBef>
                <a:spcPts val="0"/>
              </a:spcBef>
              <a:spcAft>
                <a:spcPts val="0"/>
              </a:spcAft>
              <a:buSzPts val="1500"/>
              <a:buChar char="●"/>
            </a:pPr>
            <a:r>
              <a:rPr lang="en" sz="1500"/>
              <a:t>Above dataset contains many outliers, primarily due to large price sensitivity of used cars. Which is then pruned to 3 standard deviations around the mean in order to remove those outliers.</a:t>
            </a:r>
            <a:endParaRPr sz="1500"/>
          </a:p>
          <a:p>
            <a:pPr indent="-323850" lvl="0" marL="457200" rtl="0" algn="l">
              <a:spcBef>
                <a:spcPts val="0"/>
              </a:spcBef>
              <a:spcAft>
                <a:spcPts val="0"/>
              </a:spcAft>
              <a:buSzPts val="1500"/>
              <a:buChar char="●"/>
            </a:pPr>
            <a:r>
              <a:rPr lang="en" sz="1500"/>
              <a:t>Few features from dataset were removed as they do not contribute much in analyzing like Car_name etc.</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IMPLEMENTATION</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Whole dataset were split into training(90%) and testing(10%).</a:t>
            </a:r>
            <a:endParaRPr sz="1500"/>
          </a:p>
          <a:p>
            <a:pPr indent="-323850" lvl="0" marL="457200" rtl="0" algn="l">
              <a:spcBef>
                <a:spcPts val="0"/>
              </a:spcBef>
              <a:spcAft>
                <a:spcPts val="0"/>
              </a:spcAft>
              <a:buSzPts val="1500"/>
              <a:buChar char="●"/>
            </a:pPr>
            <a:r>
              <a:rPr lang="en" sz="1500"/>
              <a:t>Models built are:</a:t>
            </a:r>
            <a:endParaRPr sz="1500"/>
          </a:p>
          <a:p>
            <a:pPr indent="-323850" lvl="0" marL="457200" rtl="0" algn="l">
              <a:spcBef>
                <a:spcPts val="0"/>
              </a:spcBef>
              <a:spcAft>
                <a:spcPts val="0"/>
              </a:spcAft>
              <a:buSzPts val="1500"/>
              <a:buAutoNum type="arabicParenR"/>
            </a:pPr>
            <a:r>
              <a:rPr lang="en" sz="1500"/>
              <a:t>Random Forest - Belongs to the category of ensemble methods. Used for classification and Regressions.</a:t>
            </a:r>
            <a:endParaRPr sz="1500"/>
          </a:p>
          <a:p>
            <a:pPr indent="-323850" lvl="0" marL="457200" rtl="0" algn="l">
              <a:spcBef>
                <a:spcPts val="0"/>
              </a:spcBef>
              <a:spcAft>
                <a:spcPts val="0"/>
              </a:spcAft>
              <a:buSzPts val="1500"/>
              <a:buAutoNum type="arabicParenR"/>
            </a:pPr>
            <a:r>
              <a:rPr lang="en" sz="1500"/>
              <a:t>Artificial Neural Networks - Same way as human brain works. Uses artificial neurons which is connected via weighted </a:t>
            </a:r>
            <a:r>
              <a:rPr lang="en" sz="1500"/>
              <a:t>metrics</a:t>
            </a:r>
            <a:r>
              <a:rPr lang="en" sz="1500"/>
              <a:t>. These weights are adjusted while training. </a:t>
            </a:r>
            <a:endParaRPr sz="1500"/>
          </a:p>
          <a:p>
            <a:pPr indent="-323850" lvl="0" marL="457200" rtl="0" algn="l">
              <a:spcBef>
                <a:spcPts val="0"/>
              </a:spcBef>
              <a:spcAft>
                <a:spcPts val="0"/>
              </a:spcAft>
              <a:buSzPts val="1500"/>
              <a:buAutoNum type="arabicParenR"/>
            </a:pPr>
            <a:r>
              <a:rPr lang="en" sz="1500"/>
              <a:t>SVM - Used for classification and regression. It makes a binary decision and decide in which among the two categories the input sample belongs.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a:bodyPr>
          <a:lstStyle/>
          <a:p>
            <a:pPr indent="-315912" lvl="0" marL="457200" rtl="0" algn="l">
              <a:spcBef>
                <a:spcPts val="0"/>
              </a:spcBef>
              <a:spcAft>
                <a:spcPts val="0"/>
              </a:spcAft>
              <a:buSzPct val="100000"/>
              <a:buFont typeface="Times New Roman"/>
              <a:buChar char="●"/>
            </a:pPr>
            <a:r>
              <a:rPr lang="en" sz="2200">
                <a:latin typeface="Times New Roman"/>
                <a:ea typeface="Times New Roman"/>
                <a:cs typeface="Times New Roman"/>
                <a:sym typeface="Times New Roman"/>
              </a:rPr>
              <a:t>We use pairplot of  Seaborn python library for finding the correlation between the variables.</a:t>
            </a:r>
            <a:endParaRPr sz="2200">
              <a:latin typeface="Times New Roman"/>
              <a:ea typeface="Times New Roman"/>
              <a:cs typeface="Times New Roman"/>
              <a:sym typeface="Times New Roman"/>
            </a:endParaRPr>
          </a:p>
          <a:p>
            <a:pPr indent="-315912" lvl="0" marL="457200" rtl="0" algn="l">
              <a:spcBef>
                <a:spcPts val="0"/>
              </a:spcBef>
              <a:spcAft>
                <a:spcPts val="0"/>
              </a:spcAft>
              <a:buSzPct val="100000"/>
              <a:buFont typeface="Times New Roman"/>
              <a:buChar char="●"/>
            </a:pPr>
            <a:r>
              <a:rPr lang="en" sz="2200">
                <a:solidFill>
                  <a:srgbClr val="444444"/>
                </a:solidFill>
                <a:highlight>
                  <a:srgbClr val="FFFFFF"/>
                </a:highlight>
                <a:latin typeface="Times New Roman"/>
                <a:ea typeface="Times New Roman"/>
                <a:cs typeface="Times New Roman"/>
                <a:sym typeface="Times New Roman"/>
              </a:rPr>
              <a:t>Map provided </a:t>
            </a:r>
            <a:r>
              <a:rPr lang="en" sz="2200">
                <a:solidFill>
                  <a:srgbClr val="444444"/>
                </a:solidFill>
                <a:highlight>
                  <a:srgbClr val="FFFFFF"/>
                </a:highlight>
                <a:latin typeface="Times New Roman"/>
                <a:ea typeface="Times New Roman"/>
                <a:cs typeface="Times New Roman"/>
                <a:sym typeface="Times New Roman"/>
              </a:rPr>
              <a:t>does not</a:t>
            </a:r>
            <a:r>
              <a:rPr lang="en" sz="2200">
                <a:solidFill>
                  <a:srgbClr val="444444"/>
                </a:solidFill>
                <a:highlight>
                  <a:srgbClr val="FFFFFF"/>
                </a:highlight>
                <a:latin typeface="Times New Roman"/>
                <a:ea typeface="Times New Roman"/>
                <a:cs typeface="Times New Roman"/>
                <a:sym typeface="Times New Roman"/>
              </a:rPr>
              <a:t> contain enough information so we tried to plot </a:t>
            </a:r>
            <a:r>
              <a:rPr lang="en" sz="2200">
                <a:solidFill>
                  <a:srgbClr val="444444"/>
                </a:solidFill>
                <a:highlight>
                  <a:srgbClr val="FFFFFF"/>
                </a:highlight>
                <a:latin typeface="Times New Roman"/>
                <a:ea typeface="Times New Roman"/>
                <a:cs typeface="Times New Roman"/>
                <a:sym typeface="Times New Roman"/>
              </a:rPr>
              <a:t>again</a:t>
            </a:r>
            <a:r>
              <a:rPr lang="en" sz="2200">
                <a:solidFill>
                  <a:srgbClr val="444444"/>
                </a:solidFill>
                <a:highlight>
                  <a:srgbClr val="FFFFFF"/>
                </a:highlight>
                <a:latin typeface="Times New Roman"/>
                <a:ea typeface="Times New Roman"/>
                <a:cs typeface="Times New Roman"/>
                <a:sym typeface="Times New Roman"/>
              </a:rPr>
              <a:t> with the heat map.</a:t>
            </a:r>
            <a:endParaRPr sz="2200">
              <a:solidFill>
                <a:srgbClr val="444444"/>
              </a:solidFill>
              <a:highlight>
                <a:srgbClr val="FFFFFF"/>
              </a:highlight>
              <a:latin typeface="Times New Roman"/>
              <a:ea typeface="Times New Roman"/>
              <a:cs typeface="Times New Roman"/>
              <a:sym typeface="Times New Roman"/>
            </a:endParaRPr>
          </a:p>
          <a:p>
            <a:pPr indent="-315912" lvl="0" marL="457200" rtl="0" algn="l">
              <a:spcBef>
                <a:spcPts val="0"/>
              </a:spcBef>
              <a:spcAft>
                <a:spcPts val="0"/>
              </a:spcAft>
              <a:buSzPct val="100000"/>
              <a:buFont typeface="Times New Roman"/>
              <a:buChar char="●"/>
            </a:pPr>
            <a:r>
              <a:rPr lang="en" sz="2200">
                <a:solidFill>
                  <a:srgbClr val="444444"/>
                </a:solidFill>
                <a:highlight>
                  <a:srgbClr val="FFFFFF"/>
                </a:highlight>
                <a:latin typeface="Times New Roman"/>
                <a:ea typeface="Times New Roman"/>
                <a:cs typeface="Times New Roman"/>
                <a:sym typeface="Times New Roman"/>
              </a:rPr>
              <a:t>Use the random grid to search for best hyperparameters</a:t>
            </a:r>
            <a:endParaRPr sz="2200">
              <a:solidFill>
                <a:srgbClr val="444444"/>
              </a:solidFill>
              <a:highlight>
                <a:srgbClr val="FFFFFF"/>
              </a:highlight>
              <a:latin typeface="Times New Roman"/>
              <a:ea typeface="Times New Roman"/>
              <a:cs typeface="Times New Roman"/>
              <a:sym typeface="Times New Roman"/>
            </a:endParaRPr>
          </a:p>
          <a:p>
            <a:pPr indent="-315912" lvl="0" marL="457200" rtl="0" algn="l">
              <a:spcBef>
                <a:spcPts val="0"/>
              </a:spcBef>
              <a:spcAft>
                <a:spcPts val="0"/>
              </a:spcAft>
              <a:buClr>
                <a:srgbClr val="444444"/>
              </a:buClr>
              <a:buSzPct val="100000"/>
              <a:buFont typeface="Times New Roman"/>
              <a:buChar char="●"/>
            </a:pPr>
            <a:r>
              <a:rPr lang="en" sz="2200">
                <a:solidFill>
                  <a:srgbClr val="444444"/>
                </a:solidFill>
                <a:highlight>
                  <a:srgbClr val="FFFFFF"/>
                </a:highlight>
                <a:latin typeface="Times New Roman"/>
                <a:ea typeface="Times New Roman"/>
                <a:cs typeface="Times New Roman"/>
                <a:sym typeface="Times New Roman"/>
              </a:rPr>
              <a:t>First created the base model to </a:t>
            </a:r>
            <a:r>
              <a:rPr lang="en" sz="2200">
                <a:solidFill>
                  <a:srgbClr val="444444"/>
                </a:solidFill>
                <a:highlight>
                  <a:srgbClr val="FFFFFF"/>
                </a:highlight>
                <a:latin typeface="Times New Roman"/>
                <a:ea typeface="Times New Roman"/>
                <a:cs typeface="Times New Roman"/>
                <a:sym typeface="Times New Roman"/>
              </a:rPr>
              <a:t>tune and then  Random</a:t>
            </a:r>
            <a:r>
              <a:rPr lang="en" sz="2200">
                <a:solidFill>
                  <a:srgbClr val="444444"/>
                </a:solidFill>
                <a:highlight>
                  <a:srgbClr val="FFFFFF"/>
                </a:highlight>
                <a:latin typeface="Times New Roman"/>
                <a:ea typeface="Times New Roman"/>
                <a:cs typeface="Times New Roman"/>
                <a:sym typeface="Times New Roman"/>
              </a:rPr>
              <a:t> search of parameters, using 3 fold cross validation, </a:t>
            </a:r>
            <a:endParaRPr sz="2200">
              <a:solidFill>
                <a:srgbClr val="444444"/>
              </a:solidFill>
              <a:highlight>
                <a:srgbClr val="FFFFFF"/>
              </a:highlight>
              <a:latin typeface="Times New Roman"/>
              <a:ea typeface="Times New Roman"/>
              <a:cs typeface="Times New Roman"/>
              <a:sym typeface="Times New Roman"/>
            </a:endParaRPr>
          </a:p>
          <a:p>
            <a:pPr indent="-315912" lvl="0" marL="457200" rtl="0" algn="l">
              <a:spcBef>
                <a:spcPts val="0"/>
              </a:spcBef>
              <a:spcAft>
                <a:spcPts val="0"/>
              </a:spcAft>
              <a:buClr>
                <a:srgbClr val="444444"/>
              </a:buClr>
              <a:buSzPct val="100000"/>
              <a:buFont typeface="Times New Roman"/>
              <a:buChar char="●"/>
            </a:pPr>
            <a:r>
              <a:rPr lang="en" sz="2200">
                <a:solidFill>
                  <a:srgbClr val="444444"/>
                </a:solidFill>
                <a:highlight>
                  <a:srgbClr val="FFFFFF"/>
                </a:highlight>
                <a:latin typeface="Times New Roman"/>
                <a:ea typeface="Times New Roman"/>
                <a:cs typeface="Times New Roman"/>
                <a:sym typeface="Times New Roman"/>
              </a:rPr>
              <a:t>Search across 100 different combinations</a:t>
            </a:r>
            <a:endParaRPr sz="2200">
              <a:solidFill>
                <a:srgbClr val="444444"/>
              </a:solidFill>
              <a:highlight>
                <a:srgbClr val="FFFFFF"/>
              </a:highlight>
              <a:latin typeface="Times New Roman"/>
              <a:ea typeface="Times New Roman"/>
              <a:cs typeface="Times New Roman"/>
              <a:sym typeface="Times New Roman"/>
            </a:endParaRPr>
          </a:p>
          <a:p>
            <a:pPr indent="0" lvl="0" marL="914400" rtl="0" algn="l">
              <a:spcBef>
                <a:spcPts val="1200"/>
              </a:spcBef>
              <a:spcAft>
                <a:spcPts val="0"/>
              </a:spcAft>
              <a:buNone/>
            </a:pPr>
            <a:r>
              <a:t/>
            </a:r>
            <a:endParaRPr sz="1400">
              <a:solidFill>
                <a:srgbClr val="444444"/>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None of the classifier gives appropriate result.</a:t>
            </a:r>
            <a:endParaRPr sz="1500"/>
          </a:p>
          <a:p>
            <a:pPr indent="-323850" lvl="0" marL="457200" rtl="0" algn="l">
              <a:spcBef>
                <a:spcPts val="0"/>
              </a:spcBef>
              <a:spcAft>
                <a:spcPts val="0"/>
              </a:spcAft>
              <a:buSzPts val="1500"/>
              <a:buChar char="●"/>
            </a:pPr>
            <a:r>
              <a:rPr lang="en" sz="1500"/>
              <a:t>Thus, Ensemble Method was proposed.</a:t>
            </a:r>
            <a:endParaRPr sz="1500"/>
          </a:p>
          <a:p>
            <a:pPr indent="-323850" lvl="0" marL="457200" rtl="0" algn="l">
              <a:spcBef>
                <a:spcPts val="0"/>
              </a:spcBef>
              <a:spcAft>
                <a:spcPts val="0"/>
              </a:spcAft>
              <a:buSzPts val="1500"/>
              <a:buChar char="●"/>
            </a:pPr>
            <a:r>
              <a:rPr lang="en" sz="1500"/>
              <a:t>Ensemble Methods combines three ML algorithms that were applied in the first experiment as single classifiers: RF, ANN, SVM.</a:t>
            </a:r>
            <a:endParaRPr sz="1500"/>
          </a:p>
          <a:p>
            <a:pPr indent="-323850" lvl="0" marL="457200" rtl="0" algn="l">
              <a:spcBef>
                <a:spcPts val="0"/>
              </a:spcBef>
              <a:spcAft>
                <a:spcPts val="0"/>
              </a:spcAft>
              <a:buSzPts val="1500"/>
              <a:buChar char="●"/>
            </a:pPr>
            <a:r>
              <a:rPr lang="en" sz="1500"/>
              <a:t>Combination of multiple ML classifiers strengthens the classification performance overall.</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37675" y="1248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 APPLICATION</a:t>
            </a:r>
            <a:endParaRPr/>
          </a:p>
        </p:txBody>
      </p:sp>
      <p:sp>
        <p:nvSpPr>
          <p:cNvPr id="128" name="Google Shape;128;p20"/>
          <p:cNvSpPr txBox="1"/>
          <p:nvPr>
            <p:ph idx="1" type="body"/>
          </p:nvPr>
        </p:nvSpPr>
        <p:spPr>
          <a:xfrm>
            <a:off x="602750" y="1858475"/>
            <a:ext cx="7363200" cy="2139900"/>
          </a:xfrm>
          <a:prstGeom prst="rect">
            <a:avLst/>
          </a:prstGeom>
        </p:spPr>
        <p:txBody>
          <a:bodyPr anchorCtr="0" anchor="t" bIns="91425" lIns="91425" spcFirstLastPara="1" rIns="91425" wrap="square" tIns="91425">
            <a:normAutofit/>
          </a:bodyPr>
          <a:lstStyle/>
          <a:p>
            <a:pPr indent="0" lvl="0" marL="0" marR="0" rtl="0" algn="just">
              <a:lnSpc>
                <a:spcPct val="100000"/>
              </a:lnSpc>
              <a:spcBef>
                <a:spcPts val="0"/>
              </a:spcBef>
              <a:spcAft>
                <a:spcPts val="0"/>
              </a:spcAft>
              <a:buNone/>
            </a:pPr>
            <a:r>
              <a:rPr lang="en" sz="1400">
                <a:solidFill>
                  <a:srgbClr val="202122"/>
                </a:solidFill>
                <a:highlight>
                  <a:srgbClr val="FFFFFF"/>
                </a:highlight>
              </a:rPr>
              <a:t>The final prediction system has been incorporated into the </a:t>
            </a:r>
            <a:r>
              <a:rPr b="1" lang="en" sz="1400">
                <a:solidFill>
                  <a:srgbClr val="202122"/>
                </a:solidFill>
                <a:highlight>
                  <a:srgbClr val="FFFFFF"/>
                </a:highlight>
              </a:rPr>
              <a:t>Spyder</a:t>
            </a:r>
            <a:r>
              <a:rPr lang="en" sz="1400">
                <a:solidFill>
                  <a:srgbClr val="202122"/>
                </a:solidFill>
                <a:highlight>
                  <a:srgbClr val="FFFFFF"/>
                </a:highlight>
              </a:rPr>
              <a:t> application for creating the front end user interface for the car price prediction. The simple application GUI, shown  below in Fig. enables potential car buyers to estimate the price of the desired car. </a:t>
            </a:r>
            <a:endParaRPr sz="1400">
              <a:solidFill>
                <a:srgbClr val="202122"/>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rotWithShape="1">
          <a:blip r:embed="rId3">
            <a:alphaModFix/>
          </a:blip>
          <a:srcRect b="15619" l="31642" r="30389" t="29168"/>
          <a:stretch/>
        </p:blipFill>
        <p:spPr>
          <a:xfrm>
            <a:off x="2581800" y="1488050"/>
            <a:ext cx="3825475" cy="312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