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6" r:id="rId4"/>
    <p:sldId id="258" r:id="rId5"/>
    <p:sldId id="261" r:id="rId6"/>
    <p:sldId id="260" r:id="rId7"/>
    <p:sldId id="267" r:id="rId8"/>
    <p:sldId id="263" r:id="rId9"/>
    <p:sldId id="264" r:id="rId10"/>
  </p:sldIdLst>
  <p:sldSz cx="12192000" cy="6858000"/>
  <p:notesSz cx="6858000" cy="9144000"/>
  <p:defaultTextStyle>
    <a:defPPr>
      <a:defRPr lang="en-B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2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10"/>
    <p:restoredTop sz="94670"/>
  </p:normalViewPr>
  <p:slideViewPr>
    <p:cSldViewPr snapToGrid="0">
      <p:cViewPr>
        <p:scale>
          <a:sx n="76" d="100"/>
          <a:sy n="76" d="100"/>
        </p:scale>
        <p:origin x="368"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48E74-1E13-7348-A5CE-67AEEC3EC81F}" type="datetimeFigureOut">
              <a:rPr lang="en-BH" smtClean="0"/>
              <a:t>13/08/2025</a:t>
            </a:fld>
            <a:endParaRPr lang="en-B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B4FAA-B16B-6940-AE72-53A01E6FAD7E}" type="slidenum">
              <a:rPr lang="en-BH" smtClean="0"/>
              <a:t>‹#›</a:t>
            </a:fld>
            <a:endParaRPr lang="en-BH"/>
          </a:p>
        </p:txBody>
      </p:sp>
    </p:spTree>
    <p:extLst>
      <p:ext uri="{BB962C8B-B14F-4D97-AF65-F5344CB8AC3E}">
        <p14:creationId xmlns:p14="http://schemas.microsoft.com/office/powerpoint/2010/main" val="253161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411E-1837-8BD8-17FF-8B9091F33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H"/>
          </a:p>
        </p:txBody>
      </p:sp>
      <p:sp>
        <p:nvSpPr>
          <p:cNvPr id="3" name="Subtitle 2">
            <a:extLst>
              <a:ext uri="{FF2B5EF4-FFF2-40B4-BE49-F238E27FC236}">
                <a16:creationId xmlns:a16="http://schemas.microsoft.com/office/drawing/2014/main" id="{5001A695-C79F-2B35-5EB5-B02485F1C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H"/>
          </a:p>
        </p:txBody>
      </p:sp>
      <p:sp>
        <p:nvSpPr>
          <p:cNvPr id="4" name="Date Placeholder 3">
            <a:extLst>
              <a:ext uri="{FF2B5EF4-FFF2-40B4-BE49-F238E27FC236}">
                <a16:creationId xmlns:a16="http://schemas.microsoft.com/office/drawing/2014/main" id="{3E7F0C70-1FB6-8D4A-1282-ECECA4FD60EC}"/>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5" name="Footer Placeholder 4">
            <a:extLst>
              <a:ext uri="{FF2B5EF4-FFF2-40B4-BE49-F238E27FC236}">
                <a16:creationId xmlns:a16="http://schemas.microsoft.com/office/drawing/2014/main" id="{21ED2EAD-E22E-5B22-D278-3D3ABA0F108B}"/>
              </a:ext>
            </a:extLst>
          </p:cNvPr>
          <p:cNvSpPr>
            <a:spLocks noGrp="1"/>
          </p:cNvSpPr>
          <p:nvPr>
            <p:ph type="ftr" sz="quarter" idx="11"/>
          </p:nvPr>
        </p:nvSpPr>
        <p:spPr/>
        <p:txBody>
          <a:bodyPr/>
          <a:lstStyle/>
          <a:p>
            <a:endParaRPr lang="en-BH"/>
          </a:p>
        </p:txBody>
      </p:sp>
      <p:sp>
        <p:nvSpPr>
          <p:cNvPr id="6" name="Slide Number Placeholder 5">
            <a:extLst>
              <a:ext uri="{FF2B5EF4-FFF2-40B4-BE49-F238E27FC236}">
                <a16:creationId xmlns:a16="http://schemas.microsoft.com/office/drawing/2014/main" id="{669ACD9E-2983-D474-ADF1-9B4AFA880DA2}"/>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59907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1FA7-651E-E9BF-3D16-7B80DCFC8BB6}"/>
              </a:ext>
            </a:extLst>
          </p:cNvPr>
          <p:cNvSpPr>
            <a:spLocks noGrp="1"/>
          </p:cNvSpPr>
          <p:nvPr>
            <p:ph type="title"/>
          </p:nvPr>
        </p:nvSpPr>
        <p:spPr/>
        <p:txBody>
          <a:bodyPr/>
          <a:lstStyle/>
          <a:p>
            <a:r>
              <a:rPr lang="en-US"/>
              <a:t>Click to edit Master title style</a:t>
            </a:r>
            <a:endParaRPr lang="en-BH"/>
          </a:p>
        </p:txBody>
      </p:sp>
      <p:sp>
        <p:nvSpPr>
          <p:cNvPr id="3" name="Vertical Text Placeholder 2">
            <a:extLst>
              <a:ext uri="{FF2B5EF4-FFF2-40B4-BE49-F238E27FC236}">
                <a16:creationId xmlns:a16="http://schemas.microsoft.com/office/drawing/2014/main" id="{3374B966-5D01-C123-4F15-81A0153B9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4" name="Date Placeholder 3">
            <a:extLst>
              <a:ext uri="{FF2B5EF4-FFF2-40B4-BE49-F238E27FC236}">
                <a16:creationId xmlns:a16="http://schemas.microsoft.com/office/drawing/2014/main" id="{437B9F90-EDAA-22AA-DE9E-CB171955C070}"/>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5" name="Footer Placeholder 4">
            <a:extLst>
              <a:ext uri="{FF2B5EF4-FFF2-40B4-BE49-F238E27FC236}">
                <a16:creationId xmlns:a16="http://schemas.microsoft.com/office/drawing/2014/main" id="{9CB27435-8737-7ACE-9407-36557381C88E}"/>
              </a:ext>
            </a:extLst>
          </p:cNvPr>
          <p:cNvSpPr>
            <a:spLocks noGrp="1"/>
          </p:cNvSpPr>
          <p:nvPr>
            <p:ph type="ftr" sz="quarter" idx="11"/>
          </p:nvPr>
        </p:nvSpPr>
        <p:spPr/>
        <p:txBody>
          <a:bodyPr/>
          <a:lstStyle/>
          <a:p>
            <a:endParaRPr lang="en-BH"/>
          </a:p>
        </p:txBody>
      </p:sp>
      <p:sp>
        <p:nvSpPr>
          <p:cNvPr id="6" name="Slide Number Placeholder 5">
            <a:extLst>
              <a:ext uri="{FF2B5EF4-FFF2-40B4-BE49-F238E27FC236}">
                <a16:creationId xmlns:a16="http://schemas.microsoft.com/office/drawing/2014/main" id="{A064BF99-074B-7FC3-D549-289F33CF4703}"/>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7429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567FA-FE51-7A96-408A-7FB087D78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H"/>
          </a:p>
        </p:txBody>
      </p:sp>
      <p:sp>
        <p:nvSpPr>
          <p:cNvPr id="3" name="Vertical Text Placeholder 2">
            <a:extLst>
              <a:ext uri="{FF2B5EF4-FFF2-40B4-BE49-F238E27FC236}">
                <a16:creationId xmlns:a16="http://schemas.microsoft.com/office/drawing/2014/main" id="{20AEE433-0E32-4063-FCEA-779770C47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4" name="Date Placeholder 3">
            <a:extLst>
              <a:ext uri="{FF2B5EF4-FFF2-40B4-BE49-F238E27FC236}">
                <a16:creationId xmlns:a16="http://schemas.microsoft.com/office/drawing/2014/main" id="{197939C1-119D-AD69-C02C-960AF9676619}"/>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5" name="Footer Placeholder 4">
            <a:extLst>
              <a:ext uri="{FF2B5EF4-FFF2-40B4-BE49-F238E27FC236}">
                <a16:creationId xmlns:a16="http://schemas.microsoft.com/office/drawing/2014/main" id="{E5541517-B3C5-B571-15C3-77DEF7BC6803}"/>
              </a:ext>
            </a:extLst>
          </p:cNvPr>
          <p:cNvSpPr>
            <a:spLocks noGrp="1"/>
          </p:cNvSpPr>
          <p:nvPr>
            <p:ph type="ftr" sz="quarter" idx="11"/>
          </p:nvPr>
        </p:nvSpPr>
        <p:spPr/>
        <p:txBody>
          <a:bodyPr/>
          <a:lstStyle/>
          <a:p>
            <a:endParaRPr lang="en-BH"/>
          </a:p>
        </p:txBody>
      </p:sp>
      <p:sp>
        <p:nvSpPr>
          <p:cNvPr id="6" name="Slide Number Placeholder 5">
            <a:extLst>
              <a:ext uri="{FF2B5EF4-FFF2-40B4-BE49-F238E27FC236}">
                <a16:creationId xmlns:a16="http://schemas.microsoft.com/office/drawing/2014/main" id="{C22D62A2-66ED-9F5B-1D59-1D4E8DD8FD18}"/>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250773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97D5-E475-32ED-7022-6591A234D4F1}"/>
              </a:ext>
            </a:extLst>
          </p:cNvPr>
          <p:cNvSpPr>
            <a:spLocks noGrp="1"/>
          </p:cNvSpPr>
          <p:nvPr>
            <p:ph type="title"/>
          </p:nvPr>
        </p:nvSpPr>
        <p:spPr/>
        <p:txBody>
          <a:bodyPr/>
          <a:lstStyle/>
          <a:p>
            <a:r>
              <a:rPr lang="en-US"/>
              <a:t>Click to edit Master title style</a:t>
            </a:r>
            <a:endParaRPr lang="en-BH"/>
          </a:p>
        </p:txBody>
      </p:sp>
      <p:sp>
        <p:nvSpPr>
          <p:cNvPr id="3" name="Content Placeholder 2">
            <a:extLst>
              <a:ext uri="{FF2B5EF4-FFF2-40B4-BE49-F238E27FC236}">
                <a16:creationId xmlns:a16="http://schemas.microsoft.com/office/drawing/2014/main" id="{473B6FD8-2D71-1F05-9ECA-7227A660A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4" name="Date Placeholder 3">
            <a:extLst>
              <a:ext uri="{FF2B5EF4-FFF2-40B4-BE49-F238E27FC236}">
                <a16:creationId xmlns:a16="http://schemas.microsoft.com/office/drawing/2014/main" id="{028A8D8D-6F56-1E1F-0FA1-CE3C5AE4D419}"/>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5" name="Footer Placeholder 4">
            <a:extLst>
              <a:ext uri="{FF2B5EF4-FFF2-40B4-BE49-F238E27FC236}">
                <a16:creationId xmlns:a16="http://schemas.microsoft.com/office/drawing/2014/main" id="{A1042051-A493-289C-7C2F-0A8F9F3841A5}"/>
              </a:ext>
            </a:extLst>
          </p:cNvPr>
          <p:cNvSpPr>
            <a:spLocks noGrp="1"/>
          </p:cNvSpPr>
          <p:nvPr>
            <p:ph type="ftr" sz="quarter" idx="11"/>
          </p:nvPr>
        </p:nvSpPr>
        <p:spPr/>
        <p:txBody>
          <a:bodyPr/>
          <a:lstStyle/>
          <a:p>
            <a:endParaRPr lang="en-BH"/>
          </a:p>
        </p:txBody>
      </p:sp>
      <p:sp>
        <p:nvSpPr>
          <p:cNvPr id="6" name="Slide Number Placeholder 5">
            <a:extLst>
              <a:ext uri="{FF2B5EF4-FFF2-40B4-BE49-F238E27FC236}">
                <a16:creationId xmlns:a16="http://schemas.microsoft.com/office/drawing/2014/main" id="{41B83C22-F82F-3FEA-B90E-C71D7C11466C}"/>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93516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983C-C55F-DD0E-1269-52023BBBC2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H"/>
          </a:p>
        </p:txBody>
      </p:sp>
      <p:sp>
        <p:nvSpPr>
          <p:cNvPr id="3" name="Text Placeholder 2">
            <a:extLst>
              <a:ext uri="{FF2B5EF4-FFF2-40B4-BE49-F238E27FC236}">
                <a16:creationId xmlns:a16="http://schemas.microsoft.com/office/drawing/2014/main" id="{DD390371-08B2-0933-5E16-935720D9DD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A701FF-3AE8-665E-136E-DA4A2C621A42}"/>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5" name="Footer Placeholder 4">
            <a:extLst>
              <a:ext uri="{FF2B5EF4-FFF2-40B4-BE49-F238E27FC236}">
                <a16:creationId xmlns:a16="http://schemas.microsoft.com/office/drawing/2014/main" id="{F0ED9A4F-E2DA-048A-430F-987A638B48D2}"/>
              </a:ext>
            </a:extLst>
          </p:cNvPr>
          <p:cNvSpPr>
            <a:spLocks noGrp="1"/>
          </p:cNvSpPr>
          <p:nvPr>
            <p:ph type="ftr" sz="quarter" idx="11"/>
          </p:nvPr>
        </p:nvSpPr>
        <p:spPr/>
        <p:txBody>
          <a:bodyPr/>
          <a:lstStyle/>
          <a:p>
            <a:endParaRPr lang="en-BH"/>
          </a:p>
        </p:txBody>
      </p:sp>
      <p:sp>
        <p:nvSpPr>
          <p:cNvPr id="6" name="Slide Number Placeholder 5">
            <a:extLst>
              <a:ext uri="{FF2B5EF4-FFF2-40B4-BE49-F238E27FC236}">
                <a16:creationId xmlns:a16="http://schemas.microsoft.com/office/drawing/2014/main" id="{372D008B-C9D9-A843-2DE7-F02CADA841FC}"/>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377276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FE60-3091-E09F-DCC0-0D9F076FAB7C}"/>
              </a:ext>
            </a:extLst>
          </p:cNvPr>
          <p:cNvSpPr>
            <a:spLocks noGrp="1"/>
          </p:cNvSpPr>
          <p:nvPr>
            <p:ph type="title"/>
          </p:nvPr>
        </p:nvSpPr>
        <p:spPr/>
        <p:txBody>
          <a:bodyPr/>
          <a:lstStyle/>
          <a:p>
            <a:r>
              <a:rPr lang="en-US"/>
              <a:t>Click to edit Master title style</a:t>
            </a:r>
            <a:endParaRPr lang="en-BH"/>
          </a:p>
        </p:txBody>
      </p:sp>
      <p:sp>
        <p:nvSpPr>
          <p:cNvPr id="3" name="Content Placeholder 2">
            <a:extLst>
              <a:ext uri="{FF2B5EF4-FFF2-40B4-BE49-F238E27FC236}">
                <a16:creationId xmlns:a16="http://schemas.microsoft.com/office/drawing/2014/main" id="{B3789F64-3BC7-6563-05B2-EE146FD6B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4" name="Content Placeholder 3">
            <a:extLst>
              <a:ext uri="{FF2B5EF4-FFF2-40B4-BE49-F238E27FC236}">
                <a16:creationId xmlns:a16="http://schemas.microsoft.com/office/drawing/2014/main" id="{D690F0CF-2BB6-F74F-E2EC-C6D3FAB1A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5" name="Date Placeholder 4">
            <a:extLst>
              <a:ext uri="{FF2B5EF4-FFF2-40B4-BE49-F238E27FC236}">
                <a16:creationId xmlns:a16="http://schemas.microsoft.com/office/drawing/2014/main" id="{8A0915AD-9477-B598-F07C-88DABDD53403}"/>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6" name="Footer Placeholder 5">
            <a:extLst>
              <a:ext uri="{FF2B5EF4-FFF2-40B4-BE49-F238E27FC236}">
                <a16:creationId xmlns:a16="http://schemas.microsoft.com/office/drawing/2014/main" id="{3C998B2E-9DB1-0925-16A0-20AD62A28CC2}"/>
              </a:ext>
            </a:extLst>
          </p:cNvPr>
          <p:cNvSpPr>
            <a:spLocks noGrp="1"/>
          </p:cNvSpPr>
          <p:nvPr>
            <p:ph type="ftr" sz="quarter" idx="11"/>
          </p:nvPr>
        </p:nvSpPr>
        <p:spPr/>
        <p:txBody>
          <a:bodyPr/>
          <a:lstStyle/>
          <a:p>
            <a:endParaRPr lang="en-BH"/>
          </a:p>
        </p:txBody>
      </p:sp>
      <p:sp>
        <p:nvSpPr>
          <p:cNvPr id="7" name="Slide Number Placeholder 6">
            <a:extLst>
              <a:ext uri="{FF2B5EF4-FFF2-40B4-BE49-F238E27FC236}">
                <a16:creationId xmlns:a16="http://schemas.microsoft.com/office/drawing/2014/main" id="{3CBD7677-3E21-3448-BCCF-58C4B05DD7CD}"/>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241193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4176-4AE4-1128-9992-3DD8A357462C}"/>
              </a:ext>
            </a:extLst>
          </p:cNvPr>
          <p:cNvSpPr>
            <a:spLocks noGrp="1"/>
          </p:cNvSpPr>
          <p:nvPr>
            <p:ph type="title"/>
          </p:nvPr>
        </p:nvSpPr>
        <p:spPr>
          <a:xfrm>
            <a:off x="839788" y="365125"/>
            <a:ext cx="10515600" cy="1325563"/>
          </a:xfrm>
        </p:spPr>
        <p:txBody>
          <a:bodyPr/>
          <a:lstStyle/>
          <a:p>
            <a:r>
              <a:rPr lang="en-US"/>
              <a:t>Click to edit Master title style</a:t>
            </a:r>
            <a:endParaRPr lang="en-BH"/>
          </a:p>
        </p:txBody>
      </p:sp>
      <p:sp>
        <p:nvSpPr>
          <p:cNvPr id="3" name="Text Placeholder 2">
            <a:extLst>
              <a:ext uri="{FF2B5EF4-FFF2-40B4-BE49-F238E27FC236}">
                <a16:creationId xmlns:a16="http://schemas.microsoft.com/office/drawing/2014/main" id="{1E2BD845-D589-5205-08B1-377EDFD8D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D42E0F-861E-C35E-0B46-8EC000081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5" name="Text Placeholder 4">
            <a:extLst>
              <a:ext uri="{FF2B5EF4-FFF2-40B4-BE49-F238E27FC236}">
                <a16:creationId xmlns:a16="http://schemas.microsoft.com/office/drawing/2014/main" id="{A70F6583-C98F-BC03-37CA-D29935DF2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906EE-032B-71D8-D049-3A497B6A4A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7" name="Date Placeholder 6">
            <a:extLst>
              <a:ext uri="{FF2B5EF4-FFF2-40B4-BE49-F238E27FC236}">
                <a16:creationId xmlns:a16="http://schemas.microsoft.com/office/drawing/2014/main" id="{87EDA78F-A497-7904-EEAE-2239E1B2A4E5}"/>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8" name="Footer Placeholder 7">
            <a:extLst>
              <a:ext uri="{FF2B5EF4-FFF2-40B4-BE49-F238E27FC236}">
                <a16:creationId xmlns:a16="http://schemas.microsoft.com/office/drawing/2014/main" id="{8F746E29-E95F-F211-148B-AA1D6510BA7F}"/>
              </a:ext>
            </a:extLst>
          </p:cNvPr>
          <p:cNvSpPr>
            <a:spLocks noGrp="1"/>
          </p:cNvSpPr>
          <p:nvPr>
            <p:ph type="ftr" sz="quarter" idx="11"/>
          </p:nvPr>
        </p:nvSpPr>
        <p:spPr/>
        <p:txBody>
          <a:bodyPr/>
          <a:lstStyle/>
          <a:p>
            <a:endParaRPr lang="en-BH"/>
          </a:p>
        </p:txBody>
      </p:sp>
      <p:sp>
        <p:nvSpPr>
          <p:cNvPr id="9" name="Slide Number Placeholder 8">
            <a:extLst>
              <a:ext uri="{FF2B5EF4-FFF2-40B4-BE49-F238E27FC236}">
                <a16:creationId xmlns:a16="http://schemas.microsoft.com/office/drawing/2014/main" id="{1B38FE50-FA21-C582-CA94-7D83E00A1734}"/>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353684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8F42-C611-973B-3C3A-D09B5559A955}"/>
              </a:ext>
            </a:extLst>
          </p:cNvPr>
          <p:cNvSpPr>
            <a:spLocks noGrp="1"/>
          </p:cNvSpPr>
          <p:nvPr>
            <p:ph type="title"/>
          </p:nvPr>
        </p:nvSpPr>
        <p:spPr/>
        <p:txBody>
          <a:bodyPr/>
          <a:lstStyle/>
          <a:p>
            <a:r>
              <a:rPr lang="en-US"/>
              <a:t>Click to edit Master title style</a:t>
            </a:r>
            <a:endParaRPr lang="en-BH"/>
          </a:p>
        </p:txBody>
      </p:sp>
      <p:sp>
        <p:nvSpPr>
          <p:cNvPr id="3" name="Date Placeholder 2">
            <a:extLst>
              <a:ext uri="{FF2B5EF4-FFF2-40B4-BE49-F238E27FC236}">
                <a16:creationId xmlns:a16="http://schemas.microsoft.com/office/drawing/2014/main" id="{0D52247A-B5C2-DBA3-12FA-4EA2F05D01A7}"/>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4" name="Footer Placeholder 3">
            <a:extLst>
              <a:ext uri="{FF2B5EF4-FFF2-40B4-BE49-F238E27FC236}">
                <a16:creationId xmlns:a16="http://schemas.microsoft.com/office/drawing/2014/main" id="{3B2632C3-7A2C-A54C-7AB0-9301CEFBE7B7}"/>
              </a:ext>
            </a:extLst>
          </p:cNvPr>
          <p:cNvSpPr>
            <a:spLocks noGrp="1"/>
          </p:cNvSpPr>
          <p:nvPr>
            <p:ph type="ftr" sz="quarter" idx="11"/>
          </p:nvPr>
        </p:nvSpPr>
        <p:spPr/>
        <p:txBody>
          <a:bodyPr/>
          <a:lstStyle/>
          <a:p>
            <a:endParaRPr lang="en-BH"/>
          </a:p>
        </p:txBody>
      </p:sp>
      <p:sp>
        <p:nvSpPr>
          <p:cNvPr id="5" name="Slide Number Placeholder 4">
            <a:extLst>
              <a:ext uri="{FF2B5EF4-FFF2-40B4-BE49-F238E27FC236}">
                <a16:creationId xmlns:a16="http://schemas.microsoft.com/office/drawing/2014/main" id="{797EF850-F3ED-4ADE-515E-FA13A46AF190}"/>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151284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A6295-CE10-CB5A-139C-C00678087DF6}"/>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3" name="Footer Placeholder 2">
            <a:extLst>
              <a:ext uri="{FF2B5EF4-FFF2-40B4-BE49-F238E27FC236}">
                <a16:creationId xmlns:a16="http://schemas.microsoft.com/office/drawing/2014/main" id="{E4EB7DB9-83F0-46C1-2337-393EF1AFABCA}"/>
              </a:ext>
            </a:extLst>
          </p:cNvPr>
          <p:cNvSpPr>
            <a:spLocks noGrp="1"/>
          </p:cNvSpPr>
          <p:nvPr>
            <p:ph type="ftr" sz="quarter" idx="11"/>
          </p:nvPr>
        </p:nvSpPr>
        <p:spPr/>
        <p:txBody>
          <a:bodyPr/>
          <a:lstStyle/>
          <a:p>
            <a:endParaRPr lang="en-BH"/>
          </a:p>
        </p:txBody>
      </p:sp>
      <p:sp>
        <p:nvSpPr>
          <p:cNvPr id="4" name="Slide Number Placeholder 3">
            <a:extLst>
              <a:ext uri="{FF2B5EF4-FFF2-40B4-BE49-F238E27FC236}">
                <a16:creationId xmlns:a16="http://schemas.microsoft.com/office/drawing/2014/main" id="{BE1B011B-5F74-E574-42F7-F3F4AE83EA36}"/>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7641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726F-EAC6-638E-D53C-CDB5F1184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H"/>
          </a:p>
        </p:txBody>
      </p:sp>
      <p:sp>
        <p:nvSpPr>
          <p:cNvPr id="3" name="Content Placeholder 2">
            <a:extLst>
              <a:ext uri="{FF2B5EF4-FFF2-40B4-BE49-F238E27FC236}">
                <a16:creationId xmlns:a16="http://schemas.microsoft.com/office/drawing/2014/main" id="{16174C1E-1E56-33B1-A962-B2B979302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4" name="Text Placeholder 3">
            <a:extLst>
              <a:ext uri="{FF2B5EF4-FFF2-40B4-BE49-F238E27FC236}">
                <a16:creationId xmlns:a16="http://schemas.microsoft.com/office/drawing/2014/main" id="{BCD226BC-7AD0-A256-E5A1-A52A79475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A9F75-009E-C38B-C94E-57911310AC10}"/>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6" name="Footer Placeholder 5">
            <a:extLst>
              <a:ext uri="{FF2B5EF4-FFF2-40B4-BE49-F238E27FC236}">
                <a16:creationId xmlns:a16="http://schemas.microsoft.com/office/drawing/2014/main" id="{8A697E6C-DA89-B173-A3F5-9D32CE85B4B2}"/>
              </a:ext>
            </a:extLst>
          </p:cNvPr>
          <p:cNvSpPr>
            <a:spLocks noGrp="1"/>
          </p:cNvSpPr>
          <p:nvPr>
            <p:ph type="ftr" sz="quarter" idx="11"/>
          </p:nvPr>
        </p:nvSpPr>
        <p:spPr/>
        <p:txBody>
          <a:bodyPr/>
          <a:lstStyle/>
          <a:p>
            <a:endParaRPr lang="en-BH"/>
          </a:p>
        </p:txBody>
      </p:sp>
      <p:sp>
        <p:nvSpPr>
          <p:cNvPr id="7" name="Slide Number Placeholder 6">
            <a:extLst>
              <a:ext uri="{FF2B5EF4-FFF2-40B4-BE49-F238E27FC236}">
                <a16:creationId xmlns:a16="http://schemas.microsoft.com/office/drawing/2014/main" id="{A62D942B-6300-B353-8E40-249CEDB9E871}"/>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143938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2BA1-5348-48C3-6402-90B820F4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H"/>
          </a:p>
        </p:txBody>
      </p:sp>
      <p:sp>
        <p:nvSpPr>
          <p:cNvPr id="3" name="Picture Placeholder 2">
            <a:extLst>
              <a:ext uri="{FF2B5EF4-FFF2-40B4-BE49-F238E27FC236}">
                <a16:creationId xmlns:a16="http://schemas.microsoft.com/office/drawing/2014/main" id="{7C664AF1-FDFF-7342-8E52-9E563B827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H"/>
          </a:p>
        </p:txBody>
      </p:sp>
      <p:sp>
        <p:nvSpPr>
          <p:cNvPr id="4" name="Text Placeholder 3">
            <a:extLst>
              <a:ext uri="{FF2B5EF4-FFF2-40B4-BE49-F238E27FC236}">
                <a16:creationId xmlns:a16="http://schemas.microsoft.com/office/drawing/2014/main" id="{E8801F2C-98DA-6C6F-1AC6-83D3034D6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80AD0-DFB7-A8E9-5B50-0027CCF3D10B}"/>
              </a:ext>
            </a:extLst>
          </p:cNvPr>
          <p:cNvSpPr>
            <a:spLocks noGrp="1"/>
          </p:cNvSpPr>
          <p:nvPr>
            <p:ph type="dt" sz="half" idx="10"/>
          </p:nvPr>
        </p:nvSpPr>
        <p:spPr/>
        <p:txBody>
          <a:bodyPr/>
          <a:lstStyle/>
          <a:p>
            <a:fld id="{47FE20B9-1083-B74F-BB78-C2520DFDEC9F}" type="datetimeFigureOut">
              <a:rPr lang="en-BH" smtClean="0"/>
              <a:t>13/08/2025</a:t>
            </a:fld>
            <a:endParaRPr lang="en-BH"/>
          </a:p>
        </p:txBody>
      </p:sp>
      <p:sp>
        <p:nvSpPr>
          <p:cNvPr id="6" name="Footer Placeholder 5">
            <a:extLst>
              <a:ext uri="{FF2B5EF4-FFF2-40B4-BE49-F238E27FC236}">
                <a16:creationId xmlns:a16="http://schemas.microsoft.com/office/drawing/2014/main" id="{11A029EA-6E11-9091-4522-23027301C61C}"/>
              </a:ext>
            </a:extLst>
          </p:cNvPr>
          <p:cNvSpPr>
            <a:spLocks noGrp="1"/>
          </p:cNvSpPr>
          <p:nvPr>
            <p:ph type="ftr" sz="quarter" idx="11"/>
          </p:nvPr>
        </p:nvSpPr>
        <p:spPr/>
        <p:txBody>
          <a:bodyPr/>
          <a:lstStyle/>
          <a:p>
            <a:endParaRPr lang="en-BH"/>
          </a:p>
        </p:txBody>
      </p:sp>
      <p:sp>
        <p:nvSpPr>
          <p:cNvPr id="7" name="Slide Number Placeholder 6">
            <a:extLst>
              <a:ext uri="{FF2B5EF4-FFF2-40B4-BE49-F238E27FC236}">
                <a16:creationId xmlns:a16="http://schemas.microsoft.com/office/drawing/2014/main" id="{5C804BA5-41DD-6E45-5713-B1F4CE89FCB2}"/>
              </a:ext>
            </a:extLst>
          </p:cNvPr>
          <p:cNvSpPr>
            <a:spLocks noGrp="1"/>
          </p:cNvSpPr>
          <p:nvPr>
            <p:ph type="sldNum" sz="quarter" idx="12"/>
          </p:nvPr>
        </p:nvSpPr>
        <p:spPr/>
        <p:txBody>
          <a:bodyPr/>
          <a:lstStyle/>
          <a:p>
            <a:fld id="{644E53B4-5058-B04D-9EFC-7D673FA739BF}" type="slidenum">
              <a:rPr lang="en-BH" smtClean="0"/>
              <a:t>‹#›</a:t>
            </a:fld>
            <a:endParaRPr lang="en-BH"/>
          </a:p>
        </p:txBody>
      </p:sp>
    </p:spTree>
    <p:extLst>
      <p:ext uri="{BB962C8B-B14F-4D97-AF65-F5344CB8AC3E}">
        <p14:creationId xmlns:p14="http://schemas.microsoft.com/office/powerpoint/2010/main" val="421994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6DE42-F1B0-ABCB-4978-327736D69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H"/>
          </a:p>
        </p:txBody>
      </p:sp>
      <p:sp>
        <p:nvSpPr>
          <p:cNvPr id="3" name="Text Placeholder 2">
            <a:extLst>
              <a:ext uri="{FF2B5EF4-FFF2-40B4-BE49-F238E27FC236}">
                <a16:creationId xmlns:a16="http://schemas.microsoft.com/office/drawing/2014/main" id="{AA9262BD-E0B6-CC9A-15EC-4B04A87CE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H"/>
          </a:p>
        </p:txBody>
      </p:sp>
      <p:sp>
        <p:nvSpPr>
          <p:cNvPr id="4" name="Date Placeholder 3">
            <a:extLst>
              <a:ext uri="{FF2B5EF4-FFF2-40B4-BE49-F238E27FC236}">
                <a16:creationId xmlns:a16="http://schemas.microsoft.com/office/drawing/2014/main" id="{ED752596-6C96-714E-B909-667BF1CC0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FE20B9-1083-B74F-BB78-C2520DFDEC9F}" type="datetimeFigureOut">
              <a:rPr lang="en-BH" smtClean="0"/>
              <a:t>13/08/2025</a:t>
            </a:fld>
            <a:endParaRPr lang="en-BH"/>
          </a:p>
        </p:txBody>
      </p:sp>
      <p:sp>
        <p:nvSpPr>
          <p:cNvPr id="5" name="Footer Placeholder 4">
            <a:extLst>
              <a:ext uri="{FF2B5EF4-FFF2-40B4-BE49-F238E27FC236}">
                <a16:creationId xmlns:a16="http://schemas.microsoft.com/office/drawing/2014/main" id="{34448520-9B81-0330-7444-37DA19367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H"/>
          </a:p>
        </p:txBody>
      </p:sp>
      <p:sp>
        <p:nvSpPr>
          <p:cNvPr id="6" name="Slide Number Placeholder 5">
            <a:extLst>
              <a:ext uri="{FF2B5EF4-FFF2-40B4-BE49-F238E27FC236}">
                <a16:creationId xmlns:a16="http://schemas.microsoft.com/office/drawing/2014/main" id="{8C1CC2E4-3F7D-9CF0-2F4F-80B6B0F54EAE}"/>
              </a:ext>
            </a:extLst>
          </p:cNvPr>
          <p:cNvSpPr>
            <a:spLocks noGrp="1"/>
          </p:cNvSpPr>
          <p:nvPr>
            <p:ph type="sldNum" sz="quarter" idx="4"/>
          </p:nvPr>
        </p:nvSpPr>
        <p:spPr>
          <a:xfrm>
            <a:off x="9191171" y="6311900"/>
            <a:ext cx="2743200" cy="365125"/>
          </a:xfrm>
          <a:prstGeom prst="rect">
            <a:avLst/>
          </a:prstGeom>
        </p:spPr>
        <p:txBody>
          <a:bodyPr vert="horz" lIns="91440" tIns="45720" rIns="91440" bIns="45720" rtlCol="0" anchor="ctr"/>
          <a:lstStyle>
            <a:lvl1pPr algn="r">
              <a:defRPr sz="2000" b="1">
                <a:solidFill>
                  <a:schemeClr val="tx1">
                    <a:tint val="82000"/>
                  </a:schemeClr>
                </a:solidFill>
              </a:defRPr>
            </a:lvl1pPr>
          </a:lstStyle>
          <a:p>
            <a:fld id="{F347C405-4B78-684E-A0C4-518EA6873E75}" type="slidenum">
              <a:rPr lang="en-BH" smtClean="0"/>
              <a:pPr/>
              <a:t>‹#›</a:t>
            </a:fld>
            <a:endParaRPr lang="en-BH" dirty="0"/>
          </a:p>
        </p:txBody>
      </p:sp>
      <p:sp>
        <p:nvSpPr>
          <p:cNvPr id="7" name="Rectangle 6">
            <a:extLst>
              <a:ext uri="{FF2B5EF4-FFF2-40B4-BE49-F238E27FC236}">
                <a16:creationId xmlns:a16="http://schemas.microsoft.com/office/drawing/2014/main" id="{AA8A17CE-DE71-B178-EADF-A76FB7D19111}"/>
              </a:ext>
            </a:extLst>
          </p:cNvPr>
          <p:cNvSpPr/>
          <p:nvPr userDrawn="1"/>
        </p:nvSpPr>
        <p:spPr>
          <a:xfrm>
            <a:off x="1" y="0"/>
            <a:ext cx="12192000" cy="182562"/>
          </a:xfrm>
          <a:prstGeom prst="rect">
            <a:avLst/>
          </a:prstGeom>
          <a:solidFill>
            <a:srgbClr val="E423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H"/>
          </a:p>
        </p:txBody>
      </p:sp>
    </p:spTree>
    <p:extLst>
      <p:ext uri="{BB962C8B-B14F-4D97-AF65-F5344CB8AC3E}">
        <p14:creationId xmlns:p14="http://schemas.microsoft.com/office/powerpoint/2010/main" val="2995235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26FF-021C-FE2E-0DF3-2C9A3C8C4102}"/>
              </a:ext>
            </a:extLst>
          </p:cNvPr>
          <p:cNvSpPr>
            <a:spLocks noGrp="1"/>
          </p:cNvSpPr>
          <p:nvPr>
            <p:ph type="ctrTitle"/>
          </p:nvPr>
        </p:nvSpPr>
        <p:spPr>
          <a:xfrm>
            <a:off x="1063868" y="2654017"/>
            <a:ext cx="10064263" cy="2387600"/>
          </a:xfrm>
        </p:spPr>
        <p:txBody>
          <a:bodyPr>
            <a:normAutofit/>
          </a:bodyPr>
          <a:lstStyle/>
          <a:p>
            <a:pPr algn="just"/>
            <a:r>
              <a:rPr lang="en-US" sz="4800" b="1" dirty="0">
                <a:latin typeface="Arial" panose="020B0604020202020204" pitchFamily="34" charset="0"/>
                <a:cs typeface="Arial" panose="020B0604020202020204" pitchFamily="34" charset="0"/>
              </a:rPr>
              <a:t>U.S. Chronic Disease Indicators </a:t>
            </a:r>
            <a:r>
              <a:rPr lang="en-US" sz="3200" b="1" dirty="0">
                <a:latin typeface="Arial" panose="020B0604020202020204" pitchFamily="34" charset="0"/>
                <a:cs typeface="Arial" panose="020B0604020202020204" pitchFamily="34" charset="0"/>
              </a:rPr>
              <a:t>Overview, Gender Gap, and State Comparison</a:t>
            </a:r>
            <a:br>
              <a:rPr lang="en-US" sz="3200" b="1" dirty="0">
                <a:latin typeface="Arial" panose="020B0604020202020204" pitchFamily="34" charset="0"/>
                <a:cs typeface="Arial" panose="020B0604020202020204" pitchFamily="34" charset="0"/>
              </a:rPr>
            </a:br>
            <a:endParaRPr lang="en-BH" sz="4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A9E86E4-B2E7-D0DF-43C0-03F1828B7D66}"/>
              </a:ext>
            </a:extLst>
          </p:cNvPr>
          <p:cNvSpPr>
            <a:spLocks noGrp="1"/>
          </p:cNvSpPr>
          <p:nvPr>
            <p:ph type="subTitle" idx="1"/>
          </p:nvPr>
        </p:nvSpPr>
        <p:spPr>
          <a:xfrm>
            <a:off x="1354014" y="4835426"/>
            <a:ext cx="9144000" cy="1655762"/>
          </a:xfrm>
        </p:spPr>
        <p:txBody>
          <a:bodyPr>
            <a:normAutofit/>
          </a:bodyPr>
          <a:lstStyle/>
          <a:p>
            <a:r>
              <a:rPr lang="en-BH" sz="3200" dirty="0"/>
              <a:t>Project 1, Data Analysis by</a:t>
            </a:r>
            <a:br>
              <a:rPr lang="en-BH" sz="3200" dirty="0"/>
            </a:br>
            <a:r>
              <a:rPr lang="en-US" sz="3200" b="1" dirty="0"/>
              <a:t>Abdalla Ashi ,</a:t>
            </a:r>
            <a:r>
              <a:rPr lang="en-BH" sz="3200" b="1" dirty="0"/>
              <a:t> Najwa Hubail &amp; Zainab Laith</a:t>
            </a:r>
          </a:p>
          <a:p>
            <a:r>
              <a:rPr lang="en-US" sz="3200" b="1" dirty="0"/>
              <a:t>P</a:t>
            </a:r>
            <a:r>
              <a:rPr lang="en-BH" sz="3200" b="1" dirty="0"/>
              <a:t>t 10 – Aug 2025</a:t>
            </a:r>
            <a:endParaRPr lang="en-BH" sz="3200" dirty="0"/>
          </a:p>
        </p:txBody>
      </p:sp>
      <p:pic>
        <p:nvPicPr>
          <p:cNvPr id="1026" name="Picture 2" descr="General Assembly and Tamkeen Partnership Yields 70% Positive Outcome for  Graduates - Biz Bahrain">
            <a:extLst>
              <a:ext uri="{FF2B5EF4-FFF2-40B4-BE49-F238E27FC236}">
                <a16:creationId xmlns:a16="http://schemas.microsoft.com/office/drawing/2014/main" id="{B3EE28DA-00A0-8D28-304F-DFAEC87A8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585" y="270769"/>
            <a:ext cx="5199186" cy="25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3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74F-25E7-CD61-02F2-50105E17C4E6}"/>
              </a:ext>
            </a:extLst>
          </p:cNvPr>
          <p:cNvSpPr>
            <a:spLocks noGrp="1"/>
          </p:cNvSpPr>
          <p:nvPr>
            <p:ph type="title"/>
          </p:nvPr>
        </p:nvSpPr>
        <p:spPr/>
        <p:txBody>
          <a:bodyPr/>
          <a:lstStyle/>
          <a:p>
            <a:r>
              <a:rPr lang="en-US" b="1" dirty="0"/>
              <a:t>Introduction</a:t>
            </a:r>
            <a:endParaRPr lang="en-BH" dirty="0"/>
          </a:p>
        </p:txBody>
      </p:sp>
      <p:sp>
        <p:nvSpPr>
          <p:cNvPr id="3" name="Content Placeholder 2">
            <a:extLst>
              <a:ext uri="{FF2B5EF4-FFF2-40B4-BE49-F238E27FC236}">
                <a16:creationId xmlns:a16="http://schemas.microsoft.com/office/drawing/2014/main" id="{B56F60B9-9E36-8ABF-B0B3-49A6FD5CA99E}"/>
              </a:ext>
            </a:extLst>
          </p:cNvPr>
          <p:cNvSpPr>
            <a:spLocks noGrp="1"/>
          </p:cNvSpPr>
          <p:nvPr>
            <p:ph idx="1"/>
          </p:nvPr>
        </p:nvSpPr>
        <p:spPr>
          <a:xfrm>
            <a:off x="838200" y="1520825"/>
            <a:ext cx="10515600" cy="4351338"/>
          </a:xfrm>
        </p:spPr>
        <p:txBody>
          <a:bodyPr>
            <a:normAutofit fontScale="92500"/>
          </a:bodyPr>
          <a:lstStyle/>
          <a:p>
            <a:pPr marL="0" indent="0" algn="just">
              <a:lnSpc>
                <a:spcPct val="150000"/>
              </a:lnSpc>
              <a:buNone/>
            </a:pPr>
            <a:r>
              <a:rPr lang="en-US" b="1" dirty="0"/>
              <a:t>This analysis draws on the U.S. Chronic Disease Indicators (CDI), a standardized dataset developed by the CDC’s Division of Population Health in collaboration with the Council of State and Territorial Epidemiologists and the National Association of Chronic Disease Directors. The CDI provides consistent definitions and reporting for 115 health indicators, enabling uniform collection and comparison of chronic disease data across states and territories.</a:t>
            </a:r>
            <a:endParaRPr lang="en-BH" b="1" dirty="0"/>
          </a:p>
        </p:txBody>
      </p:sp>
    </p:spTree>
    <p:extLst>
      <p:ext uri="{BB962C8B-B14F-4D97-AF65-F5344CB8AC3E}">
        <p14:creationId xmlns:p14="http://schemas.microsoft.com/office/powerpoint/2010/main" val="119814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CA86DD-18FF-B3C6-F479-E37091765E10}"/>
              </a:ext>
            </a:extLst>
          </p:cNvPr>
          <p:cNvSpPr>
            <a:spLocks noGrp="1"/>
          </p:cNvSpPr>
          <p:nvPr>
            <p:ph type="title"/>
          </p:nvPr>
        </p:nvSpPr>
        <p:spPr>
          <a:xfrm>
            <a:off x="838200" y="365125"/>
            <a:ext cx="10515600" cy="1325563"/>
          </a:xfrm>
        </p:spPr>
        <p:txBody>
          <a:bodyPr/>
          <a:lstStyle/>
          <a:p>
            <a:r>
              <a:rPr lang="en-US" b="1" dirty="0"/>
              <a:t>Analysis Objectives</a:t>
            </a:r>
            <a:endParaRPr lang="en-BH" b="1" dirty="0"/>
          </a:p>
        </p:txBody>
      </p:sp>
      <p:sp>
        <p:nvSpPr>
          <p:cNvPr id="7" name="Content Placeholder 2">
            <a:extLst>
              <a:ext uri="{FF2B5EF4-FFF2-40B4-BE49-F238E27FC236}">
                <a16:creationId xmlns:a16="http://schemas.microsoft.com/office/drawing/2014/main" id="{D5807BE7-0AF1-6563-A454-C8808080B93A}"/>
              </a:ext>
            </a:extLst>
          </p:cNvPr>
          <p:cNvSpPr>
            <a:spLocks noGrp="1"/>
          </p:cNvSpPr>
          <p:nvPr>
            <p:ph idx="1"/>
          </p:nvPr>
        </p:nvSpPr>
        <p:spPr>
          <a:xfrm>
            <a:off x="838200" y="1825625"/>
            <a:ext cx="10515600" cy="4351338"/>
          </a:xfrm>
        </p:spPr>
        <p:txBody>
          <a:bodyPr>
            <a:normAutofit/>
          </a:bodyPr>
          <a:lstStyle/>
          <a:p>
            <a:r>
              <a:rPr lang="en-US" b="1" dirty="0"/>
              <a:t>Chronic Disease Mortality – Underlying Cause (U.S.)</a:t>
            </a:r>
            <a:br>
              <a:rPr lang="en-US" dirty="0"/>
            </a:br>
            <a:r>
              <a:rPr lang="en-US" dirty="0"/>
              <a:t>Examine national-level mortality patterns to identify the leading causes of death from chronic diseases.</a:t>
            </a:r>
          </a:p>
          <a:p>
            <a:r>
              <a:rPr lang="en-US" b="1" dirty="0"/>
              <a:t>Gender Gap in Chronic Disease Mortality (U.S.)</a:t>
            </a:r>
            <a:br>
              <a:rPr lang="en-US" dirty="0"/>
            </a:br>
            <a:r>
              <a:rPr lang="en-US" dirty="0"/>
              <a:t>Compare mortality rates between males and females to highlight disparities and potential gender-related health priorities.</a:t>
            </a:r>
          </a:p>
          <a:p>
            <a:r>
              <a:rPr lang="en-US" b="1" dirty="0"/>
              <a:t>State Comparison in Chronic Disease Mortality (U.S.)</a:t>
            </a:r>
            <a:br>
              <a:rPr lang="en-US" dirty="0"/>
            </a:br>
            <a:r>
              <a:rPr lang="en-US" dirty="0"/>
              <a:t>Analyze how mortality rates vary across states to uncover geographic disparities and inform targeted public health interventions.</a:t>
            </a:r>
          </a:p>
          <a:p>
            <a:endParaRPr lang="en-BH" dirty="0"/>
          </a:p>
        </p:txBody>
      </p:sp>
    </p:spTree>
    <p:extLst>
      <p:ext uri="{BB962C8B-B14F-4D97-AF65-F5344CB8AC3E}">
        <p14:creationId xmlns:p14="http://schemas.microsoft.com/office/powerpoint/2010/main" val="267639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75C7-01A9-ACDA-1465-808CF0E5A551}"/>
              </a:ext>
            </a:extLst>
          </p:cNvPr>
          <p:cNvSpPr>
            <a:spLocks noGrp="1"/>
          </p:cNvSpPr>
          <p:nvPr>
            <p:ph type="title"/>
          </p:nvPr>
        </p:nvSpPr>
        <p:spPr/>
        <p:txBody>
          <a:bodyPr>
            <a:normAutofit/>
          </a:bodyPr>
          <a:lstStyle/>
          <a:p>
            <a:r>
              <a:rPr lang="en-US" b="1" dirty="0"/>
              <a:t>Data Description</a:t>
            </a:r>
            <a:endParaRPr lang="en-BH" dirty="0"/>
          </a:p>
        </p:txBody>
      </p:sp>
      <p:sp>
        <p:nvSpPr>
          <p:cNvPr id="3" name="Content Placeholder 2">
            <a:extLst>
              <a:ext uri="{FF2B5EF4-FFF2-40B4-BE49-F238E27FC236}">
                <a16:creationId xmlns:a16="http://schemas.microsoft.com/office/drawing/2014/main" id="{31381672-99C3-B087-DDD1-660C784F7C4B}"/>
              </a:ext>
            </a:extLst>
          </p:cNvPr>
          <p:cNvSpPr>
            <a:spLocks noGrp="1"/>
          </p:cNvSpPr>
          <p:nvPr>
            <p:ph idx="1"/>
          </p:nvPr>
        </p:nvSpPr>
        <p:spPr>
          <a:xfrm>
            <a:off x="838200" y="1825625"/>
            <a:ext cx="11049000" cy="4351338"/>
          </a:xfrm>
        </p:spPr>
        <p:txBody>
          <a:bodyPr>
            <a:normAutofit fontScale="92500"/>
          </a:bodyPr>
          <a:lstStyle/>
          <a:p>
            <a:r>
              <a:rPr lang="en-US" sz="3600" dirty="0"/>
              <a:t>Source: U.S. </a:t>
            </a:r>
            <a:r>
              <a:rPr lang="en-US" sz="3600" b="1" dirty="0"/>
              <a:t>Chronic Disease Indicators (CDI)</a:t>
            </a:r>
          </a:p>
          <a:p>
            <a:r>
              <a:rPr lang="en-US" sz="3600" dirty="0"/>
              <a:t>Number of rows: </a:t>
            </a:r>
            <a:r>
              <a:rPr lang="en-US" sz="3600" b="1" dirty="0"/>
              <a:t>309,215</a:t>
            </a:r>
          </a:p>
          <a:p>
            <a:r>
              <a:rPr lang="en-US" sz="3600" dirty="0"/>
              <a:t>Number of columns: </a:t>
            </a:r>
            <a:r>
              <a:rPr lang="en-US" sz="3600" b="1" dirty="0"/>
              <a:t>34</a:t>
            </a:r>
          </a:p>
          <a:p>
            <a:r>
              <a:rPr lang="en-US" sz="3600" dirty="0"/>
              <a:t>Total missing values (</a:t>
            </a:r>
            <a:r>
              <a:rPr lang="en-US" sz="3600" dirty="0" err="1"/>
              <a:t>NaN</a:t>
            </a:r>
            <a:r>
              <a:rPr lang="en-US" sz="3600" dirty="0"/>
              <a:t>): </a:t>
            </a:r>
            <a:r>
              <a:rPr lang="en-US" sz="3600" b="1" dirty="0"/>
              <a:t>3,953,604</a:t>
            </a:r>
          </a:p>
          <a:p>
            <a:r>
              <a:rPr lang="en-US" sz="3600" dirty="0"/>
              <a:t>Completely empty columns: </a:t>
            </a:r>
            <a:r>
              <a:rPr lang="en-US" sz="3600" b="1" dirty="0"/>
              <a:t>10</a:t>
            </a:r>
          </a:p>
          <a:p>
            <a:r>
              <a:rPr lang="en-US" sz="3600" dirty="0"/>
              <a:t>Time coverage: </a:t>
            </a:r>
            <a:r>
              <a:rPr lang="en-US" sz="3600" b="1" dirty="0"/>
              <a:t>multiple-years span between (2015-2022)</a:t>
            </a:r>
          </a:p>
          <a:p>
            <a:r>
              <a:rPr lang="en-US" sz="3600" dirty="0"/>
              <a:t>Geographic coverage: </a:t>
            </a:r>
            <a:r>
              <a:rPr lang="en-US" sz="3600" b="1" dirty="0"/>
              <a:t>All U.S. states and territories</a:t>
            </a:r>
          </a:p>
          <a:p>
            <a:endParaRPr lang="en-BH" sz="3600" dirty="0"/>
          </a:p>
        </p:txBody>
      </p:sp>
    </p:spTree>
    <p:extLst>
      <p:ext uri="{BB962C8B-B14F-4D97-AF65-F5344CB8AC3E}">
        <p14:creationId xmlns:p14="http://schemas.microsoft.com/office/powerpoint/2010/main" val="330189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415A-8F4C-4C40-6728-A1A671FAF0A0}"/>
              </a:ext>
            </a:extLst>
          </p:cNvPr>
          <p:cNvSpPr>
            <a:spLocks noGrp="1"/>
          </p:cNvSpPr>
          <p:nvPr>
            <p:ph type="title"/>
          </p:nvPr>
        </p:nvSpPr>
        <p:spPr/>
        <p:txBody>
          <a:bodyPr/>
          <a:lstStyle/>
          <a:p>
            <a:r>
              <a:rPr lang="en-US" b="1" dirty="0"/>
              <a:t>Data Problems</a:t>
            </a:r>
            <a:endParaRPr lang="en-BH" dirty="0"/>
          </a:p>
        </p:txBody>
      </p:sp>
      <p:sp>
        <p:nvSpPr>
          <p:cNvPr id="3" name="Content Placeholder 2">
            <a:extLst>
              <a:ext uri="{FF2B5EF4-FFF2-40B4-BE49-F238E27FC236}">
                <a16:creationId xmlns:a16="http://schemas.microsoft.com/office/drawing/2014/main" id="{3DF83DB0-507C-9A37-AD27-1810750DDD68}"/>
              </a:ext>
            </a:extLst>
          </p:cNvPr>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Nan</a:t>
            </a:r>
            <a:r>
              <a:rPr lang="en-US" b="1" dirty="0"/>
              <a:t> Values</a:t>
            </a:r>
          </a:p>
          <a:p>
            <a:r>
              <a:rPr lang="en-US" b="1" dirty="0"/>
              <a:t>Variations in Question values</a:t>
            </a:r>
          </a:p>
          <a:p>
            <a:r>
              <a:rPr lang="en-US" b="1" dirty="0"/>
              <a:t>Variations in population groups</a:t>
            </a:r>
          </a:p>
          <a:p>
            <a:r>
              <a:rPr lang="en-US" b="1" dirty="0"/>
              <a:t>Mixed indicator types</a:t>
            </a:r>
          </a:p>
          <a:p>
            <a:r>
              <a:rPr lang="en-US" b="1" dirty="0"/>
              <a:t>Multiple measurement units in (</a:t>
            </a:r>
            <a:r>
              <a:rPr lang="en-US" b="1" dirty="0" err="1"/>
              <a:t>DataValueUnit</a:t>
            </a:r>
            <a:r>
              <a:rPr lang="en-US" b="1" dirty="0"/>
              <a:t>)</a:t>
            </a:r>
          </a:p>
          <a:p>
            <a:r>
              <a:rPr lang="en-US" b="1" dirty="0"/>
              <a:t>Mixed locations (individual states vs. overall U.S.)</a:t>
            </a:r>
            <a:endParaRPr lang="en-BH" b="1" dirty="0"/>
          </a:p>
        </p:txBody>
      </p:sp>
    </p:spTree>
    <p:extLst>
      <p:ext uri="{BB962C8B-B14F-4D97-AF65-F5344CB8AC3E}">
        <p14:creationId xmlns:p14="http://schemas.microsoft.com/office/powerpoint/2010/main" val="91955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750E-E54D-EB8C-9FDD-9D85F0B92581}"/>
              </a:ext>
            </a:extLst>
          </p:cNvPr>
          <p:cNvSpPr>
            <a:spLocks noGrp="1"/>
          </p:cNvSpPr>
          <p:nvPr>
            <p:ph type="title"/>
          </p:nvPr>
        </p:nvSpPr>
        <p:spPr>
          <a:xfrm>
            <a:off x="838200" y="148370"/>
            <a:ext cx="10515600" cy="1325563"/>
          </a:xfrm>
        </p:spPr>
        <p:txBody>
          <a:bodyPr>
            <a:normAutofit/>
          </a:bodyPr>
          <a:lstStyle/>
          <a:p>
            <a:r>
              <a:rPr lang="en-BH" sz="3200" b="1" dirty="0"/>
              <a:t>Q1 - </a:t>
            </a:r>
            <a:r>
              <a:rPr lang="en-US" sz="3200" b="1" dirty="0"/>
              <a:t>What is the top cause of mortality in the U.S. ?</a:t>
            </a:r>
            <a:endParaRPr lang="en-BH" sz="3200" b="1" dirty="0"/>
          </a:p>
        </p:txBody>
      </p:sp>
      <p:pic>
        <p:nvPicPr>
          <p:cNvPr id="5" name="Content Placeholder 4" descr="A graph showing the number of deaths&#10;&#10;AI-generated content may be incorrect.">
            <a:extLst>
              <a:ext uri="{FF2B5EF4-FFF2-40B4-BE49-F238E27FC236}">
                <a16:creationId xmlns:a16="http://schemas.microsoft.com/office/drawing/2014/main" id="{08EC543B-CB2A-2285-8ADC-DD80AA624CF1}"/>
              </a:ext>
            </a:extLst>
          </p:cNvPr>
          <p:cNvPicPr>
            <a:picLocks noGrp="1" noChangeAspect="1"/>
          </p:cNvPicPr>
          <p:nvPr>
            <p:ph idx="1"/>
          </p:nvPr>
        </p:nvPicPr>
        <p:blipFill>
          <a:blip r:embed="rId2"/>
          <a:stretch>
            <a:fillRect/>
          </a:stretch>
        </p:blipFill>
        <p:spPr>
          <a:xfrm>
            <a:off x="389791" y="1255177"/>
            <a:ext cx="10794024" cy="5360668"/>
          </a:xfrm>
        </p:spPr>
      </p:pic>
    </p:spTree>
    <p:extLst>
      <p:ext uri="{BB962C8B-B14F-4D97-AF65-F5344CB8AC3E}">
        <p14:creationId xmlns:p14="http://schemas.microsoft.com/office/powerpoint/2010/main" val="266349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841B0-3118-5961-6C31-C7E3EB87B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90488-1518-2C11-136C-69C974917EDA}"/>
              </a:ext>
            </a:extLst>
          </p:cNvPr>
          <p:cNvSpPr>
            <a:spLocks noGrp="1"/>
          </p:cNvSpPr>
          <p:nvPr>
            <p:ph type="title"/>
          </p:nvPr>
        </p:nvSpPr>
        <p:spPr>
          <a:xfrm>
            <a:off x="589084" y="400294"/>
            <a:ext cx="11747567" cy="1325563"/>
          </a:xfrm>
        </p:spPr>
        <p:txBody>
          <a:bodyPr>
            <a:normAutofit/>
          </a:bodyPr>
          <a:lstStyle/>
          <a:p>
            <a:r>
              <a:rPr lang="en-BH" sz="3200" b="1" dirty="0"/>
              <a:t>Q2 - </a:t>
            </a:r>
            <a:r>
              <a:rPr lang="en-US" sz="3200" b="1" dirty="0"/>
              <a:t>What is the average gender gap in chronic disease mortality?</a:t>
            </a:r>
            <a:endParaRPr lang="en-BH" sz="3200" b="1" dirty="0"/>
          </a:p>
        </p:txBody>
      </p:sp>
      <p:pic>
        <p:nvPicPr>
          <p:cNvPr id="5" name="Content Placeholder 4" descr="A graph showing the cause of death&#10;&#10;AI-generated content may be incorrect.">
            <a:extLst>
              <a:ext uri="{FF2B5EF4-FFF2-40B4-BE49-F238E27FC236}">
                <a16:creationId xmlns:a16="http://schemas.microsoft.com/office/drawing/2014/main" id="{12767F7A-F860-3916-7330-0239B466F0A0}"/>
              </a:ext>
            </a:extLst>
          </p:cNvPr>
          <p:cNvPicPr>
            <a:picLocks noGrp="1" noChangeAspect="1"/>
          </p:cNvPicPr>
          <p:nvPr>
            <p:ph idx="1"/>
          </p:nvPr>
        </p:nvPicPr>
        <p:blipFill>
          <a:blip r:embed="rId2"/>
          <a:stretch>
            <a:fillRect/>
          </a:stretch>
        </p:blipFill>
        <p:spPr>
          <a:xfrm>
            <a:off x="795806" y="1515658"/>
            <a:ext cx="9851530" cy="4887067"/>
          </a:xfrm>
        </p:spPr>
      </p:pic>
    </p:spTree>
    <p:extLst>
      <p:ext uri="{BB962C8B-B14F-4D97-AF65-F5344CB8AC3E}">
        <p14:creationId xmlns:p14="http://schemas.microsoft.com/office/powerpoint/2010/main" val="43094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D9B65-A212-DD36-79D1-5314AC256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2A395-D6D9-51DE-1FDA-EDD93A80147E}"/>
              </a:ext>
            </a:extLst>
          </p:cNvPr>
          <p:cNvSpPr>
            <a:spLocks noGrp="1"/>
          </p:cNvSpPr>
          <p:nvPr>
            <p:ph type="title"/>
          </p:nvPr>
        </p:nvSpPr>
        <p:spPr>
          <a:xfrm>
            <a:off x="589084" y="400294"/>
            <a:ext cx="11013831" cy="1325563"/>
          </a:xfrm>
        </p:spPr>
        <p:txBody>
          <a:bodyPr>
            <a:normAutofit/>
          </a:bodyPr>
          <a:lstStyle/>
          <a:p>
            <a:r>
              <a:rPr lang="en-BH" sz="3200" b="1" dirty="0"/>
              <a:t>Q3 - </a:t>
            </a:r>
            <a:r>
              <a:rPr lang="en-US" sz="3200" b="1" dirty="0"/>
              <a:t>What is the average state-level chronic disease mortality?</a:t>
            </a:r>
            <a:endParaRPr lang="en-BH" sz="3200" b="1" dirty="0"/>
          </a:p>
        </p:txBody>
      </p:sp>
      <p:pic>
        <p:nvPicPr>
          <p:cNvPr id="5" name="Content Placeholder 4" descr="A graph of death from state&#10;&#10;AI-generated content may be incorrect.">
            <a:extLst>
              <a:ext uri="{FF2B5EF4-FFF2-40B4-BE49-F238E27FC236}">
                <a16:creationId xmlns:a16="http://schemas.microsoft.com/office/drawing/2014/main" id="{27BD5F12-C370-2EBB-FB51-55E9BFC879F4}"/>
              </a:ext>
            </a:extLst>
          </p:cNvPr>
          <p:cNvPicPr>
            <a:picLocks noGrp="1" noChangeAspect="1"/>
          </p:cNvPicPr>
          <p:nvPr>
            <p:ph idx="1"/>
          </p:nvPr>
        </p:nvPicPr>
        <p:blipFill>
          <a:blip r:embed="rId2"/>
          <a:stretch>
            <a:fillRect/>
          </a:stretch>
        </p:blipFill>
        <p:spPr>
          <a:xfrm>
            <a:off x="589083" y="1253331"/>
            <a:ext cx="11013831" cy="5463652"/>
          </a:xfrm>
        </p:spPr>
      </p:pic>
    </p:spTree>
    <p:extLst>
      <p:ext uri="{BB962C8B-B14F-4D97-AF65-F5344CB8AC3E}">
        <p14:creationId xmlns:p14="http://schemas.microsoft.com/office/powerpoint/2010/main" val="257122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1B60-57A0-1C91-F148-0D3897FD70D5}"/>
              </a:ext>
            </a:extLst>
          </p:cNvPr>
          <p:cNvSpPr>
            <a:spLocks noGrp="1"/>
          </p:cNvSpPr>
          <p:nvPr>
            <p:ph type="title"/>
          </p:nvPr>
        </p:nvSpPr>
        <p:spPr/>
        <p:txBody>
          <a:bodyPr/>
          <a:lstStyle/>
          <a:p>
            <a:r>
              <a:rPr lang="en-BH" b="1" dirty="0"/>
              <a:t>Key Findings</a:t>
            </a:r>
            <a:r>
              <a:rPr lang="en-BH" dirty="0"/>
              <a:t> </a:t>
            </a:r>
            <a:endParaRPr lang="en-BH" b="1" dirty="0"/>
          </a:p>
        </p:txBody>
      </p:sp>
      <p:sp>
        <p:nvSpPr>
          <p:cNvPr id="3" name="Content Placeholder 2">
            <a:extLst>
              <a:ext uri="{FF2B5EF4-FFF2-40B4-BE49-F238E27FC236}">
                <a16:creationId xmlns:a16="http://schemas.microsoft.com/office/drawing/2014/main" id="{EAFFD53E-120F-0A5E-FF01-530F966343E8}"/>
              </a:ext>
            </a:extLst>
          </p:cNvPr>
          <p:cNvSpPr>
            <a:spLocks noGrp="1"/>
          </p:cNvSpPr>
          <p:nvPr>
            <p:ph idx="1"/>
          </p:nvPr>
        </p:nvSpPr>
        <p:spPr/>
        <p:txBody>
          <a:bodyPr/>
          <a:lstStyle/>
          <a:p>
            <a:r>
              <a:rPr lang="en-BH" sz="4000" dirty="0"/>
              <a:t>The top cause of mortility in US is Chronic Kidney Diseases.</a:t>
            </a:r>
          </a:p>
          <a:p>
            <a:r>
              <a:rPr lang="en-BH" sz="4000" dirty="0"/>
              <a:t>Males have more percentage of mortlity in almost all chronic disease.</a:t>
            </a:r>
          </a:p>
          <a:p>
            <a:r>
              <a:rPr lang="en-BH" sz="4000" dirty="0"/>
              <a:t>The top cause of mortility in all US  states is Chronic Kidney Diseases except in once state (PR).</a:t>
            </a:r>
          </a:p>
          <a:p>
            <a:endParaRPr lang="en-BH" dirty="0"/>
          </a:p>
          <a:p>
            <a:endParaRPr lang="en-BH" dirty="0"/>
          </a:p>
          <a:p>
            <a:endParaRPr lang="en-BH" dirty="0"/>
          </a:p>
        </p:txBody>
      </p:sp>
    </p:spTree>
    <p:extLst>
      <p:ext uri="{BB962C8B-B14F-4D97-AF65-F5344CB8AC3E}">
        <p14:creationId xmlns:p14="http://schemas.microsoft.com/office/powerpoint/2010/main" val="1876938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130</TotalTime>
  <Words>372</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Courier New</vt:lpstr>
      <vt:lpstr>Office Theme</vt:lpstr>
      <vt:lpstr>U.S. Chronic Disease Indicators Overview, Gender Gap, and State Comparison </vt:lpstr>
      <vt:lpstr>Introduction</vt:lpstr>
      <vt:lpstr>Analysis Objectives</vt:lpstr>
      <vt:lpstr>Data Description</vt:lpstr>
      <vt:lpstr>Data Problems</vt:lpstr>
      <vt:lpstr>Q1 - What is the top cause of mortality in the U.S. ?</vt:lpstr>
      <vt:lpstr>Q2 - What is the average gender gap in chronic disease mortality?</vt:lpstr>
      <vt:lpstr>Q3 - What is the average state-level chronic disease mortality?</vt:lpstr>
      <vt:lpstr>Key Findings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Zainab Ali Jaafar Laith</dc:creator>
  <cp:lastModifiedBy>Zainab Ali Jaafar Laith</cp:lastModifiedBy>
  <cp:revision>10</cp:revision>
  <dcterms:created xsi:type="dcterms:W3CDTF">2025-08-06T06:46:03Z</dcterms:created>
  <dcterms:modified xsi:type="dcterms:W3CDTF">2025-08-13T16:16:51Z</dcterms:modified>
</cp:coreProperties>
</file>