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  <p:sldId id="265" r:id="rId15"/>
    <p:sldId id="266" r:id="rId16"/>
    <p:sldId id="267" r:id="rId17"/>
    <p:sldId id="268" r:id="rId18"/>
    <p:sldId id="269" r:id="rId19"/>
    <p:sldId id="272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0FF-4904-47E3-B9C6-07E58B075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1CF0-0F53-426D-AA24-3B6033723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8E59-4B46-400A-96EF-CC2827FF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5DB5-88DD-4C3D-95B3-F0ED44A2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7F77-99AE-4274-BEBC-3EEDBD1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E3E9-F18C-481C-BC5D-EC5FBD65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093DF-8865-4F3D-9119-ECAB23DD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581F-5487-40CD-8752-63162A9A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51C5-882B-4646-9FFF-BC328C51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E2F0-FEA5-44BA-8409-830EC189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4BB15-AB5F-4D76-9333-E035331CA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4C587-DC6E-41A2-951B-71664EAF0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70B6-0062-463B-A318-401D0908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387B-6DE2-4FA5-B6C5-50D47C65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6F4D-B77E-4A3C-9399-01040F4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E81-A46D-456B-82BA-AEB3114C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03BE-51B1-48A5-A2B9-0CC34796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8E57-542A-4538-ADEE-4254895C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5E57-81D9-430B-A142-4AD44C56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4AD6-B8A0-4EA2-BBFC-85BE30D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49AC-EA3E-476C-BEEA-3BF71117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80744-A658-4C3E-9495-E53E91D8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491C-B284-4760-904C-7843AF6C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7A878-AC01-4DC6-B097-4353BF6B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1FED-BE3F-4E38-A633-224DCCFE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107C-D060-41FA-9806-55BF5BD4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B25C-3B19-4365-9658-F1127FF8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65C1-B0E0-41E5-ACF7-9DE13F35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A6B14-BBDE-4B82-8FA4-3A42C0D2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BDC36-0AF3-4CE3-BBB0-4C2E6415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B81A-EC15-4314-8193-510267E5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99B4-C29B-4843-AB93-DC789E93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9F254-DA58-4D0E-BE9F-BFC428284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10851-88B9-4F14-80A4-182D4986E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A7163-E943-4612-8E69-88721B91F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DFF22-B6EF-4B15-BDCE-70527255C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7A3A8-4C52-421D-AC25-2373A9D7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07953-C210-4CA3-9607-22821BE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DD5AA-EADD-4B97-A2F6-B370D2A3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B9-2045-41BB-A250-2F8A2FAB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31473-7163-4F70-8121-28A61AE5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8E4BF-4294-42E6-925E-42FAEE11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95352-0B12-4E6D-92D4-06EA90CE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74508-139C-4FCB-BBE1-434D99AE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A9AA6-AAFF-485D-A75C-12AE8B7F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DA7F3-4ED6-4299-B08B-88BA3061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8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824E-EEFD-4449-BA2D-264657A4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12AB-4878-4618-9A2E-131379D7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22EBA-BBF9-416D-A1B2-207D61D5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3BA0-96AF-4D4A-BC43-E35CDB25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EE511-10AB-4E10-B913-E079F60B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AFDF-0173-4ACE-8C8B-C2DAA9E7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680A-ADDA-4DF3-9D89-1ED967CC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F23DD-F2A4-4D78-8C0F-F051BBC1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EDFCA-C9CA-48BC-9C5F-27381ED0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09122-D85C-4BBC-9C6C-106D6800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C089D-6006-4285-AD77-D1C95130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1037-9AFC-4D3A-8B82-86C78BF0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1A5C6-CFE3-4453-AE3D-7EC1A9B4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6417-F920-42FD-B030-DE249C96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0C66-9229-48F5-8E9F-9409291DD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3021-E8B6-4E45-A1A8-74F2BBABB0E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ABDA-A82D-4277-9181-B37EBEAE4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C47C-57CF-4643-A57B-789E1AB5D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6718-0BC0-4948-B97F-41BE417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5867-5A41-4FB6-8324-3CD157744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361" y="254831"/>
            <a:ext cx="11127698" cy="145631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/>
                </a:solidFill>
              </a:rPr>
              <a:t>MINI PROJECT 1: COLORIZING PROKUDINGORSKII IMAGES OF THE RUSSIAN EMPIR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4E412-E6EE-41E0-B7BC-B14497BDC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25" y="2233535"/>
            <a:ext cx="6218350" cy="39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1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4138-1AD6-48CB-A906-EAEF01FC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+mj-lt"/>
              </a:rPr>
              <a:t>when we see the previous results of the SSD method we find that: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there is unneeded border which effect on our results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so we should crop this channel with some ratio and redo the SSD method on the new channels.</a:t>
            </a:r>
            <a:endParaRPr lang="en-US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36DA2C-FDB1-4C3D-BD56-D3A78781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>
                <a:ea typeface="Calibri" panose="020F0502020204030204" pitchFamily="34" charset="0"/>
              </a:rPr>
              <a:t>3</a:t>
            </a:r>
            <a:r>
              <a:rPr lang="en-GB" sz="4400" dirty="0">
                <a:effectLst/>
                <a:latin typeface="+mj-lt"/>
                <a:ea typeface="Calibri" panose="020F0502020204030204" pitchFamily="34" charset="0"/>
              </a:rPr>
              <a:t>. </a:t>
            </a:r>
            <a:r>
              <a:rPr lang="en-GB" sz="4400" u="sng" dirty="0">
                <a:effectLst/>
                <a:latin typeface="+mj-lt"/>
                <a:ea typeface="Calibri" panose="020F0502020204030204" pitchFamily="34" charset="0"/>
              </a:rPr>
              <a:t>Improved SSD</a:t>
            </a:r>
            <a:r>
              <a:rPr lang="en-GB" u="sng" dirty="0">
                <a:ea typeface="Calibri" panose="020F0502020204030204" pitchFamily="34" charset="0"/>
              </a:rPr>
              <a:t> method: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0D3DB-239A-45F9-A643-E71F56FC63AD}"/>
              </a:ext>
            </a:extLst>
          </p:cNvPr>
          <p:cNvSpPr txBox="1"/>
          <p:nvPr/>
        </p:nvSpPr>
        <p:spPr>
          <a:xfrm>
            <a:off x="2701978" y="5246158"/>
            <a:ext cx="4748133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(New cropping ratio: p=0.15)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2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DA963F-2BDB-4A46-86F4-7839BF97124E}"/>
              </a:ext>
            </a:extLst>
          </p:cNvPr>
          <p:cNvSpPr txBox="1"/>
          <p:nvPr/>
        </p:nvSpPr>
        <p:spPr>
          <a:xfrm>
            <a:off x="699866" y="483549"/>
            <a:ext cx="857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u="sng" dirty="0">
                <a:latin typeface="+mj-lt"/>
              </a:rPr>
              <a:t>Results for the best aligned image of  improved SSD: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5DFAE-2991-42F3-9DD0-BAF6DF92E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762"/>
            <a:ext cx="6823965" cy="5024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3BE91-9676-4D90-A47E-364213CBF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55" y="1833762"/>
            <a:ext cx="6519045" cy="50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B0B89-B282-45FB-A4CD-4606C39BE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26" y="1074107"/>
            <a:ext cx="6763974" cy="5024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C39AC8-20DD-43D6-A8FC-107FE3C9E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1112793"/>
            <a:ext cx="6428935" cy="50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76ECE-12AC-4878-960F-7BB08B20E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5" y="1425798"/>
            <a:ext cx="6113100" cy="451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3C2A7-1EA2-4D11-A14B-E61C19E5F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40" y="1425798"/>
            <a:ext cx="5934325" cy="43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9F9A03-DB89-4675-B921-858DA4C5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i="1" u="sng" dirty="0">
                <a:latin typeface="+mj-lt"/>
              </a:rPr>
              <a:t>Algorithm steps:</a:t>
            </a:r>
          </a:p>
          <a:p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normalize the reference image.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228B22"/>
                </a:solidFill>
                <a:latin typeface="Courier New" panose="02070309020205020404" pitchFamily="49" charset="0"/>
              </a:rPr>
              <a:t>For loop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Move foreground Image inside the for loop i,j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Use circshift to shift the elements of matrix by i,j position.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normalize the aligned image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Apply 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NCC.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find the maximum correlation.</a:t>
            </a:r>
          </a:p>
          <a:p>
            <a:pPr marL="457200" lvl="1" indent="0">
              <a:buNone/>
            </a:pP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Output the aligned image.</a:t>
            </a:r>
            <a:endParaRPr lang="en-GB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GB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GB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A6ED63-E4F9-4037-AA22-2ECDE223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>
                <a:ea typeface="Calibri" panose="020F0502020204030204" pitchFamily="34" charset="0"/>
              </a:rPr>
              <a:t>4</a:t>
            </a:r>
            <a:r>
              <a:rPr lang="en-GB" sz="4400" dirty="0">
                <a:effectLst/>
                <a:latin typeface="+mj-lt"/>
                <a:ea typeface="Calibri" panose="020F0502020204030204" pitchFamily="34" charset="0"/>
              </a:rPr>
              <a:t>. </a:t>
            </a:r>
            <a:r>
              <a:rPr lang="en-GB" sz="4400" u="sng" dirty="0">
                <a:effectLst/>
                <a:latin typeface="+mj-lt"/>
                <a:ea typeface="Calibri" panose="020F0502020204030204" pitchFamily="34" charset="0"/>
              </a:rPr>
              <a:t>The normalized cross-correlation (NCC)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6104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1E0E99-7C93-4C5C-A030-6840F36A6C4C}"/>
              </a:ext>
            </a:extLst>
          </p:cNvPr>
          <p:cNvSpPr txBox="1"/>
          <p:nvPr/>
        </p:nvSpPr>
        <p:spPr>
          <a:xfrm>
            <a:off x="699866" y="483549"/>
            <a:ext cx="7163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u="sng" dirty="0">
                <a:latin typeface="+mj-lt"/>
              </a:rPr>
              <a:t>Results for the best aligned image of  NCC: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D6443-1DF5-4F6E-AFFD-F58728C13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9758" y="1886050"/>
            <a:ext cx="6252242" cy="4613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10BF1-80A5-4E05-B091-505C73D6E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27687"/>
            <a:ext cx="6424553" cy="4730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91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82F96C-1B5A-4766-8617-FA6C20B90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982576"/>
            <a:ext cx="6672398" cy="5103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C1292-932F-4FF8-8983-2C72756D6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61428" y="982576"/>
            <a:ext cx="6750828" cy="5014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15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348C9-7F31-4907-AD33-2E40AEE19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6563" y="1342635"/>
            <a:ext cx="6497430" cy="481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D5BA60-EB0C-4521-914B-5B79E98F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160913"/>
            <a:ext cx="6786208" cy="5007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46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B11F6-3926-4ADD-B810-5860FA2A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2025747"/>
            <a:ext cx="10789920" cy="4228101"/>
          </a:xfrm>
        </p:spPr>
        <p:txBody>
          <a:bodyPr>
            <a:normAutofit/>
          </a:bodyPr>
          <a:lstStyle/>
          <a:p>
            <a:r>
              <a:rPr lang="en-GB" i="1" u="sng" dirty="0">
                <a:latin typeface="+mj-lt"/>
              </a:rPr>
              <a:t>Algorithm steps:</a:t>
            </a:r>
          </a:p>
          <a:p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Check if it is top of the pyramid image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228B22"/>
                </a:solidFill>
                <a:latin typeface="Courier New" panose="02070309020205020404" pitchFamily="49" charset="0"/>
              </a:rPr>
              <a:t>For loop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impyramid for aligned image ‘</a:t>
            </a:r>
            <a:r>
              <a:rPr lang="en-US" sz="16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computes a Gaussian pyramid reduction’</a:t>
            </a:r>
            <a:endParaRPr lang="en-GB" sz="20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impyramid for reference image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shift back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Use circshift to shift the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aligned image by the previous shift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Output the aligned image.</a:t>
            </a:r>
            <a:endParaRPr lang="en-GB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GB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GB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4B81AB-85BA-433D-AED8-F74BD71C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144864"/>
            <a:ext cx="10515600" cy="1325563"/>
          </a:xfrm>
        </p:spPr>
        <p:txBody>
          <a:bodyPr/>
          <a:lstStyle/>
          <a:p>
            <a:r>
              <a:rPr lang="en-GB" sz="4400" dirty="0">
                <a:effectLst/>
                <a:latin typeface="+mj-lt"/>
                <a:ea typeface="Calibri" panose="020F0502020204030204" pitchFamily="34" charset="0"/>
              </a:rPr>
              <a:t>5. </a:t>
            </a:r>
            <a:r>
              <a:rPr lang="en-GB" sz="4400" u="sng" dirty="0">
                <a:effectLst/>
                <a:latin typeface="+mj-lt"/>
                <a:ea typeface="Calibri" panose="020F0502020204030204" pitchFamily="34" charset="0"/>
              </a:rPr>
              <a:t>[BONUS POINT] pyramid approach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1857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9D249-C841-4625-A584-F31AD3804FDB}"/>
              </a:ext>
            </a:extLst>
          </p:cNvPr>
          <p:cNvSpPr txBox="1"/>
          <p:nvPr/>
        </p:nvSpPr>
        <p:spPr>
          <a:xfrm>
            <a:off x="699866" y="483549"/>
            <a:ext cx="9105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u="sng" dirty="0">
                <a:latin typeface="+mj-lt"/>
              </a:rPr>
              <a:t>Results for the best aligned image of  pyramid approach: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3D488-642F-4C95-B888-E80AF6C12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06" y="1425159"/>
            <a:ext cx="2998714" cy="2601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4635E8-76C3-4E71-883A-013B9EDAF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37" y="1425159"/>
            <a:ext cx="2998714" cy="2692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23F19-2151-4D38-B7DF-B04A74178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7" y="4231745"/>
            <a:ext cx="2927032" cy="24021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18F813-56CA-42FC-AB16-2B9377D43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498" y="4231746"/>
            <a:ext cx="2772529" cy="24021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A650CB-1AF7-40CE-8FBC-41E8BED36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6" y="1440496"/>
            <a:ext cx="2998714" cy="24021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DCE3ED-4E95-4EFD-9D6E-E2DDFDE030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9968" y="4343850"/>
            <a:ext cx="2671769" cy="22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D1FF-AED9-4D2F-B358-A883EDA3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82" y="664928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1" u="sng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Abstract:</a:t>
            </a:r>
            <a:br>
              <a:rPr lang="en-US" sz="36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412DE-49CA-4553-BC18-8C2BC18C382D}"/>
              </a:ext>
            </a:extLst>
          </p:cNvPr>
          <p:cNvSpPr txBox="1"/>
          <p:nvPr/>
        </p:nvSpPr>
        <p:spPr>
          <a:xfrm>
            <a:off x="298554" y="1990491"/>
            <a:ext cx="853908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</a:rPr>
              <a:t>The goal of this assignment is to take RGB individual images and with some image processing techniques, to automatically produce a color image. In order to do this, we will need to extract the three-color channel images, place them on top of each other, and align them so that they form a single RGB color image.</a:t>
            </a:r>
            <a:endParaRPr lang="en-US" sz="28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5ECF3-1FC9-4CCC-AB90-B546D44A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5" y="464233"/>
            <a:ext cx="3452831" cy="61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3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B1C176-6A6A-4DEE-B3AE-C8EA237F3D83}"/>
              </a:ext>
            </a:extLst>
          </p:cNvPr>
          <p:cNvSpPr txBox="1"/>
          <p:nvPr/>
        </p:nvSpPr>
        <p:spPr>
          <a:xfrm>
            <a:off x="314179" y="1195471"/>
            <a:ext cx="11122856" cy="5328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From the previous results which we obtained it from make a combination of the three channels, using the alignment through using the sum of squared differences (SSD) the normalized cross-correlation (NCC) or using the pyramid approach 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 find that no certain method give us best quality for all the Prokudin-Gorskii glass plate images but every method have its cons and pros in certain area 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such as using the sum of squared differences (SSD) on the image( 00125v.gif) it gives results close to the results which obtained from the normalized cross-correlation (NCC) but in the pyramid the results have less quality then the two methods. 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So, it is up to you to choose whose is the best depend on your input images.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C6195C-7785-425D-8080-81344B13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07" y="214762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 err="1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Conculation</a:t>
            </a:r>
            <a:r>
              <a:rPr lang="en-US" b="1" u="sng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b="1" u="sng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br>
              <a:rPr lang="en-US" sz="36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96176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4DA0A-9CE5-4F4C-BA41-A6606B86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0" y="138308"/>
            <a:ext cx="9430043" cy="65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2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4A18-59EB-4EAC-8368-DB6AFDE4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Steps through implementation </a:t>
            </a:r>
            <a:r>
              <a:rPr lang="en-US" sz="4400" b="1" u="sng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21A4-B742-489C-853D-9768196B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995"/>
            <a:ext cx="9163929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>
                <a:effectLst/>
                <a:latin typeface="+mj-lt"/>
                <a:ea typeface="Calibri" panose="020F0502020204030204" pitchFamily="34" charset="0"/>
              </a:rPr>
              <a:t>Extract R, G and B channels.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>
                <a:effectLst/>
                <a:latin typeface="+mj-lt"/>
                <a:ea typeface="Calibri" panose="020F0502020204030204" pitchFamily="34" charset="0"/>
              </a:rPr>
              <a:t>Mutual alignment between channels.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>
                <a:effectLst/>
                <a:latin typeface="+mj-lt"/>
                <a:ea typeface="Calibri" panose="020F0502020204030204" pitchFamily="34" charset="0"/>
              </a:rPr>
              <a:t>The sum of squared differences (SSD) 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>
                <a:effectLst/>
                <a:latin typeface="+mj-lt"/>
                <a:ea typeface="Calibri" panose="020F0502020204030204" pitchFamily="34" charset="0"/>
              </a:rPr>
              <a:t>the normalized cross-correlation (NCC) 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>
                <a:effectLst/>
                <a:latin typeface="+mj-lt"/>
                <a:ea typeface="Calibri" panose="020F0502020204030204" pitchFamily="34" charset="0"/>
              </a:rPr>
              <a:t>[BONUS POINT] pyramid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2538-21ED-46AC-9442-856F6113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4400" u="sng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Extract R, G and B channels.</a:t>
            </a:r>
            <a:br>
              <a:rPr lang="en-GB" sz="4400" u="sng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</a:br>
            <a:endParaRPr lang="en-US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CBA2863-ADF9-408B-9BB8-060B6EF8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3" y="1690688"/>
            <a:ext cx="1990286" cy="480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13C1A29D-9C98-4685-BA40-9989B22A8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84" y="1690688"/>
            <a:ext cx="1871663" cy="1624013"/>
          </a:xfrm>
          <a:prstGeom prst="rect">
            <a:avLst/>
          </a:prstGeom>
        </p:spPr>
      </p:pic>
      <p:pic>
        <p:nvPicPr>
          <p:cNvPr id="2059" name="Picture 2058">
            <a:extLst>
              <a:ext uri="{FF2B5EF4-FFF2-40B4-BE49-F238E27FC236}">
                <a16:creationId xmlns:a16="http://schemas.microsoft.com/office/drawing/2014/main" id="{891FC111-85B9-4D95-B407-3DB10576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84" y="3438917"/>
            <a:ext cx="1871664" cy="1405509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E555147F-8F65-4D64-AD3A-8E9FE15B5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84" y="5099385"/>
            <a:ext cx="1871663" cy="1405508"/>
          </a:xfrm>
          <a:prstGeom prst="rect">
            <a:avLst/>
          </a:prstGeom>
        </p:spPr>
      </p:pic>
      <p:sp>
        <p:nvSpPr>
          <p:cNvPr id="2064" name="Arrow: Right 2063">
            <a:extLst>
              <a:ext uri="{FF2B5EF4-FFF2-40B4-BE49-F238E27FC236}">
                <a16:creationId xmlns:a16="http://schemas.microsoft.com/office/drawing/2014/main" id="{A027A119-A41E-4EB9-8525-40FE0D49CA06}"/>
              </a:ext>
            </a:extLst>
          </p:cNvPr>
          <p:cNvSpPr/>
          <p:nvPr/>
        </p:nvSpPr>
        <p:spPr>
          <a:xfrm>
            <a:off x="2604572" y="2433234"/>
            <a:ext cx="1054197" cy="1266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20451D5-EA9F-453F-B29A-A7256DCBE62B}"/>
              </a:ext>
            </a:extLst>
          </p:cNvPr>
          <p:cNvSpPr/>
          <p:nvPr/>
        </p:nvSpPr>
        <p:spPr>
          <a:xfrm>
            <a:off x="2604572" y="4015063"/>
            <a:ext cx="1054197" cy="12660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C60E907-4451-48EE-BADE-0F03FAB33929}"/>
              </a:ext>
            </a:extLst>
          </p:cNvPr>
          <p:cNvSpPr/>
          <p:nvPr/>
        </p:nvSpPr>
        <p:spPr>
          <a:xfrm>
            <a:off x="2594823" y="5596892"/>
            <a:ext cx="1054197" cy="12660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2065">
            <a:extLst>
              <a:ext uri="{FF2B5EF4-FFF2-40B4-BE49-F238E27FC236}">
                <a16:creationId xmlns:a16="http://schemas.microsoft.com/office/drawing/2014/main" id="{FD010A0A-D181-4106-9B64-B2BBE0EC0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60" y="1690688"/>
            <a:ext cx="1871663" cy="4802186"/>
          </a:xfrm>
          <a:prstGeom prst="rect">
            <a:avLst/>
          </a:prstGeom>
        </p:spPr>
      </p:pic>
      <p:pic>
        <p:nvPicPr>
          <p:cNvPr id="2068" name="Picture 2067">
            <a:extLst>
              <a:ext uri="{FF2B5EF4-FFF2-40B4-BE49-F238E27FC236}">
                <a16:creationId xmlns:a16="http://schemas.microsoft.com/office/drawing/2014/main" id="{AF0C944F-08E2-4919-9EDA-AAEF23144E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8" y="1690211"/>
            <a:ext cx="1877698" cy="1544231"/>
          </a:xfrm>
          <a:prstGeom prst="rect">
            <a:avLst/>
          </a:prstGeom>
        </p:spPr>
      </p:pic>
      <p:pic>
        <p:nvPicPr>
          <p:cNvPr id="2070" name="Picture 2069">
            <a:extLst>
              <a:ext uri="{FF2B5EF4-FFF2-40B4-BE49-F238E27FC236}">
                <a16:creationId xmlns:a16="http://schemas.microsoft.com/office/drawing/2014/main" id="{29BE16FD-6414-47F1-A0E7-317BDCE5A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24" y="3429000"/>
            <a:ext cx="1877698" cy="1415426"/>
          </a:xfrm>
          <a:prstGeom prst="rect">
            <a:avLst/>
          </a:prstGeom>
        </p:spPr>
      </p:pic>
      <p:pic>
        <p:nvPicPr>
          <p:cNvPr id="2072" name="Picture 2071">
            <a:extLst>
              <a:ext uri="{FF2B5EF4-FFF2-40B4-BE49-F238E27FC236}">
                <a16:creationId xmlns:a16="http://schemas.microsoft.com/office/drawing/2014/main" id="{CB0CE9EB-31CB-47E4-9DB4-180401B741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81" y="5087366"/>
            <a:ext cx="1871663" cy="1405508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4F8DEDE6-BEA2-4A76-9F8F-C7E9658E35A2}"/>
              </a:ext>
            </a:extLst>
          </p:cNvPr>
          <p:cNvSpPr/>
          <p:nvPr/>
        </p:nvSpPr>
        <p:spPr>
          <a:xfrm>
            <a:off x="8507684" y="2444979"/>
            <a:ext cx="1054197" cy="1266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36E32A1-2E47-4EA6-A6FB-D9970237049E}"/>
              </a:ext>
            </a:extLst>
          </p:cNvPr>
          <p:cNvSpPr/>
          <p:nvPr/>
        </p:nvSpPr>
        <p:spPr>
          <a:xfrm>
            <a:off x="8494723" y="3951758"/>
            <a:ext cx="1054197" cy="12660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66CA24D-E71D-46F8-8065-08639D180607}"/>
              </a:ext>
            </a:extLst>
          </p:cNvPr>
          <p:cNvSpPr/>
          <p:nvPr/>
        </p:nvSpPr>
        <p:spPr>
          <a:xfrm>
            <a:off x="8551727" y="5470283"/>
            <a:ext cx="1054197" cy="12660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5124F0FF-957E-4420-822E-BBFEDF4B02D4}"/>
              </a:ext>
            </a:extLst>
          </p:cNvPr>
          <p:cNvCxnSpPr/>
          <p:nvPr/>
        </p:nvCxnSpPr>
        <p:spPr>
          <a:xfrm>
            <a:off x="6096000" y="1505242"/>
            <a:ext cx="0" cy="539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4207-E26C-42C2-BCA3-FCD49931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sz="4400" dirty="0">
                <a:effectLst/>
                <a:latin typeface="+mj-lt"/>
                <a:ea typeface="Calibri" panose="020F0502020204030204" pitchFamily="34" charset="0"/>
              </a:rPr>
              <a:t>2.  </a:t>
            </a:r>
            <a:r>
              <a:rPr lang="en-GB" sz="4400" u="sng" dirty="0">
                <a:effectLst/>
                <a:latin typeface="+mj-lt"/>
                <a:ea typeface="Calibri" panose="020F0502020204030204" pitchFamily="34" charset="0"/>
              </a:rPr>
              <a:t>Mutual alignment between channels</a:t>
            </a:r>
            <a:r>
              <a:rPr lang="en-GB" sz="4400" dirty="0">
                <a:effectLst/>
                <a:latin typeface="+mj-lt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A2B6-BBBF-48F8-A120-388ED0A5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79" y="1502068"/>
            <a:ext cx="10515600" cy="88944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+mj-lt"/>
                <a:ea typeface="Calibri" panose="020F0502020204030204" pitchFamily="34" charset="0"/>
              </a:rPr>
              <a:t> A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</a:rPr>
              <a:t>ligning two of the channels to the third channel which will be the reference. And produce the following combinations: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1C63F-BB08-42F1-8C4B-6FEC3E7D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0" y="2549758"/>
            <a:ext cx="6203852" cy="4265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5B417-0887-43F3-AD79-1AC7A6AC2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549758"/>
            <a:ext cx="6203852" cy="435129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BB8735-DD8C-4729-98A4-810848CA1C3A}"/>
              </a:ext>
            </a:extLst>
          </p:cNvPr>
          <p:cNvCxnSpPr>
            <a:cxnSpLocks/>
          </p:cNvCxnSpPr>
          <p:nvPr/>
        </p:nvCxnSpPr>
        <p:spPr>
          <a:xfrm>
            <a:off x="6096000" y="2549758"/>
            <a:ext cx="0" cy="3907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0E0D-115F-439B-A1F3-0C46E536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u="sng" dirty="0">
                <a:latin typeface="+mj-lt"/>
              </a:rPr>
              <a:t>Algorithm steps:</a:t>
            </a:r>
          </a:p>
          <a:p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crop background image.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228B22"/>
                </a:solidFill>
                <a:latin typeface="Courier New" panose="02070309020205020404" pitchFamily="49" charset="0"/>
              </a:rPr>
              <a:t>For loop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Move foreground Image inside the for loop i,j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Use circshift to shift the elements of matrix by i,j position.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cropping the shifted foreground image.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Apply 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SSD.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228B22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comparison to find best fitted foreground.</a:t>
            </a:r>
          </a:p>
          <a:p>
            <a:pPr marL="457200" lvl="1" indent="0">
              <a:buNone/>
            </a:pPr>
            <a:r>
              <a:rPr lang="en-GB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Output the aligned image.</a:t>
            </a:r>
            <a:endParaRPr lang="en-GB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GB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GB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C96880-E0CE-465C-B38F-CA180E21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>
                <a:ea typeface="Calibri" panose="020F0502020204030204" pitchFamily="34" charset="0"/>
              </a:rPr>
              <a:t>3</a:t>
            </a:r>
            <a:r>
              <a:rPr lang="en-GB" sz="4400" dirty="0">
                <a:effectLst/>
                <a:latin typeface="+mj-lt"/>
                <a:ea typeface="Calibri" panose="020F0502020204030204" pitchFamily="34" charset="0"/>
              </a:rPr>
              <a:t>. </a:t>
            </a:r>
            <a:r>
              <a:rPr lang="en-GB" sz="4400" u="sng" dirty="0">
                <a:effectLst/>
                <a:latin typeface="+mj-lt"/>
                <a:ea typeface="Calibri" panose="020F0502020204030204" pitchFamily="34" charset="0"/>
              </a:rPr>
              <a:t>The sum of squared differences (SSD)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349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A8A1C5-7BEF-4335-B4E9-751DEE89EAD3}"/>
              </a:ext>
            </a:extLst>
          </p:cNvPr>
          <p:cNvSpPr txBox="1"/>
          <p:nvPr/>
        </p:nvSpPr>
        <p:spPr>
          <a:xfrm>
            <a:off x="699866" y="483549"/>
            <a:ext cx="7600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u="sng" dirty="0">
                <a:latin typeface="+mj-lt"/>
              </a:rPr>
              <a:t>Results for the best aligned image of SSD: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FEC48-526A-4ED7-841D-D85CA873A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1788908"/>
            <a:ext cx="6471138" cy="4915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CA2C33-83EC-4292-A657-5CB8E19F0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90" y="1788908"/>
            <a:ext cx="6455598" cy="4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0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E1347E-2BAC-4876-AD48-157761F7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57" y="1111348"/>
            <a:ext cx="6428936" cy="5399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9C445-E425-4567-9922-0F6D3E4F4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5" y="1128815"/>
            <a:ext cx="6449866" cy="53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1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71EE0B-E4BD-4B98-AE55-4381F102B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3" y="1151188"/>
            <a:ext cx="6635559" cy="5066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399CC-7F61-4894-BE3B-CE3E429A1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60" y="1151188"/>
            <a:ext cx="6423540" cy="50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1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589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MINI PROJECT 1: COLORIZING PROKUDINGORSKII IMAGES OF THE RUSSIAN EMPIR</vt:lpstr>
      <vt:lpstr>Abstract: </vt:lpstr>
      <vt:lpstr>Steps through implementation :</vt:lpstr>
      <vt:lpstr>Extract R, G and B channels. </vt:lpstr>
      <vt:lpstr>2.  Mutual alignment between channels.</vt:lpstr>
      <vt:lpstr>3. The sum of squared differences (SSD)</vt:lpstr>
      <vt:lpstr>PowerPoint Presentation</vt:lpstr>
      <vt:lpstr>PowerPoint Presentation</vt:lpstr>
      <vt:lpstr>PowerPoint Presentation</vt:lpstr>
      <vt:lpstr>3. Improved SSD method:</vt:lpstr>
      <vt:lpstr>PowerPoint Presentation</vt:lpstr>
      <vt:lpstr>PowerPoint Presentation</vt:lpstr>
      <vt:lpstr>PowerPoint Presentation</vt:lpstr>
      <vt:lpstr>4. The normalized cross-correlation (NCC) </vt:lpstr>
      <vt:lpstr>PowerPoint Presentation</vt:lpstr>
      <vt:lpstr>PowerPoint Presentation</vt:lpstr>
      <vt:lpstr>PowerPoint Presentation</vt:lpstr>
      <vt:lpstr>5. [BONUS POINT] pyramid approach</vt:lpstr>
      <vt:lpstr>PowerPoint Presentation</vt:lpstr>
      <vt:lpstr>Conculation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1: COLORIZING PROKUDINGORSKII IMAGES OF THE RUSSIAN EMPIR</dc:title>
  <dc:creator>Abdallah El-Sawy</dc:creator>
  <cp:lastModifiedBy>Abdallah El-Sawy</cp:lastModifiedBy>
  <cp:revision>3</cp:revision>
  <dcterms:created xsi:type="dcterms:W3CDTF">2021-11-17T22:49:18Z</dcterms:created>
  <dcterms:modified xsi:type="dcterms:W3CDTF">2021-11-18T16:14:03Z</dcterms:modified>
</cp:coreProperties>
</file>