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FFBA-ACBF-45C5-BE6D-0CA707E36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68BB7-EF18-476D-8C8C-20676E3CB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64AFC0-5F94-43A1-AFBA-A70D919016FF}"/>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5" name="Footer Placeholder 4">
            <a:extLst>
              <a:ext uri="{FF2B5EF4-FFF2-40B4-BE49-F238E27FC236}">
                <a16:creationId xmlns:a16="http://schemas.microsoft.com/office/drawing/2014/main" id="{AF266D8F-0E68-4F76-9195-73278754C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0DC15-712D-4959-BDA3-68D2A66F5E8A}"/>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149825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F501-0859-461D-B05B-33A2CB97B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8E0C50-0920-45D3-B74A-34A7D8BE9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B6DED-EDA4-4121-AD02-3373ED233970}"/>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5" name="Footer Placeholder 4">
            <a:extLst>
              <a:ext uri="{FF2B5EF4-FFF2-40B4-BE49-F238E27FC236}">
                <a16:creationId xmlns:a16="http://schemas.microsoft.com/office/drawing/2014/main" id="{EBFB43D9-66C5-44F4-8A56-89A0775EB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E4F76-7099-4691-9E92-0BAEEE8425AA}"/>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254836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DA65E3-60FC-4795-BF92-05BE7622D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5CCB3-8481-4D95-9F56-BA84D7382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3909A-77E9-4FBA-AD94-F5B5911B2777}"/>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5" name="Footer Placeholder 4">
            <a:extLst>
              <a:ext uri="{FF2B5EF4-FFF2-40B4-BE49-F238E27FC236}">
                <a16:creationId xmlns:a16="http://schemas.microsoft.com/office/drawing/2014/main" id="{DC55E56D-57F1-4ABE-8125-10EA8513E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D4EA4-FBA0-4E87-83ED-07521BDE84E4}"/>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354041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17F3-06A6-4274-82EC-80FA251DD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11AB9-8D22-40A8-96A2-772A9FD77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C3DCB-8DD1-4BE8-BEEC-0716BA8E037A}"/>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5" name="Footer Placeholder 4">
            <a:extLst>
              <a:ext uri="{FF2B5EF4-FFF2-40B4-BE49-F238E27FC236}">
                <a16:creationId xmlns:a16="http://schemas.microsoft.com/office/drawing/2014/main" id="{1E846CAB-12BE-4080-BD58-7BC4167F8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0C97C-16E4-439F-9EA9-0B250063C6AB}"/>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332462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8650-1F2B-4CDB-B280-06EF82064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1E0A9B-2AF4-48E8-BC6F-4044D9F3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C52D7-D743-4872-A037-B08B9BB4F458}"/>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5" name="Footer Placeholder 4">
            <a:extLst>
              <a:ext uri="{FF2B5EF4-FFF2-40B4-BE49-F238E27FC236}">
                <a16:creationId xmlns:a16="http://schemas.microsoft.com/office/drawing/2014/main" id="{96B4EED6-4A79-4EAA-9FD0-D623A3CBC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FCC3A-73CE-4B5A-976F-F53BF2305866}"/>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28023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C8DF-1B29-463E-892B-FFBBE39E4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CBB7FC-5035-4A78-84CA-2C26BEF397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43B30-11D3-4CDB-A688-2255A9B01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4AF22C-818B-46D6-B871-DC67367D56A3}"/>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6" name="Footer Placeholder 5">
            <a:extLst>
              <a:ext uri="{FF2B5EF4-FFF2-40B4-BE49-F238E27FC236}">
                <a16:creationId xmlns:a16="http://schemas.microsoft.com/office/drawing/2014/main" id="{B4649EDC-4994-4FC6-9212-D51112A76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C6D3A-1773-45D7-88C4-EBD3267E3DDD}"/>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5863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755B-F4B2-4C38-8B0D-5E2D1F43F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A94D2C-8DC8-4C37-8C35-1F4DFCA4A4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02338-725A-4B73-82F9-E7A8D857B1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D70790-39AC-40AA-9BAB-1E7A15CA4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F90C07-0973-4DE1-8071-3FA77C0139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14570F-2242-496A-B1D5-E800912EADE1}"/>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8" name="Footer Placeholder 7">
            <a:extLst>
              <a:ext uri="{FF2B5EF4-FFF2-40B4-BE49-F238E27FC236}">
                <a16:creationId xmlns:a16="http://schemas.microsoft.com/office/drawing/2014/main" id="{0860E80A-F8A1-4DFF-9CB9-A0A2171CD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31B90-EF18-49E7-B508-BEE6F8065A14}"/>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120326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9E2C-542D-4454-B48F-304B9729E6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464E7-493C-4455-AFD2-6EE57E227571}"/>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4" name="Footer Placeholder 3">
            <a:extLst>
              <a:ext uri="{FF2B5EF4-FFF2-40B4-BE49-F238E27FC236}">
                <a16:creationId xmlns:a16="http://schemas.microsoft.com/office/drawing/2014/main" id="{23E069DA-C8F7-4F7A-A403-6CC54DD5E4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2A3B7-8AE9-4EDF-A32C-575BF87C9BC5}"/>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195057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E68C14-7D58-41C0-ACC7-14AE7D3499EB}"/>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3" name="Footer Placeholder 2">
            <a:extLst>
              <a:ext uri="{FF2B5EF4-FFF2-40B4-BE49-F238E27FC236}">
                <a16:creationId xmlns:a16="http://schemas.microsoft.com/office/drawing/2014/main" id="{C47D9ADC-2692-41D3-A324-7F709F304A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80388E-947D-4BB3-BA53-8C13BE83A067}"/>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85713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CDB4-4412-4468-90E4-A3F051522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186A70-D088-424A-9AFF-C0FF4DCCE7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1AA40-C18E-417B-A954-7432A5985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1A58C-BEF7-4060-9FDC-444E27257710}"/>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6" name="Footer Placeholder 5">
            <a:extLst>
              <a:ext uri="{FF2B5EF4-FFF2-40B4-BE49-F238E27FC236}">
                <a16:creationId xmlns:a16="http://schemas.microsoft.com/office/drawing/2014/main" id="{FCED7EF7-7102-4EE1-A8C6-C2D2EF3C9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B166A-065E-4A05-8B8B-FF4E704A4057}"/>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16226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4DAA-F522-4610-9FCA-AFE0515EE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B87132-D757-4C3B-8E14-B54675D15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3CEA1B-077C-40BA-ABD3-D69F31A06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E8701-E273-4006-ABD8-688E385F7206}"/>
              </a:ext>
            </a:extLst>
          </p:cNvPr>
          <p:cNvSpPr>
            <a:spLocks noGrp="1"/>
          </p:cNvSpPr>
          <p:nvPr>
            <p:ph type="dt" sz="half" idx="10"/>
          </p:nvPr>
        </p:nvSpPr>
        <p:spPr/>
        <p:txBody>
          <a:bodyPr/>
          <a:lstStyle/>
          <a:p>
            <a:fld id="{37D2991F-378B-4AA2-A20E-224F4677D112}" type="datetimeFigureOut">
              <a:rPr lang="en-US" smtClean="0"/>
              <a:t>10-May-22</a:t>
            </a:fld>
            <a:endParaRPr lang="en-US"/>
          </a:p>
        </p:txBody>
      </p:sp>
      <p:sp>
        <p:nvSpPr>
          <p:cNvPr id="6" name="Footer Placeholder 5">
            <a:extLst>
              <a:ext uri="{FF2B5EF4-FFF2-40B4-BE49-F238E27FC236}">
                <a16:creationId xmlns:a16="http://schemas.microsoft.com/office/drawing/2014/main" id="{4CD088B7-EC04-4B7E-A7AE-CE99C280D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C6E29-818D-4CEC-A50C-59512D34B986}"/>
              </a:ext>
            </a:extLst>
          </p:cNvPr>
          <p:cNvSpPr>
            <a:spLocks noGrp="1"/>
          </p:cNvSpPr>
          <p:nvPr>
            <p:ph type="sldNum" sz="quarter" idx="12"/>
          </p:nvPr>
        </p:nvSpPr>
        <p:spPr/>
        <p:txBody>
          <a:bodyPr/>
          <a:lstStyle/>
          <a:p>
            <a:fld id="{AB3B3D1F-3E6E-4CF5-BE80-1747E0948065}" type="slidenum">
              <a:rPr lang="en-US" smtClean="0"/>
              <a:t>‹#›</a:t>
            </a:fld>
            <a:endParaRPr lang="en-US"/>
          </a:p>
        </p:txBody>
      </p:sp>
    </p:spTree>
    <p:extLst>
      <p:ext uri="{BB962C8B-B14F-4D97-AF65-F5344CB8AC3E}">
        <p14:creationId xmlns:p14="http://schemas.microsoft.com/office/powerpoint/2010/main" val="178837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C1006-59E8-4F7C-BC03-EC0CA3FFB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0DF19-BE11-4ED2-B3E2-EC822A316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3EE69-8CEC-42F9-B83F-6B59439BD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2991F-378B-4AA2-A20E-224F4677D112}" type="datetimeFigureOut">
              <a:rPr lang="en-US" smtClean="0"/>
              <a:t>10-May-22</a:t>
            </a:fld>
            <a:endParaRPr lang="en-US"/>
          </a:p>
        </p:txBody>
      </p:sp>
      <p:sp>
        <p:nvSpPr>
          <p:cNvPr id="5" name="Footer Placeholder 4">
            <a:extLst>
              <a:ext uri="{FF2B5EF4-FFF2-40B4-BE49-F238E27FC236}">
                <a16:creationId xmlns:a16="http://schemas.microsoft.com/office/drawing/2014/main" id="{180CA3EE-BD89-40EF-AB15-1E430E006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766C6-8575-44BB-89AD-598CAC369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B3D1F-3E6E-4CF5-BE80-1747E0948065}" type="slidenum">
              <a:rPr lang="en-US" smtClean="0"/>
              <a:t>‹#›</a:t>
            </a:fld>
            <a:endParaRPr lang="en-US"/>
          </a:p>
        </p:txBody>
      </p:sp>
    </p:spTree>
    <p:extLst>
      <p:ext uri="{BB962C8B-B14F-4D97-AF65-F5344CB8AC3E}">
        <p14:creationId xmlns:p14="http://schemas.microsoft.com/office/powerpoint/2010/main" val="1119840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9CCF-15EB-4CF3-943F-DC378705F248}"/>
              </a:ext>
            </a:extLst>
          </p:cNvPr>
          <p:cNvSpPr>
            <a:spLocks noGrp="1"/>
          </p:cNvSpPr>
          <p:nvPr>
            <p:ph type="ctrTitle"/>
          </p:nvPr>
        </p:nvSpPr>
        <p:spPr/>
        <p:txBody>
          <a:bodyPr/>
          <a:lstStyle/>
          <a:p>
            <a:r>
              <a:rPr lang="en-GB" dirty="0">
                <a:solidFill>
                  <a:schemeClr val="accent2"/>
                </a:solidFill>
              </a:rPr>
              <a:t>Data visualization for Flights dataset using python.</a:t>
            </a:r>
            <a:endParaRPr lang="en-US" dirty="0">
              <a:solidFill>
                <a:schemeClr val="accent2"/>
              </a:solidFill>
            </a:endParaRPr>
          </a:p>
        </p:txBody>
      </p:sp>
    </p:spTree>
    <p:extLst>
      <p:ext uri="{BB962C8B-B14F-4D97-AF65-F5344CB8AC3E}">
        <p14:creationId xmlns:p14="http://schemas.microsoft.com/office/powerpoint/2010/main" val="358343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57D34D-A7FA-4109-AE52-9F4BEA1E4179}"/>
              </a:ext>
            </a:extLst>
          </p:cNvPr>
          <p:cNvPicPr>
            <a:picLocks noChangeAspect="1"/>
          </p:cNvPicPr>
          <p:nvPr/>
        </p:nvPicPr>
        <p:blipFill>
          <a:blip r:embed="rId2"/>
          <a:stretch>
            <a:fillRect/>
          </a:stretch>
        </p:blipFill>
        <p:spPr>
          <a:xfrm>
            <a:off x="1443037" y="333375"/>
            <a:ext cx="9305925" cy="3095625"/>
          </a:xfrm>
          <a:prstGeom prst="rect">
            <a:avLst/>
          </a:prstGeom>
        </p:spPr>
      </p:pic>
      <p:pic>
        <p:nvPicPr>
          <p:cNvPr id="7" name="Picture 6">
            <a:extLst>
              <a:ext uri="{FF2B5EF4-FFF2-40B4-BE49-F238E27FC236}">
                <a16:creationId xmlns:a16="http://schemas.microsoft.com/office/drawing/2014/main" id="{442E95DF-4166-43F0-9DA9-C3A3F3C6A722}"/>
              </a:ext>
            </a:extLst>
          </p:cNvPr>
          <p:cNvPicPr>
            <a:picLocks noChangeAspect="1"/>
          </p:cNvPicPr>
          <p:nvPr/>
        </p:nvPicPr>
        <p:blipFill>
          <a:blip r:embed="rId3"/>
          <a:stretch>
            <a:fillRect/>
          </a:stretch>
        </p:blipFill>
        <p:spPr>
          <a:xfrm>
            <a:off x="1042987" y="3429000"/>
            <a:ext cx="9705975" cy="3228975"/>
          </a:xfrm>
          <a:prstGeom prst="rect">
            <a:avLst/>
          </a:prstGeom>
        </p:spPr>
      </p:pic>
    </p:spTree>
    <p:extLst>
      <p:ext uri="{BB962C8B-B14F-4D97-AF65-F5344CB8AC3E}">
        <p14:creationId xmlns:p14="http://schemas.microsoft.com/office/powerpoint/2010/main" val="155692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0094B4-10CB-4330-8AC4-3DD908CC1CC4}"/>
              </a:ext>
            </a:extLst>
          </p:cNvPr>
          <p:cNvPicPr>
            <a:picLocks noChangeAspect="1"/>
          </p:cNvPicPr>
          <p:nvPr/>
        </p:nvPicPr>
        <p:blipFill>
          <a:blip r:embed="rId2"/>
          <a:stretch>
            <a:fillRect/>
          </a:stretch>
        </p:blipFill>
        <p:spPr>
          <a:xfrm>
            <a:off x="2380663" y="269121"/>
            <a:ext cx="7430673" cy="2988429"/>
          </a:xfrm>
          <a:prstGeom prst="rect">
            <a:avLst/>
          </a:prstGeom>
        </p:spPr>
      </p:pic>
      <p:pic>
        <p:nvPicPr>
          <p:cNvPr id="1026" name="Picture 2">
            <a:extLst>
              <a:ext uri="{FF2B5EF4-FFF2-40B4-BE49-F238E27FC236}">
                <a16:creationId xmlns:a16="http://schemas.microsoft.com/office/drawing/2014/main" id="{89FA9675-9266-408C-8115-E28E05982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4" y="3600450"/>
            <a:ext cx="11068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2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00346-2B5C-4F0C-ACB9-064C3FB66F2A}"/>
              </a:ext>
            </a:extLst>
          </p:cNvPr>
          <p:cNvPicPr>
            <a:picLocks noChangeAspect="1"/>
          </p:cNvPicPr>
          <p:nvPr/>
        </p:nvPicPr>
        <p:blipFill>
          <a:blip r:embed="rId2"/>
          <a:stretch>
            <a:fillRect/>
          </a:stretch>
        </p:blipFill>
        <p:spPr>
          <a:xfrm>
            <a:off x="0" y="433621"/>
            <a:ext cx="11898964" cy="5990757"/>
          </a:xfrm>
          <a:prstGeom prst="rect">
            <a:avLst/>
          </a:prstGeom>
        </p:spPr>
      </p:pic>
    </p:spTree>
    <p:extLst>
      <p:ext uri="{BB962C8B-B14F-4D97-AF65-F5344CB8AC3E}">
        <p14:creationId xmlns:p14="http://schemas.microsoft.com/office/powerpoint/2010/main" val="387476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B63D20-54EA-6542-6D56-774A23E8FC5F}"/>
              </a:ext>
            </a:extLst>
          </p:cNvPr>
          <p:cNvSpPr txBox="1"/>
          <p:nvPr/>
        </p:nvSpPr>
        <p:spPr>
          <a:xfrm>
            <a:off x="3451485" y="332495"/>
            <a:ext cx="6093500" cy="369332"/>
          </a:xfrm>
          <a:prstGeom prst="rect">
            <a:avLst/>
          </a:prstGeom>
          <a:noFill/>
        </p:spPr>
        <p:txBody>
          <a:bodyPr wrap="square">
            <a:spAutoFit/>
          </a:bodyPr>
          <a:lstStyle/>
          <a:p>
            <a:pPr algn="l"/>
            <a:r>
              <a:rPr lang="en-GB" b="1" i="0" dirty="0">
                <a:solidFill>
                  <a:srgbClr val="000000"/>
                </a:solidFill>
                <a:effectLst/>
                <a:latin typeface="Helvetica Neue"/>
              </a:rPr>
              <a:t>Time series forecasting with ARIMA models.</a:t>
            </a:r>
          </a:p>
        </p:txBody>
      </p:sp>
      <p:pic>
        <p:nvPicPr>
          <p:cNvPr id="7" name="Picture 6">
            <a:extLst>
              <a:ext uri="{FF2B5EF4-FFF2-40B4-BE49-F238E27FC236}">
                <a16:creationId xmlns:a16="http://schemas.microsoft.com/office/drawing/2014/main" id="{C517064D-EA07-2F0B-6A89-0AD6C9D33942}"/>
              </a:ext>
            </a:extLst>
          </p:cNvPr>
          <p:cNvPicPr>
            <a:picLocks noChangeAspect="1"/>
          </p:cNvPicPr>
          <p:nvPr/>
        </p:nvPicPr>
        <p:blipFill>
          <a:blip r:embed="rId2"/>
          <a:stretch>
            <a:fillRect/>
          </a:stretch>
        </p:blipFill>
        <p:spPr>
          <a:xfrm>
            <a:off x="588130" y="701827"/>
            <a:ext cx="10506075" cy="1666875"/>
          </a:xfrm>
          <a:prstGeom prst="rect">
            <a:avLst/>
          </a:prstGeom>
        </p:spPr>
      </p:pic>
      <p:pic>
        <p:nvPicPr>
          <p:cNvPr id="16" name="Picture 15">
            <a:extLst>
              <a:ext uri="{FF2B5EF4-FFF2-40B4-BE49-F238E27FC236}">
                <a16:creationId xmlns:a16="http://schemas.microsoft.com/office/drawing/2014/main" id="{502E8E5A-E091-04DE-04A5-BF0E79CBBCF1}"/>
              </a:ext>
            </a:extLst>
          </p:cNvPr>
          <p:cNvPicPr>
            <a:picLocks noChangeAspect="1"/>
          </p:cNvPicPr>
          <p:nvPr/>
        </p:nvPicPr>
        <p:blipFill>
          <a:blip r:embed="rId3"/>
          <a:stretch>
            <a:fillRect/>
          </a:stretch>
        </p:blipFill>
        <p:spPr>
          <a:xfrm>
            <a:off x="2897942" y="2304994"/>
            <a:ext cx="5886450" cy="4610100"/>
          </a:xfrm>
          <a:prstGeom prst="rect">
            <a:avLst/>
          </a:prstGeom>
        </p:spPr>
      </p:pic>
    </p:spTree>
    <p:extLst>
      <p:ext uri="{BB962C8B-B14F-4D97-AF65-F5344CB8AC3E}">
        <p14:creationId xmlns:p14="http://schemas.microsoft.com/office/powerpoint/2010/main" val="387988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DA87F8C-3652-299F-98FB-22273EA70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40" y="119920"/>
            <a:ext cx="8137517" cy="54114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1E6593-B380-3C45-EF0E-5D90E16F80B7}"/>
              </a:ext>
            </a:extLst>
          </p:cNvPr>
          <p:cNvSpPr txBox="1"/>
          <p:nvPr/>
        </p:nvSpPr>
        <p:spPr>
          <a:xfrm>
            <a:off x="1053060" y="5680475"/>
            <a:ext cx="10639268" cy="923330"/>
          </a:xfrm>
          <a:prstGeom prst="rect">
            <a:avLst/>
          </a:prstGeom>
          <a:noFill/>
        </p:spPr>
        <p:txBody>
          <a:bodyPr wrap="square">
            <a:spAutoFit/>
          </a:bodyPr>
          <a:lstStyle/>
          <a:p>
            <a:pPr algn="l"/>
            <a:r>
              <a:rPr lang="en-GB" b="1" i="0" dirty="0">
                <a:solidFill>
                  <a:srgbClr val="000000"/>
                </a:solidFill>
                <a:effectLst/>
                <a:latin typeface="Helvetica Neue"/>
              </a:rPr>
              <a:t>Time Series forecasting is really useful when we have to take future decisions or we have to do analysis, we can quickly do that using ARIMA, there are lots of other Models from we can do the time series forecasting but ARIMA is really easy to understand.</a:t>
            </a:r>
          </a:p>
        </p:txBody>
      </p:sp>
    </p:spTree>
    <p:extLst>
      <p:ext uri="{BB962C8B-B14F-4D97-AF65-F5344CB8AC3E}">
        <p14:creationId xmlns:p14="http://schemas.microsoft.com/office/powerpoint/2010/main" val="128807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E7D2-FD05-49DF-8D97-FB8C03F8EC6A}"/>
              </a:ext>
            </a:extLst>
          </p:cNvPr>
          <p:cNvSpPr>
            <a:spLocks noGrp="1"/>
          </p:cNvSpPr>
          <p:nvPr>
            <p:ph type="title"/>
          </p:nvPr>
        </p:nvSpPr>
        <p:spPr>
          <a:xfrm>
            <a:off x="0" y="18255"/>
            <a:ext cx="10515600" cy="1325563"/>
          </a:xfrm>
        </p:spPr>
        <p:txBody>
          <a:bodyPr>
            <a:normAutofit/>
          </a:bodyPr>
          <a:lstStyle/>
          <a:p>
            <a:pPr marL="571500" indent="-571500">
              <a:buFont typeface="Arial" panose="020B0604020202020204" pitchFamily="34" charset="0"/>
              <a:buChar char="•"/>
            </a:pPr>
            <a:r>
              <a:rPr lang="en-GB" dirty="0"/>
              <a:t>Who is the audience ? </a:t>
            </a:r>
            <a:endParaRPr lang="en-US" dirty="0"/>
          </a:p>
        </p:txBody>
      </p:sp>
      <p:sp>
        <p:nvSpPr>
          <p:cNvPr id="3" name="Content Placeholder 2">
            <a:extLst>
              <a:ext uri="{FF2B5EF4-FFF2-40B4-BE49-F238E27FC236}">
                <a16:creationId xmlns:a16="http://schemas.microsoft.com/office/drawing/2014/main" id="{999E052B-108B-4CD2-A76F-8C4EBEAB7D08}"/>
              </a:ext>
            </a:extLst>
          </p:cNvPr>
          <p:cNvSpPr>
            <a:spLocks noGrp="1"/>
          </p:cNvSpPr>
          <p:nvPr>
            <p:ph idx="1"/>
          </p:nvPr>
        </p:nvSpPr>
        <p:spPr>
          <a:xfrm>
            <a:off x="253584" y="1343818"/>
            <a:ext cx="10515600" cy="4351338"/>
          </a:xfrm>
        </p:spPr>
        <p:txBody>
          <a:bodyPr/>
          <a:lstStyle/>
          <a:p>
            <a:pPr>
              <a:lnSpc>
                <a:spcPct val="200000"/>
              </a:lnSpc>
            </a:pPr>
            <a:r>
              <a:rPr lang="en-GB" dirty="0">
                <a:latin typeface="+mj-lt"/>
              </a:rPr>
              <a:t>The target audience for this study are the people such as passengers, airport officials, crew members, etc who are directly related to the airline industry and the people such as data analysts who are interested in the analysis of flight dataset.</a:t>
            </a:r>
            <a:endParaRPr lang="en-US" dirty="0">
              <a:latin typeface="+mj-lt"/>
            </a:endParaRPr>
          </a:p>
        </p:txBody>
      </p:sp>
    </p:spTree>
    <p:extLst>
      <p:ext uri="{BB962C8B-B14F-4D97-AF65-F5344CB8AC3E}">
        <p14:creationId xmlns:p14="http://schemas.microsoft.com/office/powerpoint/2010/main" val="93197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FE8F-B2FF-4D5D-9286-257AE4CF625C}"/>
              </a:ext>
            </a:extLst>
          </p:cNvPr>
          <p:cNvSpPr>
            <a:spLocks noGrp="1"/>
          </p:cNvSpPr>
          <p:nvPr>
            <p:ph type="title"/>
          </p:nvPr>
        </p:nvSpPr>
        <p:spPr>
          <a:xfrm>
            <a:off x="343525" y="140272"/>
            <a:ext cx="10515600" cy="1325563"/>
          </a:xfrm>
        </p:spPr>
        <p:txBody>
          <a:bodyPr/>
          <a:lstStyle/>
          <a:p>
            <a:pPr marL="571500" indent="-571500">
              <a:buFont typeface="Arial" panose="020B0604020202020204" pitchFamily="34" charset="0"/>
              <a:buChar char="•"/>
            </a:pPr>
            <a:r>
              <a:rPr lang="en-US" dirty="0"/>
              <a:t>What’s the data ?</a:t>
            </a:r>
          </a:p>
        </p:txBody>
      </p:sp>
      <p:pic>
        <p:nvPicPr>
          <p:cNvPr id="5" name="Content Placeholder 4">
            <a:extLst>
              <a:ext uri="{FF2B5EF4-FFF2-40B4-BE49-F238E27FC236}">
                <a16:creationId xmlns:a16="http://schemas.microsoft.com/office/drawing/2014/main" id="{107C506A-E804-4970-992B-A651EFADD41B}"/>
              </a:ext>
            </a:extLst>
          </p:cNvPr>
          <p:cNvPicPr>
            <a:picLocks noGrp="1" noChangeAspect="1"/>
          </p:cNvPicPr>
          <p:nvPr>
            <p:ph idx="1"/>
          </p:nvPr>
        </p:nvPicPr>
        <p:blipFill>
          <a:blip r:embed="rId2"/>
          <a:stretch>
            <a:fillRect/>
          </a:stretch>
        </p:blipFill>
        <p:spPr>
          <a:xfrm>
            <a:off x="1094282" y="2401120"/>
            <a:ext cx="9764843" cy="4233193"/>
          </a:xfrm>
        </p:spPr>
      </p:pic>
      <p:sp>
        <p:nvSpPr>
          <p:cNvPr id="9" name="TextBox 8">
            <a:extLst>
              <a:ext uri="{FF2B5EF4-FFF2-40B4-BE49-F238E27FC236}">
                <a16:creationId xmlns:a16="http://schemas.microsoft.com/office/drawing/2014/main" id="{D648A702-989A-4D21-B3B6-3E02EFE38F0A}"/>
              </a:ext>
            </a:extLst>
          </p:cNvPr>
          <p:cNvSpPr txBox="1"/>
          <p:nvPr/>
        </p:nvSpPr>
        <p:spPr>
          <a:xfrm>
            <a:off x="0" y="1139955"/>
            <a:ext cx="12576748" cy="1200329"/>
          </a:xfrm>
          <a:prstGeom prst="rect">
            <a:avLst/>
          </a:prstGeom>
          <a:noFill/>
        </p:spPr>
        <p:txBody>
          <a:bodyPr wrap="square">
            <a:spAutoFit/>
          </a:bodyPr>
          <a:lstStyle/>
          <a:p>
            <a:r>
              <a:rPr lang="en-GB" sz="1600" dirty="0"/>
              <a:t> </a:t>
            </a:r>
            <a:r>
              <a:rPr lang="en-GB" sz="2400" dirty="0">
                <a:latin typeface="+mj-lt"/>
              </a:rPr>
              <a:t>Flight data is used to track the movements of aircraft across the world. Flight traffic datasets include both historical and real-time air traffic information, including take-off and landing times and delays, origin and destination records, and volume of air traffic at a given time period</a:t>
            </a:r>
            <a:endParaRPr lang="en-US" sz="2400" dirty="0">
              <a:latin typeface="+mj-lt"/>
            </a:endParaRPr>
          </a:p>
        </p:txBody>
      </p:sp>
    </p:spTree>
    <p:extLst>
      <p:ext uri="{BB962C8B-B14F-4D97-AF65-F5344CB8AC3E}">
        <p14:creationId xmlns:p14="http://schemas.microsoft.com/office/powerpoint/2010/main" val="46034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B162-AD74-4584-BA92-ACEB440E113F}"/>
              </a:ext>
            </a:extLst>
          </p:cNvPr>
          <p:cNvSpPr>
            <a:spLocks noGrp="1"/>
          </p:cNvSpPr>
          <p:nvPr>
            <p:ph type="title"/>
          </p:nvPr>
        </p:nvSpPr>
        <p:spPr>
          <a:xfrm>
            <a:off x="118672" y="258098"/>
            <a:ext cx="10515600" cy="1325563"/>
          </a:xfrm>
        </p:spPr>
        <p:txBody>
          <a:bodyPr/>
          <a:lstStyle/>
          <a:p>
            <a:r>
              <a:rPr lang="en-US" dirty="0"/>
              <a:t>Data Overview:</a:t>
            </a:r>
          </a:p>
        </p:txBody>
      </p:sp>
      <p:pic>
        <p:nvPicPr>
          <p:cNvPr id="5" name="Picture 4">
            <a:extLst>
              <a:ext uri="{FF2B5EF4-FFF2-40B4-BE49-F238E27FC236}">
                <a16:creationId xmlns:a16="http://schemas.microsoft.com/office/drawing/2014/main" id="{4FFA1F5D-BC92-4F0A-86B0-C608386ACC6A}"/>
              </a:ext>
            </a:extLst>
          </p:cNvPr>
          <p:cNvPicPr>
            <a:picLocks noChangeAspect="1"/>
          </p:cNvPicPr>
          <p:nvPr/>
        </p:nvPicPr>
        <p:blipFill>
          <a:blip r:embed="rId2"/>
          <a:stretch>
            <a:fillRect/>
          </a:stretch>
        </p:blipFill>
        <p:spPr>
          <a:xfrm>
            <a:off x="618422" y="1319188"/>
            <a:ext cx="4313342" cy="5280714"/>
          </a:xfrm>
          <a:prstGeom prst="rect">
            <a:avLst/>
          </a:prstGeom>
        </p:spPr>
      </p:pic>
      <p:pic>
        <p:nvPicPr>
          <p:cNvPr id="7" name="Picture 6">
            <a:extLst>
              <a:ext uri="{FF2B5EF4-FFF2-40B4-BE49-F238E27FC236}">
                <a16:creationId xmlns:a16="http://schemas.microsoft.com/office/drawing/2014/main" id="{C12CABF6-82C6-41CF-B9A2-CF95A5E01EC0}"/>
              </a:ext>
            </a:extLst>
          </p:cNvPr>
          <p:cNvPicPr>
            <a:picLocks noChangeAspect="1"/>
          </p:cNvPicPr>
          <p:nvPr/>
        </p:nvPicPr>
        <p:blipFill>
          <a:blip r:embed="rId3"/>
          <a:stretch>
            <a:fillRect/>
          </a:stretch>
        </p:blipFill>
        <p:spPr>
          <a:xfrm>
            <a:off x="5736001" y="1468757"/>
            <a:ext cx="4333875" cy="4981575"/>
          </a:xfrm>
          <a:prstGeom prst="rect">
            <a:avLst/>
          </a:prstGeom>
        </p:spPr>
      </p:pic>
    </p:spTree>
    <p:extLst>
      <p:ext uri="{BB962C8B-B14F-4D97-AF65-F5344CB8AC3E}">
        <p14:creationId xmlns:p14="http://schemas.microsoft.com/office/powerpoint/2010/main" val="164181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3DF75-B7BF-4C17-B6A0-675B45DCD2B7}"/>
              </a:ext>
            </a:extLst>
          </p:cNvPr>
          <p:cNvPicPr>
            <a:picLocks noChangeAspect="1"/>
          </p:cNvPicPr>
          <p:nvPr/>
        </p:nvPicPr>
        <p:blipFill>
          <a:blip r:embed="rId2"/>
          <a:stretch>
            <a:fillRect/>
          </a:stretch>
        </p:blipFill>
        <p:spPr>
          <a:xfrm>
            <a:off x="973320" y="179882"/>
            <a:ext cx="10245359" cy="2218544"/>
          </a:xfrm>
          <a:prstGeom prst="rect">
            <a:avLst/>
          </a:prstGeom>
        </p:spPr>
      </p:pic>
      <p:pic>
        <p:nvPicPr>
          <p:cNvPr id="7" name="Picture 6">
            <a:extLst>
              <a:ext uri="{FF2B5EF4-FFF2-40B4-BE49-F238E27FC236}">
                <a16:creationId xmlns:a16="http://schemas.microsoft.com/office/drawing/2014/main" id="{D4C05D10-100A-4FF3-89C8-CBF2087E33DA}"/>
              </a:ext>
            </a:extLst>
          </p:cNvPr>
          <p:cNvPicPr>
            <a:picLocks noChangeAspect="1"/>
          </p:cNvPicPr>
          <p:nvPr/>
        </p:nvPicPr>
        <p:blipFill>
          <a:blip r:embed="rId3"/>
          <a:stretch>
            <a:fillRect/>
          </a:stretch>
        </p:blipFill>
        <p:spPr>
          <a:xfrm>
            <a:off x="1318094" y="3429000"/>
            <a:ext cx="9197168" cy="1976251"/>
          </a:xfrm>
          <a:prstGeom prst="rect">
            <a:avLst/>
          </a:prstGeom>
        </p:spPr>
      </p:pic>
    </p:spTree>
    <p:extLst>
      <p:ext uri="{BB962C8B-B14F-4D97-AF65-F5344CB8AC3E}">
        <p14:creationId xmlns:p14="http://schemas.microsoft.com/office/powerpoint/2010/main" val="196318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117A-71C8-4659-99F9-C3E1C660BF71}"/>
              </a:ext>
            </a:extLst>
          </p:cNvPr>
          <p:cNvSpPr>
            <a:spLocks noGrp="1"/>
          </p:cNvSpPr>
          <p:nvPr>
            <p:ph type="title"/>
          </p:nvPr>
        </p:nvSpPr>
        <p:spPr>
          <a:xfrm>
            <a:off x="163643" y="18255"/>
            <a:ext cx="10515600" cy="1325563"/>
          </a:xfrm>
        </p:spPr>
        <p:txBody>
          <a:bodyPr/>
          <a:lstStyle/>
          <a:p>
            <a:pPr marL="571500" indent="-571500">
              <a:buFont typeface="Arial" panose="020B0604020202020204" pitchFamily="34" charset="0"/>
              <a:buChar char="•"/>
            </a:pPr>
            <a:r>
              <a:rPr lang="en-US" dirty="0"/>
              <a:t>Data cleaning</a:t>
            </a:r>
          </a:p>
        </p:txBody>
      </p:sp>
      <p:pic>
        <p:nvPicPr>
          <p:cNvPr id="5" name="Picture 4">
            <a:extLst>
              <a:ext uri="{FF2B5EF4-FFF2-40B4-BE49-F238E27FC236}">
                <a16:creationId xmlns:a16="http://schemas.microsoft.com/office/drawing/2014/main" id="{DCF1FC78-C33F-4421-860F-ED943B3C3F50}"/>
              </a:ext>
            </a:extLst>
          </p:cNvPr>
          <p:cNvPicPr>
            <a:picLocks noChangeAspect="1"/>
          </p:cNvPicPr>
          <p:nvPr/>
        </p:nvPicPr>
        <p:blipFill>
          <a:blip r:embed="rId2"/>
          <a:stretch>
            <a:fillRect/>
          </a:stretch>
        </p:blipFill>
        <p:spPr>
          <a:xfrm>
            <a:off x="1243012" y="1343818"/>
            <a:ext cx="9705975" cy="5143500"/>
          </a:xfrm>
          <a:prstGeom prst="rect">
            <a:avLst/>
          </a:prstGeom>
        </p:spPr>
      </p:pic>
    </p:spTree>
    <p:extLst>
      <p:ext uri="{BB962C8B-B14F-4D97-AF65-F5344CB8AC3E}">
        <p14:creationId xmlns:p14="http://schemas.microsoft.com/office/powerpoint/2010/main" val="31079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4AFC-D14E-4694-A2A8-674EADDB60C7}"/>
              </a:ext>
            </a:extLst>
          </p:cNvPr>
          <p:cNvSpPr>
            <a:spLocks noGrp="1"/>
          </p:cNvSpPr>
          <p:nvPr>
            <p:ph type="title"/>
          </p:nvPr>
        </p:nvSpPr>
        <p:spPr>
          <a:xfrm>
            <a:off x="0" y="18255"/>
            <a:ext cx="10515600" cy="1325563"/>
          </a:xfrm>
        </p:spPr>
        <p:txBody>
          <a:bodyPr/>
          <a:lstStyle/>
          <a:p>
            <a:pPr marL="571500" indent="-571500">
              <a:buFont typeface="Arial" panose="020B0604020202020204" pitchFamily="34" charset="0"/>
              <a:buChar char="•"/>
            </a:pPr>
            <a:r>
              <a:rPr lang="en-US" dirty="0"/>
              <a:t>Exploratory Data Analysis</a:t>
            </a:r>
          </a:p>
        </p:txBody>
      </p:sp>
      <p:pic>
        <p:nvPicPr>
          <p:cNvPr id="5" name="Picture 4">
            <a:extLst>
              <a:ext uri="{FF2B5EF4-FFF2-40B4-BE49-F238E27FC236}">
                <a16:creationId xmlns:a16="http://schemas.microsoft.com/office/drawing/2014/main" id="{95AD6187-AB48-4239-ACFF-024A8831B2C9}"/>
              </a:ext>
            </a:extLst>
          </p:cNvPr>
          <p:cNvPicPr>
            <a:picLocks noChangeAspect="1"/>
          </p:cNvPicPr>
          <p:nvPr/>
        </p:nvPicPr>
        <p:blipFill>
          <a:blip r:embed="rId2"/>
          <a:stretch>
            <a:fillRect/>
          </a:stretch>
        </p:blipFill>
        <p:spPr>
          <a:xfrm>
            <a:off x="1101152" y="1034321"/>
            <a:ext cx="9519379" cy="5805424"/>
          </a:xfrm>
          <a:prstGeom prst="rect">
            <a:avLst/>
          </a:prstGeom>
        </p:spPr>
      </p:pic>
    </p:spTree>
    <p:extLst>
      <p:ext uri="{BB962C8B-B14F-4D97-AF65-F5344CB8AC3E}">
        <p14:creationId xmlns:p14="http://schemas.microsoft.com/office/powerpoint/2010/main" val="24578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97CD72-BD91-4549-B08D-70006C8B3D51}"/>
              </a:ext>
            </a:extLst>
          </p:cNvPr>
          <p:cNvPicPr>
            <a:picLocks noChangeAspect="1"/>
          </p:cNvPicPr>
          <p:nvPr/>
        </p:nvPicPr>
        <p:blipFill>
          <a:blip r:embed="rId2"/>
          <a:stretch>
            <a:fillRect/>
          </a:stretch>
        </p:blipFill>
        <p:spPr>
          <a:xfrm>
            <a:off x="913725" y="727179"/>
            <a:ext cx="10364549" cy="5403642"/>
          </a:xfrm>
          <a:prstGeom prst="rect">
            <a:avLst/>
          </a:prstGeom>
        </p:spPr>
      </p:pic>
    </p:spTree>
    <p:extLst>
      <p:ext uri="{BB962C8B-B14F-4D97-AF65-F5344CB8AC3E}">
        <p14:creationId xmlns:p14="http://schemas.microsoft.com/office/powerpoint/2010/main" val="315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77BB32-76FB-4891-B127-3A58C3635803}"/>
              </a:ext>
            </a:extLst>
          </p:cNvPr>
          <p:cNvPicPr>
            <a:picLocks noChangeAspect="1"/>
          </p:cNvPicPr>
          <p:nvPr/>
        </p:nvPicPr>
        <p:blipFill>
          <a:blip r:embed="rId2"/>
          <a:stretch>
            <a:fillRect/>
          </a:stretch>
        </p:blipFill>
        <p:spPr>
          <a:xfrm>
            <a:off x="542759" y="934308"/>
            <a:ext cx="10866638" cy="5229225"/>
          </a:xfrm>
          <a:prstGeom prst="rect">
            <a:avLst/>
          </a:prstGeom>
        </p:spPr>
      </p:pic>
    </p:spTree>
    <p:extLst>
      <p:ext uri="{BB962C8B-B14F-4D97-AF65-F5344CB8AC3E}">
        <p14:creationId xmlns:p14="http://schemas.microsoft.com/office/powerpoint/2010/main" val="69545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177</Words>
  <Application>Microsoft Office PowerPoint</Application>
  <PresentationFormat>Widescreen</PresentationFormat>
  <Paragraphs>10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 Neue</vt:lpstr>
      <vt:lpstr>Office Theme</vt:lpstr>
      <vt:lpstr>Data visualization for Flights dataset using python.</vt:lpstr>
      <vt:lpstr>Who is the audience ? </vt:lpstr>
      <vt:lpstr>What’s the data ?</vt:lpstr>
      <vt:lpstr>Data Overview:</vt:lpstr>
      <vt:lpstr>PowerPoint Presentation</vt:lpstr>
      <vt:lpstr>Data cleaning</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Flights dataset using python.</dc:title>
  <dc:creator>Abdallah El-Sawy</dc:creator>
  <cp:lastModifiedBy>Abdallah El-Sawy</cp:lastModifiedBy>
  <cp:revision>3</cp:revision>
  <dcterms:created xsi:type="dcterms:W3CDTF">2022-03-21T21:13:23Z</dcterms:created>
  <dcterms:modified xsi:type="dcterms:W3CDTF">2022-05-09T22:48:44Z</dcterms:modified>
</cp:coreProperties>
</file>