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55" r:id="rId2"/>
    <p:sldId id="256" r:id="rId3"/>
    <p:sldId id="352" r:id="rId4"/>
    <p:sldId id="3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2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9" autoAdjust="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C9D38-9A91-4851-B3F9-8FD01EA5EC12}" type="datetimeFigureOut">
              <a:rPr lang="en-AE" smtClean="0"/>
              <a:t>31/07/2024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8F0D-9637-485B-B81E-8C9BA16D9CE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7328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14313" y="814388"/>
            <a:ext cx="7251701" cy="4079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Mention top features and that it’s available in other data sources (ctrs and pm)</a:t>
            </a:r>
          </a:p>
        </p:txBody>
      </p:sp>
    </p:spTree>
    <p:extLst>
      <p:ext uri="{BB962C8B-B14F-4D97-AF65-F5344CB8AC3E}">
        <p14:creationId xmlns:p14="http://schemas.microsoft.com/office/powerpoint/2010/main" val="428985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Adjust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5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### 1. **Importing Necessary Libraries**</a:t>
            </a:r>
          </a:p>
          <a:p>
            <a:r>
              <a:rPr lang="en-US" dirty="0"/>
              <a:t>```python</a:t>
            </a:r>
          </a:p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import string as </a:t>
            </a:r>
            <a:r>
              <a:rPr lang="en-US" dirty="0" err="1"/>
              <a:t>st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dateutil</a:t>
            </a:r>
            <a:r>
              <a:rPr lang="en-US" dirty="0"/>
              <a:t> import parser</a:t>
            </a:r>
          </a:p>
          <a:p>
            <a:r>
              <a:rPr lang="en-US" dirty="0"/>
              <a:t>import </a:t>
            </a:r>
            <a:r>
              <a:rPr lang="en-US" dirty="0" err="1"/>
              <a:t>matplotlib.image</a:t>
            </a:r>
            <a:r>
              <a:rPr lang="en-US" dirty="0"/>
              <a:t> as </a:t>
            </a:r>
            <a:r>
              <a:rPr lang="en-US" dirty="0" err="1"/>
              <a:t>mpimg</a:t>
            </a:r>
            <a:endParaRPr lang="en-US" dirty="0"/>
          </a:p>
          <a:p>
            <a:r>
              <a:rPr lang="en-US" dirty="0"/>
              <a:t>import cv2</a:t>
            </a:r>
          </a:p>
          <a:p>
            <a:r>
              <a:rPr lang="en-US" dirty="0"/>
              <a:t>from </a:t>
            </a:r>
            <a:r>
              <a:rPr lang="en-US" dirty="0" err="1"/>
              <a:t>passporteye</a:t>
            </a:r>
            <a:r>
              <a:rPr lang="en-US" dirty="0"/>
              <a:t> import </a:t>
            </a:r>
            <a:r>
              <a:rPr lang="en-US" dirty="0" err="1"/>
              <a:t>read_mrz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easyocr</a:t>
            </a:r>
            <a:endParaRPr lang="en-US" dirty="0"/>
          </a:p>
          <a:p>
            <a:r>
              <a:rPr lang="en-US" dirty="0"/>
              <a:t>import warnings</a:t>
            </a:r>
          </a:p>
          <a:p>
            <a:r>
              <a:rPr lang="en-US" dirty="0"/>
              <a:t>import </a:t>
            </a:r>
            <a:r>
              <a:rPr lang="en-US" dirty="0" err="1"/>
              <a:t>tempfile</a:t>
            </a:r>
            <a:endParaRPr lang="en-US" dirty="0"/>
          </a:p>
          <a:p>
            <a:r>
              <a:rPr lang="en-US" dirty="0"/>
              <a:t>import re</a:t>
            </a:r>
          </a:p>
          <a:p>
            <a:endParaRPr lang="en-US" dirty="0"/>
          </a:p>
          <a:p>
            <a:r>
              <a:rPr lang="en-US" dirty="0" err="1"/>
              <a:t>warnings.filterwarnings</a:t>
            </a:r>
            <a:r>
              <a:rPr lang="en-US" dirty="0"/>
              <a:t>('ignore')</a:t>
            </a:r>
          </a:p>
          <a:p>
            <a:r>
              <a:rPr lang="en-US" dirty="0"/>
              <a:t>```</a:t>
            </a:r>
          </a:p>
          <a:p>
            <a:r>
              <a:rPr lang="en-US" dirty="0"/>
              <a:t>- **</a:t>
            </a:r>
            <a:r>
              <a:rPr lang="en-US" dirty="0" err="1"/>
              <a:t>os</a:t>
            </a:r>
            <a:r>
              <a:rPr lang="en-US" dirty="0"/>
              <a:t>**: Interacting with the operating system (e.g., file handling).</a:t>
            </a:r>
          </a:p>
          <a:p>
            <a:r>
              <a:rPr lang="en-US" dirty="0"/>
              <a:t>- **string as </a:t>
            </a:r>
            <a:r>
              <a:rPr lang="en-US" dirty="0" err="1"/>
              <a:t>st</a:t>
            </a:r>
            <a:r>
              <a:rPr lang="en-US" dirty="0"/>
              <a:t>**: String operations.</a:t>
            </a:r>
          </a:p>
          <a:p>
            <a:r>
              <a:rPr lang="en-US" dirty="0"/>
              <a:t>- **</a:t>
            </a:r>
            <a:r>
              <a:rPr lang="en-US" dirty="0" err="1"/>
              <a:t>dateutil.parser</a:t>
            </a:r>
            <a:r>
              <a:rPr lang="en-US" dirty="0"/>
              <a:t>**: Parsing dates in various formats.</a:t>
            </a:r>
          </a:p>
          <a:p>
            <a:r>
              <a:rPr lang="en-US" dirty="0"/>
              <a:t>- **</a:t>
            </a:r>
            <a:r>
              <a:rPr lang="en-US" dirty="0" err="1"/>
              <a:t>matplotlib.image</a:t>
            </a:r>
            <a:r>
              <a:rPr lang="en-US" dirty="0"/>
              <a:t> as </a:t>
            </a:r>
            <a:r>
              <a:rPr lang="en-US" dirty="0" err="1"/>
              <a:t>mpimg</a:t>
            </a:r>
            <a:r>
              <a:rPr lang="en-US" dirty="0"/>
              <a:t>**: Handling image files.</a:t>
            </a:r>
          </a:p>
          <a:p>
            <a:r>
              <a:rPr lang="en-US" dirty="0"/>
              <a:t>- **cv2**: OpenCV library for image processing.</a:t>
            </a:r>
          </a:p>
          <a:p>
            <a:r>
              <a:rPr lang="en-US" dirty="0"/>
              <a:t>- **</a:t>
            </a:r>
            <a:r>
              <a:rPr lang="en-US" dirty="0" err="1"/>
              <a:t>passporteye.read_mrz</a:t>
            </a:r>
            <a:r>
              <a:rPr lang="en-US" dirty="0"/>
              <a:t>**: Reading Machine Readable Zone (MRZ) from passports.</a:t>
            </a:r>
          </a:p>
          <a:p>
            <a:r>
              <a:rPr lang="en-US" dirty="0"/>
              <a:t>- **</a:t>
            </a:r>
            <a:r>
              <a:rPr lang="en-US" dirty="0" err="1"/>
              <a:t>json</a:t>
            </a:r>
            <a:r>
              <a:rPr lang="en-US" dirty="0"/>
              <a:t>**: Handling JSON files.</a:t>
            </a:r>
          </a:p>
          <a:p>
            <a:r>
              <a:rPr lang="en-US" dirty="0"/>
              <a:t>- **</a:t>
            </a:r>
            <a:r>
              <a:rPr lang="en-US" dirty="0" err="1"/>
              <a:t>easyocr</a:t>
            </a:r>
            <a:r>
              <a:rPr lang="en-US" dirty="0"/>
              <a:t>**: Optical Character Recognition (OCR) library.</a:t>
            </a:r>
          </a:p>
          <a:p>
            <a:r>
              <a:rPr lang="en-US" dirty="0"/>
              <a:t>- **warnings**: Suppressing warnings.</a:t>
            </a:r>
          </a:p>
          <a:p>
            <a:r>
              <a:rPr lang="en-US" dirty="0"/>
              <a:t>- **</a:t>
            </a:r>
            <a:r>
              <a:rPr lang="en-US" dirty="0" err="1"/>
              <a:t>tempfile</a:t>
            </a:r>
            <a:r>
              <a:rPr lang="en-US" dirty="0"/>
              <a:t>**: Creating temporary files.</a:t>
            </a:r>
          </a:p>
          <a:p>
            <a:r>
              <a:rPr lang="en-US" dirty="0"/>
              <a:t>- **re**: Regular expressions for pattern matching.</a:t>
            </a:r>
          </a:p>
          <a:p>
            <a:endParaRPr lang="en-US" dirty="0"/>
          </a:p>
          <a:p>
            <a:r>
              <a:rPr lang="en-US" dirty="0"/>
              <a:t>### 2. **Defining the Class `</a:t>
            </a:r>
            <a:r>
              <a:rPr lang="en-US" dirty="0" err="1"/>
              <a:t>PassportDataExtractor</a:t>
            </a:r>
            <a:r>
              <a:rPr lang="en-US" dirty="0"/>
              <a:t>`**</a:t>
            </a:r>
          </a:p>
          <a:p>
            <a:r>
              <a:rPr lang="en-US" dirty="0"/>
              <a:t>```python</a:t>
            </a:r>
          </a:p>
          <a:p>
            <a:r>
              <a:rPr lang="en-US" dirty="0"/>
              <a:t>class </a:t>
            </a:r>
            <a:r>
              <a:rPr lang="en-US" dirty="0" err="1"/>
              <a:t>PassportDataExtractor</a:t>
            </a:r>
            <a:r>
              <a:rPr lang="en-US" dirty="0"/>
              <a:t>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country_codes_file</a:t>
            </a:r>
            <a:r>
              <a:rPr lang="en-US" dirty="0"/>
              <a:t>, </a:t>
            </a:r>
            <a:r>
              <a:rPr lang="en-US" dirty="0" err="1"/>
              <a:t>gpu</a:t>
            </a:r>
            <a:r>
              <a:rPr lang="en-US" dirty="0"/>
              <a:t>=True):</a:t>
            </a:r>
          </a:p>
          <a:p>
            <a:r>
              <a:rPr lang="en-US" dirty="0"/>
              <a:t>        </a:t>
            </a:r>
            <a:r>
              <a:rPr lang="en-US" dirty="0" err="1"/>
              <a:t>self.reader</a:t>
            </a:r>
            <a:r>
              <a:rPr lang="en-US" dirty="0"/>
              <a:t> = </a:t>
            </a:r>
            <a:r>
              <a:rPr lang="en-US" dirty="0" err="1"/>
              <a:t>easyocr.Reader</a:t>
            </a:r>
            <a:r>
              <a:rPr lang="en-US" dirty="0"/>
              <a:t>(</a:t>
            </a:r>
            <a:r>
              <a:rPr lang="en-US" dirty="0" err="1"/>
              <a:t>lang_list</a:t>
            </a:r>
            <a:r>
              <a:rPr lang="en-US" dirty="0"/>
              <a:t>=['</a:t>
            </a:r>
            <a:r>
              <a:rPr lang="en-US" dirty="0" err="1"/>
              <a:t>en</a:t>
            </a:r>
            <a:r>
              <a:rPr lang="en-US" dirty="0"/>
              <a:t>'], </a:t>
            </a:r>
            <a:r>
              <a:rPr lang="en-US" dirty="0" err="1"/>
              <a:t>gpu</a:t>
            </a:r>
            <a:r>
              <a:rPr lang="en-US" dirty="0"/>
              <a:t>=</a:t>
            </a:r>
            <a:r>
              <a:rPr lang="en-US" dirty="0" err="1"/>
              <a:t>gpu</a:t>
            </a:r>
            <a:r>
              <a:rPr lang="en-US" dirty="0"/>
              <a:t>)</a:t>
            </a:r>
          </a:p>
          <a:p>
            <a:r>
              <a:rPr lang="en-US" dirty="0"/>
              <a:t>        with open(</a:t>
            </a:r>
            <a:r>
              <a:rPr lang="en-US" dirty="0" err="1"/>
              <a:t>country_codes_file</a:t>
            </a:r>
            <a:r>
              <a:rPr lang="en-US" dirty="0"/>
              <a:t>) as f:</a:t>
            </a:r>
          </a:p>
          <a:p>
            <a:r>
              <a:rPr lang="en-US" dirty="0"/>
              <a:t>            </a:t>
            </a:r>
            <a:r>
              <a:rPr lang="en-US" dirty="0" err="1"/>
              <a:t>self.country_codes</a:t>
            </a:r>
            <a:r>
              <a:rPr lang="en-US" dirty="0"/>
              <a:t> = </a:t>
            </a:r>
            <a:r>
              <a:rPr lang="en-US" dirty="0" err="1"/>
              <a:t>json.load</a:t>
            </a:r>
            <a:r>
              <a:rPr lang="en-US" dirty="0"/>
              <a:t>(f)</a:t>
            </a:r>
          </a:p>
          <a:p>
            <a:r>
              <a:rPr lang="en-US" dirty="0"/>
              <a:t>```</a:t>
            </a:r>
          </a:p>
          <a:p>
            <a:r>
              <a:rPr lang="en-US" dirty="0"/>
              <a:t>- **Constructor (`__</a:t>
            </a:r>
            <a:r>
              <a:rPr lang="en-US" dirty="0" err="1"/>
              <a:t>init</a:t>
            </a:r>
            <a:r>
              <a:rPr lang="en-US" dirty="0"/>
              <a:t>__` method)**: Initializes the OCR reader and loads country codes from a JSON file.</a:t>
            </a:r>
          </a:p>
          <a:p>
            <a:r>
              <a:rPr lang="en-US" dirty="0"/>
              <a:t>- **</a:t>
            </a:r>
            <a:r>
              <a:rPr lang="en-US" dirty="0" err="1"/>
              <a:t>easyocr.Reader</a:t>
            </a:r>
            <a:r>
              <a:rPr lang="en-US" dirty="0"/>
              <a:t>**: Initializes the OCR reader with English language support and GPU usage.</a:t>
            </a:r>
          </a:p>
          <a:p>
            <a:endParaRPr lang="en-US" dirty="0"/>
          </a:p>
          <a:p>
            <a:r>
              <a:rPr lang="en-US" dirty="0"/>
              <a:t>### 3. **Date Parsing Methods**</a:t>
            </a:r>
          </a:p>
          <a:p>
            <a:r>
              <a:rPr lang="en-US" dirty="0"/>
              <a:t>```python</a:t>
            </a:r>
          </a:p>
          <a:p>
            <a:r>
              <a:rPr lang="en-US" dirty="0"/>
              <a:t>    def </a:t>
            </a:r>
            <a:r>
              <a:rPr lang="en-US" dirty="0" err="1"/>
              <a:t>parse_birth_date</a:t>
            </a:r>
            <a:r>
              <a:rPr lang="en-US" dirty="0"/>
              <a:t>(self, </a:t>
            </a:r>
            <a:r>
              <a:rPr lang="en-US" dirty="0" err="1"/>
              <a:t>date_string</a:t>
            </a:r>
            <a:r>
              <a:rPr lang="en-US" dirty="0"/>
              <a:t>):</a:t>
            </a:r>
          </a:p>
          <a:p>
            <a:r>
              <a:rPr lang="en-US" dirty="0"/>
              <a:t>        try:</a:t>
            </a:r>
          </a:p>
          <a:p>
            <a:r>
              <a:rPr lang="en-US" dirty="0"/>
              <a:t>            date = </a:t>
            </a:r>
            <a:r>
              <a:rPr lang="en-US" dirty="0" err="1"/>
              <a:t>parser.parse</a:t>
            </a:r>
            <a:r>
              <a:rPr lang="en-US" dirty="0"/>
              <a:t>(</a:t>
            </a:r>
            <a:r>
              <a:rPr lang="en-US" dirty="0" err="1"/>
              <a:t>date_string</a:t>
            </a:r>
            <a:r>
              <a:rPr lang="en-US" dirty="0"/>
              <a:t>, </a:t>
            </a:r>
            <a:r>
              <a:rPr lang="en-US" dirty="0" err="1"/>
              <a:t>yearfirst</a:t>
            </a:r>
            <a:r>
              <a:rPr lang="en-US" dirty="0"/>
              <a:t>=True).date()</a:t>
            </a:r>
          </a:p>
          <a:p>
            <a:r>
              <a:rPr lang="en-US" dirty="0"/>
              <a:t>            if </a:t>
            </a:r>
            <a:r>
              <a:rPr lang="en-US" dirty="0" err="1"/>
              <a:t>date.year</a:t>
            </a:r>
            <a:r>
              <a:rPr lang="en-US" dirty="0"/>
              <a:t> &gt;= 2000:</a:t>
            </a:r>
          </a:p>
          <a:p>
            <a:r>
              <a:rPr lang="en-US" dirty="0"/>
              <a:t>                date = </a:t>
            </a:r>
            <a:r>
              <a:rPr lang="en-US" dirty="0" err="1"/>
              <a:t>date.replace</a:t>
            </a:r>
            <a:r>
              <a:rPr lang="en-US" dirty="0"/>
              <a:t>(year=</a:t>
            </a:r>
            <a:r>
              <a:rPr lang="en-US" dirty="0" err="1"/>
              <a:t>date.year</a:t>
            </a:r>
            <a:r>
              <a:rPr lang="en-US" dirty="0"/>
              <a:t> - 100)</a:t>
            </a:r>
          </a:p>
          <a:p>
            <a:r>
              <a:rPr lang="en-US" dirty="0"/>
              <a:t>            return </a:t>
            </a:r>
            <a:r>
              <a:rPr lang="en-US" dirty="0" err="1"/>
              <a:t>date.strftime</a:t>
            </a:r>
            <a:r>
              <a:rPr lang="en-US" dirty="0"/>
              <a:t>('%d/%m/%Y')</a:t>
            </a:r>
          </a:p>
          <a:p>
            <a:r>
              <a:rPr lang="en-US" dirty="0"/>
              <a:t>        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        return None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parse_date</a:t>
            </a:r>
            <a:r>
              <a:rPr lang="en-US" dirty="0"/>
              <a:t>(self, </a:t>
            </a:r>
            <a:r>
              <a:rPr lang="en-US" dirty="0" err="1"/>
              <a:t>date_string</a:t>
            </a:r>
            <a:r>
              <a:rPr lang="en-US" dirty="0"/>
              <a:t>):</a:t>
            </a:r>
          </a:p>
          <a:p>
            <a:r>
              <a:rPr lang="en-US" dirty="0"/>
              <a:t>        try:</a:t>
            </a:r>
          </a:p>
          <a:p>
            <a:r>
              <a:rPr lang="en-US" dirty="0"/>
              <a:t>            date = </a:t>
            </a:r>
            <a:r>
              <a:rPr lang="en-US" dirty="0" err="1"/>
              <a:t>parser.parse</a:t>
            </a:r>
            <a:r>
              <a:rPr lang="en-US" dirty="0"/>
              <a:t>(</a:t>
            </a:r>
            <a:r>
              <a:rPr lang="en-US" dirty="0" err="1"/>
              <a:t>date_string</a:t>
            </a:r>
            <a:r>
              <a:rPr lang="en-US" dirty="0"/>
              <a:t>, </a:t>
            </a:r>
            <a:r>
              <a:rPr lang="en-US" dirty="0" err="1"/>
              <a:t>yearfirst</a:t>
            </a:r>
            <a:r>
              <a:rPr lang="en-US" dirty="0"/>
              <a:t>=True).date()</a:t>
            </a:r>
          </a:p>
          <a:p>
            <a:r>
              <a:rPr lang="en-US" dirty="0"/>
              <a:t>            return </a:t>
            </a:r>
            <a:r>
              <a:rPr lang="en-US" dirty="0" err="1"/>
              <a:t>date.strftime</a:t>
            </a:r>
            <a:r>
              <a:rPr lang="en-US" dirty="0"/>
              <a:t>('%d/%m/%Y')</a:t>
            </a:r>
          </a:p>
          <a:p>
            <a:r>
              <a:rPr lang="en-US" dirty="0"/>
              <a:t>        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        return None</a:t>
            </a:r>
          </a:p>
          <a:p>
            <a:r>
              <a:rPr lang="en-US" dirty="0"/>
              <a:t>```</a:t>
            </a:r>
          </a:p>
          <a:p>
            <a:r>
              <a:rPr lang="en-US" dirty="0"/>
              <a:t>- **</a:t>
            </a:r>
            <a:r>
              <a:rPr lang="en-US" dirty="0" err="1"/>
              <a:t>parse_birth_date</a:t>
            </a:r>
            <a:r>
              <a:rPr lang="en-US" dirty="0"/>
              <a:t>**: Parses birth dates, adjusting years if necessary.</a:t>
            </a:r>
          </a:p>
          <a:p>
            <a:r>
              <a:rPr lang="en-US" dirty="0"/>
              <a:t>- **</a:t>
            </a:r>
            <a:r>
              <a:rPr lang="en-US" dirty="0" err="1"/>
              <a:t>parse_date</a:t>
            </a:r>
            <a:r>
              <a:rPr lang="en-US" dirty="0"/>
              <a:t>**: General date parsing.</a:t>
            </a:r>
          </a:p>
          <a:p>
            <a:endParaRPr lang="en-US" dirty="0"/>
          </a:p>
          <a:p>
            <a:r>
              <a:rPr lang="en-US" dirty="0"/>
              <a:t>### 4. **String Cleaning and Country Code Methods**</a:t>
            </a:r>
          </a:p>
          <a:p>
            <a:r>
              <a:rPr lang="en-US" dirty="0"/>
              <a:t>```python</a:t>
            </a:r>
          </a:p>
          <a:p>
            <a:r>
              <a:rPr lang="en-US" dirty="0"/>
              <a:t>    def clean(self, string):</a:t>
            </a:r>
          </a:p>
          <a:p>
            <a:r>
              <a:rPr lang="en-US" dirty="0"/>
              <a:t>        return ''.join(char for char in string if </a:t>
            </a:r>
            <a:r>
              <a:rPr lang="en-US" dirty="0" err="1"/>
              <a:t>char.isalnum</a:t>
            </a:r>
            <a:r>
              <a:rPr lang="en-US" dirty="0"/>
              <a:t>()).upper()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get_country_name</a:t>
            </a:r>
            <a:r>
              <a:rPr lang="en-US" dirty="0"/>
              <a:t>(self, </a:t>
            </a:r>
            <a:r>
              <a:rPr lang="en-US" dirty="0" err="1"/>
              <a:t>country_code</a:t>
            </a:r>
            <a:r>
              <a:rPr lang="en-US" dirty="0"/>
              <a:t>):</a:t>
            </a:r>
          </a:p>
          <a:p>
            <a:r>
              <a:rPr lang="en-US" dirty="0"/>
              <a:t>        for country in </a:t>
            </a:r>
            <a:r>
              <a:rPr lang="en-US" dirty="0" err="1"/>
              <a:t>self.country_codes</a:t>
            </a:r>
            <a:r>
              <a:rPr lang="en-US" dirty="0"/>
              <a:t>:</a:t>
            </a:r>
          </a:p>
          <a:p>
            <a:r>
              <a:rPr lang="en-US" dirty="0"/>
              <a:t>            if country['code'] == </a:t>
            </a:r>
            <a:r>
              <a:rPr lang="en-US" dirty="0" err="1"/>
              <a:t>country_code</a:t>
            </a:r>
            <a:r>
              <a:rPr lang="en-US" dirty="0"/>
              <a:t>:</a:t>
            </a:r>
          </a:p>
          <a:p>
            <a:r>
              <a:rPr lang="en-US" dirty="0"/>
              <a:t>                return country['name']</a:t>
            </a:r>
          </a:p>
          <a:p>
            <a:r>
              <a:rPr lang="en-US" dirty="0"/>
              <a:t>        return </a:t>
            </a:r>
            <a:r>
              <a:rPr lang="en-US" dirty="0" err="1"/>
              <a:t>country_code</a:t>
            </a:r>
            <a:endParaRPr lang="en-US" dirty="0"/>
          </a:p>
          <a:p>
            <a:r>
              <a:rPr lang="en-US" dirty="0"/>
              <a:t>```</a:t>
            </a:r>
          </a:p>
          <a:p>
            <a:r>
              <a:rPr lang="en-US" dirty="0"/>
              <a:t>- **clean**: Cleans strings to include only alphanumeric characters.</a:t>
            </a:r>
          </a:p>
          <a:p>
            <a:r>
              <a:rPr lang="en-US" dirty="0"/>
              <a:t>- **</a:t>
            </a:r>
            <a:r>
              <a:rPr lang="en-US" dirty="0" err="1"/>
              <a:t>get_country_name</a:t>
            </a:r>
            <a:r>
              <a:rPr lang="en-US" dirty="0"/>
              <a:t>**: Converts country codes to country names using the JSON file.</a:t>
            </a:r>
          </a:p>
          <a:p>
            <a:endParaRPr lang="en-US" dirty="0"/>
          </a:p>
          <a:p>
            <a:r>
              <a:rPr lang="en-US" dirty="0"/>
              <a:t>### 5. **Authority and Issuing Date Extraction**</a:t>
            </a:r>
          </a:p>
          <a:p>
            <a:r>
              <a:rPr lang="en-US" dirty="0"/>
              <a:t>```python</a:t>
            </a:r>
          </a:p>
          <a:p>
            <a:r>
              <a:rPr lang="en-US" dirty="0"/>
              <a:t>    def </a:t>
            </a:r>
            <a:r>
              <a:rPr lang="en-US" dirty="0" err="1"/>
              <a:t>find_authority</a:t>
            </a:r>
            <a:r>
              <a:rPr lang="en-US" dirty="0"/>
              <a:t>(self, </a:t>
            </a:r>
            <a:r>
              <a:rPr lang="en-US" dirty="0" err="1"/>
              <a:t>ocr_text</a:t>
            </a:r>
            <a:r>
              <a:rPr lang="en-US" dirty="0"/>
              <a:t>):</a:t>
            </a:r>
          </a:p>
          <a:p>
            <a:r>
              <a:rPr lang="en-US" dirty="0"/>
              <a:t>        keywords = ['ISSUING AUTHORITY', 'ISSUED BY', 'AUTHORITY', 'ISSUING OFFICE', 'PLACE OF ISSUE']</a:t>
            </a:r>
          </a:p>
          <a:p>
            <a:r>
              <a:rPr lang="en-US" dirty="0"/>
              <a:t>        for line in </a:t>
            </a:r>
            <a:r>
              <a:rPr lang="en-US" dirty="0" err="1"/>
              <a:t>ocr_text</a:t>
            </a:r>
            <a:r>
              <a:rPr lang="en-US" dirty="0"/>
              <a:t>:</a:t>
            </a:r>
          </a:p>
          <a:p>
            <a:r>
              <a:rPr lang="en-US" dirty="0"/>
              <a:t>            for keyword in keywords:</a:t>
            </a:r>
          </a:p>
          <a:p>
            <a:r>
              <a:rPr lang="en-US" dirty="0"/>
              <a:t>                if keyword in </a:t>
            </a:r>
            <a:r>
              <a:rPr lang="en-US" dirty="0" err="1"/>
              <a:t>line.upper</a:t>
            </a:r>
            <a:r>
              <a:rPr lang="en-US" dirty="0"/>
              <a:t>():</a:t>
            </a:r>
          </a:p>
          <a:p>
            <a:r>
              <a:rPr lang="en-US" dirty="0"/>
              <a:t>                    authority = </a:t>
            </a:r>
            <a:r>
              <a:rPr lang="en-US" dirty="0" err="1"/>
              <a:t>line.upper</a:t>
            </a:r>
            <a:r>
              <a:rPr lang="en-US" dirty="0"/>
              <a:t>().split(keyword)[-1].strip()</a:t>
            </a:r>
          </a:p>
          <a:p>
            <a:r>
              <a:rPr lang="en-US" dirty="0"/>
              <a:t>                    return authority</a:t>
            </a:r>
          </a:p>
          <a:p>
            <a:r>
              <a:rPr lang="en-US" dirty="0"/>
              <a:t>        return 'Not Found'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find_issuing_date</a:t>
            </a:r>
            <a:r>
              <a:rPr lang="en-US" dirty="0"/>
              <a:t>(self, </a:t>
            </a:r>
            <a:r>
              <a:rPr lang="en-US" dirty="0" err="1"/>
              <a:t>ocr_text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date_patterns</a:t>
            </a:r>
            <a:r>
              <a:rPr lang="en-US" dirty="0"/>
              <a:t> = [</a:t>
            </a:r>
          </a:p>
          <a:p>
            <a:r>
              <a:rPr lang="en-US" dirty="0"/>
              <a:t>            r'\d{2}[-/]\d{2}[-/]\d{2,4}',  </a:t>
            </a:r>
          </a:p>
          <a:p>
            <a:r>
              <a:rPr lang="en-US" dirty="0"/>
              <a:t>            r'\d{2} \d{2} \d{4}',  </a:t>
            </a:r>
          </a:p>
          <a:p>
            <a:r>
              <a:rPr lang="en-US" dirty="0"/>
              <a:t>            r'\d{2} \b(?:JAN|FEB|MAR|APR|MAY|JUN|JUL|AUG|SEP|OCT|NOV|DEC)\b \d{4}',  </a:t>
            </a:r>
          </a:p>
          <a:p>
            <a:r>
              <a:rPr lang="en-US" dirty="0"/>
              <a:t>        ]</a:t>
            </a:r>
          </a:p>
          <a:p>
            <a:endParaRPr lang="en-US" dirty="0"/>
          </a:p>
          <a:p>
            <a:r>
              <a:rPr lang="en-US" dirty="0"/>
              <a:t>        dates = set()</a:t>
            </a:r>
          </a:p>
          <a:p>
            <a:endParaRPr lang="en-US" dirty="0"/>
          </a:p>
          <a:p>
            <a:r>
              <a:rPr lang="en-US" dirty="0"/>
              <a:t>        for line in </a:t>
            </a:r>
            <a:r>
              <a:rPr lang="en-US" dirty="0" err="1"/>
              <a:t>ocr_text</a:t>
            </a:r>
            <a:r>
              <a:rPr lang="en-US" dirty="0"/>
              <a:t>:</a:t>
            </a:r>
          </a:p>
          <a:p>
            <a:r>
              <a:rPr lang="en-US" dirty="0"/>
              <a:t>            for pattern in </a:t>
            </a:r>
            <a:r>
              <a:rPr lang="en-US" dirty="0" err="1"/>
              <a:t>date_patterns</a:t>
            </a:r>
            <a:r>
              <a:rPr lang="en-US" dirty="0"/>
              <a:t>:</a:t>
            </a:r>
          </a:p>
          <a:p>
            <a:r>
              <a:rPr lang="en-US" dirty="0"/>
              <a:t>                </a:t>
            </a:r>
            <a:r>
              <a:rPr lang="en-US" dirty="0" err="1"/>
              <a:t>date_matches</a:t>
            </a:r>
            <a:r>
              <a:rPr lang="en-US" dirty="0"/>
              <a:t> = </a:t>
            </a:r>
            <a:r>
              <a:rPr lang="en-US" dirty="0" err="1"/>
              <a:t>re.findall</a:t>
            </a:r>
            <a:r>
              <a:rPr lang="en-US" dirty="0"/>
              <a:t>(pattern, line, </a:t>
            </a:r>
            <a:r>
              <a:rPr lang="en-US" dirty="0" err="1"/>
              <a:t>re.IGNORECASE</a:t>
            </a:r>
            <a:r>
              <a:rPr lang="en-US" dirty="0"/>
              <a:t>)</a:t>
            </a:r>
          </a:p>
          <a:p>
            <a:r>
              <a:rPr lang="en-US" dirty="0"/>
              <a:t>                for </a:t>
            </a:r>
            <a:r>
              <a:rPr lang="en-US" dirty="0" err="1"/>
              <a:t>date_match</a:t>
            </a:r>
            <a:r>
              <a:rPr lang="en-US" dirty="0"/>
              <a:t> in </a:t>
            </a:r>
            <a:r>
              <a:rPr lang="en-US" dirty="0" err="1"/>
              <a:t>date_matches</a:t>
            </a:r>
            <a:r>
              <a:rPr lang="en-US" dirty="0"/>
              <a:t>:</a:t>
            </a:r>
          </a:p>
          <a:p>
            <a:r>
              <a:rPr lang="en-US" dirty="0"/>
              <a:t>                    </a:t>
            </a:r>
            <a:r>
              <a:rPr lang="en-US" dirty="0" err="1"/>
              <a:t>parsed_date</a:t>
            </a:r>
            <a:r>
              <a:rPr lang="en-US" dirty="0"/>
              <a:t> = </a:t>
            </a:r>
            <a:r>
              <a:rPr lang="en-US" dirty="0" err="1"/>
              <a:t>self.parse_date</a:t>
            </a:r>
            <a:r>
              <a:rPr lang="en-US" dirty="0"/>
              <a:t>(</a:t>
            </a:r>
            <a:r>
              <a:rPr lang="en-US" dirty="0" err="1"/>
              <a:t>date_match</a:t>
            </a:r>
            <a:r>
              <a:rPr lang="en-US" dirty="0"/>
              <a:t>)</a:t>
            </a:r>
          </a:p>
          <a:p>
            <a:r>
              <a:rPr lang="en-US" dirty="0"/>
              <a:t>                    if </a:t>
            </a:r>
            <a:r>
              <a:rPr lang="en-US" dirty="0" err="1"/>
              <a:t>parsed_date</a:t>
            </a:r>
            <a:r>
              <a:rPr lang="en-US" dirty="0"/>
              <a:t>: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dates.add</a:t>
            </a:r>
            <a:r>
              <a:rPr lang="en-US" dirty="0"/>
              <a:t>(</a:t>
            </a:r>
            <a:r>
              <a:rPr lang="en-US" dirty="0" err="1"/>
              <a:t>parsed_date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    if </a:t>
            </a:r>
            <a:r>
              <a:rPr lang="en-US" dirty="0" err="1"/>
              <a:t>len</a:t>
            </a:r>
            <a:r>
              <a:rPr lang="en-US" dirty="0"/>
              <a:t>(dates) &gt;= 3:</a:t>
            </a:r>
          </a:p>
          <a:p>
            <a:r>
              <a:rPr lang="en-US" dirty="0"/>
              <a:t>            dates = sorted(dates, key=lambda x: </a:t>
            </a:r>
            <a:r>
              <a:rPr lang="en-US" dirty="0" err="1"/>
              <a:t>parser.parse</a:t>
            </a:r>
            <a:r>
              <a:rPr lang="en-US" dirty="0"/>
              <a:t>(x, </a:t>
            </a:r>
            <a:r>
              <a:rPr lang="en-US" dirty="0" err="1"/>
              <a:t>dayfirst</a:t>
            </a:r>
            <a:r>
              <a:rPr lang="en-US" dirty="0"/>
              <a:t>=True))</a:t>
            </a:r>
          </a:p>
          <a:p>
            <a:r>
              <a:rPr lang="en-US" dirty="0"/>
              <a:t>            return dates[1]</a:t>
            </a:r>
          </a:p>
          <a:p>
            <a:r>
              <a:rPr lang="en-US" dirty="0"/>
              <a:t>        return 'Not Found'</a:t>
            </a:r>
          </a:p>
          <a:p>
            <a:r>
              <a:rPr lang="en-US" dirty="0"/>
              <a:t>```</a:t>
            </a:r>
          </a:p>
          <a:p>
            <a:r>
              <a:rPr lang="en-US" dirty="0"/>
              <a:t>- **</a:t>
            </a:r>
            <a:r>
              <a:rPr lang="en-US" dirty="0" err="1"/>
              <a:t>find_authority</a:t>
            </a:r>
            <a:r>
              <a:rPr lang="en-US" dirty="0"/>
              <a:t>**: Extracts the issuing authority from OCR text.</a:t>
            </a:r>
          </a:p>
          <a:p>
            <a:r>
              <a:rPr lang="en-US" dirty="0"/>
              <a:t>- **</a:t>
            </a:r>
            <a:r>
              <a:rPr lang="en-US" dirty="0" err="1"/>
              <a:t>find_issuing_date</a:t>
            </a:r>
            <a:r>
              <a:rPr lang="en-US" dirty="0"/>
              <a:t>**: Extracts issuing dates using regular expressions.</a:t>
            </a:r>
          </a:p>
          <a:p>
            <a:endParaRPr lang="en-US" dirty="0"/>
          </a:p>
          <a:p>
            <a:r>
              <a:rPr lang="en-US" dirty="0"/>
              <a:t>### 6. **Printing and Data Extraction Methods**</a:t>
            </a:r>
          </a:p>
          <a:p>
            <a:r>
              <a:rPr lang="en-US" dirty="0"/>
              <a:t>```python</a:t>
            </a:r>
          </a:p>
          <a:p>
            <a:r>
              <a:rPr lang="en-US" dirty="0"/>
              <a:t>    def </a:t>
            </a:r>
            <a:r>
              <a:rPr lang="en-US" dirty="0" err="1"/>
              <a:t>print_data</a:t>
            </a:r>
            <a:r>
              <a:rPr lang="en-US" dirty="0"/>
              <a:t>(self, data):</a:t>
            </a:r>
          </a:p>
          <a:p>
            <a:r>
              <a:rPr lang="en-US" dirty="0"/>
              <a:t>        for key, value in </a:t>
            </a:r>
            <a:r>
              <a:rPr lang="en-US" dirty="0" err="1"/>
              <a:t>data.items</a:t>
            </a:r>
            <a:r>
              <a:rPr lang="en-US" dirty="0"/>
              <a:t>():</a:t>
            </a:r>
          </a:p>
          <a:p>
            <a:r>
              <a:rPr lang="en-US" dirty="0"/>
              <a:t>            print(f'{</a:t>
            </a:r>
            <a:r>
              <a:rPr lang="en-US" dirty="0" err="1"/>
              <a:t>key.replace</a:t>
            </a:r>
            <a:r>
              <a:rPr lang="en-US" dirty="0"/>
              <a:t>("_", " ").capitalize()}\t:\t{value}')</a:t>
            </a:r>
          </a:p>
          <a:p>
            <a:r>
              <a:rPr lang="en-US" dirty="0"/>
              <a:t>```</a:t>
            </a:r>
          </a:p>
          <a:p>
            <a:r>
              <a:rPr lang="en-US" dirty="0"/>
              <a:t>- **</a:t>
            </a:r>
            <a:r>
              <a:rPr lang="en-US" dirty="0" err="1"/>
              <a:t>print_data</a:t>
            </a:r>
            <a:r>
              <a:rPr lang="en-US" dirty="0"/>
              <a:t>**: Prints extracted data in a formatted way.</a:t>
            </a:r>
          </a:p>
          <a:p>
            <a:endParaRPr lang="en-US" dirty="0"/>
          </a:p>
          <a:p>
            <a:r>
              <a:rPr lang="en-US" dirty="0"/>
              <a:t>### 7. **Extracting Data from Passport Image**</a:t>
            </a:r>
          </a:p>
          <a:p>
            <a:r>
              <a:rPr lang="en-US" dirty="0"/>
              <a:t>```python</a:t>
            </a:r>
          </a:p>
          <a:p>
            <a:r>
              <a:rPr lang="en-US" dirty="0"/>
              <a:t>    def </a:t>
            </a:r>
            <a:r>
              <a:rPr lang="en-US" dirty="0" err="1"/>
              <a:t>get_data</a:t>
            </a:r>
            <a:r>
              <a:rPr lang="en-US" dirty="0"/>
              <a:t>(self, </a:t>
            </a:r>
            <a:r>
              <a:rPr lang="en-US" dirty="0" err="1"/>
              <a:t>img_name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user_info</a:t>
            </a:r>
            <a:r>
              <a:rPr lang="en-US" dirty="0"/>
              <a:t> = {}</a:t>
            </a:r>
          </a:p>
          <a:p>
            <a:r>
              <a:rPr lang="en-US" dirty="0"/>
              <a:t>        with </a:t>
            </a:r>
            <a:r>
              <a:rPr lang="en-US" dirty="0" err="1"/>
              <a:t>tempfile.NamedTemporaryFile</a:t>
            </a:r>
            <a:r>
              <a:rPr lang="en-US" dirty="0"/>
              <a:t>(delete=False, suffix='.</a:t>
            </a:r>
            <a:r>
              <a:rPr lang="en-US" dirty="0" err="1"/>
              <a:t>png</a:t>
            </a:r>
            <a:r>
              <a:rPr lang="en-US" dirty="0"/>
              <a:t>') as </a:t>
            </a:r>
            <a:r>
              <a:rPr lang="en-US" dirty="0" err="1"/>
              <a:t>tmpfile</a:t>
            </a:r>
            <a:r>
              <a:rPr lang="en-US" dirty="0"/>
              <a:t>:</a:t>
            </a:r>
          </a:p>
          <a:p>
            <a:r>
              <a:rPr lang="en-US" dirty="0"/>
              <a:t>            </a:t>
            </a:r>
            <a:r>
              <a:rPr lang="en-US" dirty="0" err="1"/>
              <a:t>tmpfile_path</a:t>
            </a:r>
            <a:r>
              <a:rPr lang="en-US" dirty="0"/>
              <a:t> = tmpfile.name</a:t>
            </a:r>
          </a:p>
          <a:p>
            <a:endParaRPr lang="en-US" dirty="0"/>
          </a:p>
          <a:p>
            <a:r>
              <a:rPr lang="en-US" dirty="0"/>
              <a:t>        try:</a:t>
            </a:r>
          </a:p>
          <a:p>
            <a:r>
              <a:rPr lang="en-US" dirty="0"/>
              <a:t>            </a:t>
            </a:r>
            <a:r>
              <a:rPr lang="en-US" dirty="0" err="1"/>
              <a:t>mrz</a:t>
            </a:r>
            <a:r>
              <a:rPr lang="en-US" dirty="0"/>
              <a:t> = </a:t>
            </a:r>
            <a:r>
              <a:rPr lang="en-US" dirty="0" err="1"/>
              <a:t>read_mrz</a:t>
            </a:r>
            <a:r>
              <a:rPr lang="en-US" dirty="0"/>
              <a:t>(</a:t>
            </a:r>
            <a:r>
              <a:rPr lang="en-US" dirty="0" err="1"/>
              <a:t>img_name</a:t>
            </a:r>
            <a:r>
              <a:rPr lang="en-US" dirty="0"/>
              <a:t>, </a:t>
            </a:r>
            <a:r>
              <a:rPr lang="en-US" dirty="0" err="1"/>
              <a:t>save_roi</a:t>
            </a:r>
            <a:r>
              <a:rPr lang="en-US" dirty="0"/>
              <a:t>=True)</a:t>
            </a:r>
          </a:p>
          <a:p>
            <a:r>
              <a:rPr lang="en-US" dirty="0"/>
              <a:t>            if </a:t>
            </a:r>
            <a:r>
              <a:rPr lang="en-US" dirty="0" err="1"/>
              <a:t>mrz</a:t>
            </a:r>
            <a:r>
              <a:rPr lang="en-US" dirty="0"/>
              <a:t>:</a:t>
            </a:r>
          </a:p>
          <a:p>
            <a:r>
              <a:rPr lang="en-US" dirty="0"/>
              <a:t>                </a:t>
            </a:r>
            <a:r>
              <a:rPr lang="en-US" dirty="0" err="1"/>
              <a:t>mpimg.imsave</a:t>
            </a:r>
            <a:r>
              <a:rPr lang="en-US" dirty="0"/>
              <a:t>(</a:t>
            </a:r>
            <a:r>
              <a:rPr lang="en-US" dirty="0" err="1"/>
              <a:t>tmpfile_path</a:t>
            </a:r>
            <a:r>
              <a:rPr lang="en-US" dirty="0"/>
              <a:t>, </a:t>
            </a:r>
            <a:r>
              <a:rPr lang="en-US" dirty="0" err="1"/>
              <a:t>mrz.aux</a:t>
            </a:r>
            <a:r>
              <a:rPr lang="en-US" dirty="0"/>
              <a:t>['</a:t>
            </a:r>
            <a:r>
              <a:rPr lang="en-US" dirty="0" err="1"/>
              <a:t>roi</a:t>
            </a:r>
            <a:r>
              <a:rPr lang="en-US" dirty="0"/>
              <a:t>'], </a:t>
            </a:r>
            <a:r>
              <a:rPr lang="en-US" dirty="0" err="1"/>
              <a:t>cmap</a:t>
            </a:r>
            <a:r>
              <a:rPr lang="en-US" dirty="0"/>
              <a:t>='gray')</a:t>
            </a:r>
          </a:p>
          <a:p>
            <a:r>
              <a:rPr lang="en-US" dirty="0"/>
              <a:t>                </a:t>
            </a:r>
            <a:r>
              <a:rPr lang="en-US" dirty="0" err="1"/>
              <a:t>img</a:t>
            </a:r>
            <a:r>
              <a:rPr lang="en-US" dirty="0"/>
              <a:t> = cv2.imread(</a:t>
            </a:r>
            <a:r>
              <a:rPr lang="en-US" dirty="0" err="1"/>
              <a:t>tmpfile_path</a:t>
            </a:r>
            <a:r>
              <a:rPr lang="en-US" dirty="0"/>
              <a:t>)</a:t>
            </a:r>
          </a:p>
          <a:p>
            <a:r>
              <a:rPr lang="en-US" dirty="0"/>
              <a:t>                </a:t>
            </a:r>
            <a:r>
              <a:rPr lang="en-US" dirty="0" err="1"/>
              <a:t>img</a:t>
            </a:r>
            <a:r>
              <a:rPr lang="en-US" dirty="0"/>
              <a:t> = cv2.resize(</a:t>
            </a:r>
            <a:r>
              <a:rPr lang="en-US" dirty="0" err="1"/>
              <a:t>img</a:t>
            </a:r>
            <a:r>
              <a:rPr lang="en-US" dirty="0"/>
              <a:t>, (1110, 140))</a:t>
            </a:r>
          </a:p>
          <a:p>
            <a:r>
              <a:rPr lang="en-US" dirty="0"/>
              <a:t>                allowlist = </a:t>
            </a:r>
            <a:r>
              <a:rPr lang="en-US" dirty="0" err="1"/>
              <a:t>st.ascii_letters</a:t>
            </a:r>
            <a:r>
              <a:rPr lang="en-US" dirty="0"/>
              <a:t> + </a:t>
            </a:r>
            <a:r>
              <a:rPr lang="en-US" dirty="0" err="1"/>
              <a:t>st.digits</a:t>
            </a:r>
            <a:r>
              <a:rPr lang="en-US" dirty="0"/>
              <a:t> + '&lt; '</a:t>
            </a:r>
          </a:p>
          <a:p>
            <a:r>
              <a:rPr lang="en-US" dirty="0"/>
              <a:t>                code = </a:t>
            </a:r>
            <a:r>
              <a:rPr lang="en-US" dirty="0" err="1"/>
              <a:t>self.reader.readtext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, paragraph=False, detail=0, allowlist=allowlist)</a:t>
            </a:r>
          </a:p>
          <a:p>
            <a:endParaRPr lang="en-US" dirty="0"/>
          </a:p>
          <a:p>
            <a:r>
              <a:rPr lang="en-US" dirty="0"/>
              <a:t>                if </a:t>
            </a:r>
            <a:r>
              <a:rPr lang="en-US" dirty="0" err="1"/>
              <a:t>len</a:t>
            </a:r>
            <a:r>
              <a:rPr lang="en-US" dirty="0"/>
              <a:t>(code) &lt; 2:</a:t>
            </a:r>
          </a:p>
          <a:p>
            <a:r>
              <a:rPr lang="en-US" dirty="0"/>
              <a:t>                    return print(</a:t>
            </a:r>
            <a:r>
              <a:rPr lang="en-US" dirty="0" err="1"/>
              <a:t>f'Error</a:t>
            </a:r>
            <a:r>
              <a:rPr lang="en-US" dirty="0"/>
              <a:t>: Insufficient OCR results for image {</a:t>
            </a:r>
            <a:r>
              <a:rPr lang="en-US" dirty="0" err="1"/>
              <a:t>img_name</a:t>
            </a:r>
            <a:r>
              <a:rPr lang="en-US" dirty="0"/>
              <a:t>}.')</a:t>
            </a:r>
          </a:p>
          <a:p>
            <a:endParaRPr lang="en-US" dirty="0"/>
          </a:p>
          <a:p>
            <a:r>
              <a:rPr lang="en-US" dirty="0"/>
              <a:t>                a, b = code[0].upper(), code[1].upper()</a:t>
            </a:r>
          </a:p>
          <a:p>
            <a:endParaRPr lang="en-US" dirty="0"/>
          </a:p>
          <a:p>
            <a:r>
              <a:rPr lang="en-US" dirty="0"/>
              <a:t>                if </a:t>
            </a:r>
            <a:r>
              <a:rPr lang="en-US" dirty="0" err="1"/>
              <a:t>len</a:t>
            </a:r>
            <a:r>
              <a:rPr lang="en-US" dirty="0"/>
              <a:t>(a) &lt; 44:</a:t>
            </a:r>
          </a:p>
          <a:p>
            <a:r>
              <a:rPr lang="en-US" dirty="0"/>
              <a:t>                    a = a + '&lt;' * (44 - </a:t>
            </a:r>
            <a:r>
              <a:rPr lang="en-US" dirty="0" err="1"/>
              <a:t>len</a:t>
            </a:r>
            <a:r>
              <a:rPr lang="en-US" dirty="0"/>
              <a:t>(a))</a:t>
            </a:r>
          </a:p>
          <a:p>
            <a:r>
              <a:rPr lang="en-US" dirty="0"/>
              <a:t>                if </a:t>
            </a:r>
            <a:r>
              <a:rPr lang="en-US" dirty="0" err="1"/>
              <a:t>len</a:t>
            </a:r>
            <a:r>
              <a:rPr lang="en-US" dirty="0"/>
              <a:t>(b) &lt; 44:</a:t>
            </a:r>
          </a:p>
          <a:p>
            <a:r>
              <a:rPr lang="en-US" dirty="0"/>
              <a:t>                    b = b + '&lt;' * (44 - </a:t>
            </a:r>
            <a:r>
              <a:rPr lang="en-US" dirty="0" err="1"/>
              <a:t>len</a:t>
            </a:r>
            <a:r>
              <a:rPr lang="en-US" dirty="0"/>
              <a:t>(b))</a:t>
            </a:r>
          </a:p>
          <a:p>
            <a:endParaRPr lang="en-US" dirty="0"/>
          </a:p>
          <a:p>
            <a:r>
              <a:rPr lang="en-US" dirty="0"/>
              <a:t>                </a:t>
            </a:r>
            <a:r>
              <a:rPr lang="en-US" dirty="0" err="1"/>
              <a:t>surname_names</a:t>
            </a:r>
            <a:r>
              <a:rPr lang="en-US" dirty="0"/>
              <a:t> = a[5:44].split('&lt;&lt;', 1)</a:t>
            </a:r>
          </a:p>
          <a:p>
            <a:r>
              <a:rPr lang="en-US" dirty="0"/>
              <a:t>                surname, names = </a:t>
            </a:r>
            <a:r>
              <a:rPr lang="en-US" dirty="0" err="1"/>
              <a:t>surname_names</a:t>
            </a:r>
            <a:r>
              <a:rPr lang="en-US" dirty="0"/>
              <a:t> 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surname_names</a:t>
            </a:r>
            <a:r>
              <a:rPr lang="en-US" dirty="0"/>
              <a:t>) == 2 else (</a:t>
            </a:r>
            <a:r>
              <a:rPr lang="en-US" dirty="0" err="1"/>
              <a:t>surname_names</a:t>
            </a:r>
            <a:r>
              <a:rPr lang="en-US" dirty="0"/>
              <a:t>[0], '')</a:t>
            </a:r>
          </a:p>
          <a:p>
            <a:r>
              <a:rPr lang="en-US" dirty="0"/>
              <a:t>                name = </a:t>
            </a:r>
            <a:r>
              <a:rPr lang="en-US" dirty="0" err="1"/>
              <a:t>names.replace</a:t>
            </a:r>
            <a:r>
              <a:rPr lang="en-US" dirty="0"/>
              <a:t>('&lt;', ' ').strip().upper()</a:t>
            </a:r>
          </a:p>
          <a:p>
            <a:r>
              <a:rPr lang="en-US" dirty="0"/>
              <a:t>                surname = </a:t>
            </a:r>
            <a:r>
              <a:rPr lang="en-US" dirty="0" err="1"/>
              <a:t>surname.replace</a:t>
            </a:r>
            <a:r>
              <a:rPr lang="en-US" dirty="0"/>
              <a:t>('&lt;', ' ').strip().upper()</a:t>
            </a:r>
          </a:p>
          <a:p>
            <a:r>
              <a:rPr lang="en-US" dirty="0"/>
              <a:t>              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full_img</a:t>
            </a:r>
            <a:r>
              <a:rPr lang="en-US" dirty="0"/>
              <a:t> = cv2.imread(</a:t>
            </a:r>
            <a:r>
              <a:rPr lang="en-US" dirty="0" err="1"/>
              <a:t>img_name</a:t>
            </a:r>
            <a:r>
              <a:rPr lang="en-US" dirty="0"/>
              <a:t>)</a:t>
            </a:r>
          </a:p>
          <a:p>
            <a:r>
              <a:rPr lang="en-US" dirty="0"/>
              <a:t>                </a:t>
            </a:r>
            <a:r>
              <a:rPr lang="en-US" dirty="0" err="1"/>
              <a:t>ocr_results</a:t>
            </a:r>
            <a:r>
              <a:rPr lang="en-US" dirty="0"/>
              <a:t> = </a:t>
            </a:r>
            <a:r>
              <a:rPr lang="en-US" dirty="0" err="1"/>
              <a:t>self.reader.readtext</a:t>
            </a:r>
            <a:r>
              <a:rPr lang="en-US" dirty="0"/>
              <a:t>(</a:t>
            </a:r>
            <a:r>
              <a:rPr lang="en-US" dirty="0" err="1"/>
              <a:t>full_img</a:t>
            </a:r>
            <a:r>
              <a:rPr lang="en-US" dirty="0"/>
              <a:t>, detail=0)</a:t>
            </a:r>
          </a:p>
          <a:p>
            <a:r>
              <a:rPr lang="en-US" dirty="0"/>
              <a:t>              </a:t>
            </a:r>
          </a:p>
          <a:p>
            <a:r>
              <a:rPr lang="en-US" dirty="0"/>
              <a:t>                </a:t>
            </a:r>
            <a:r>
              <a:rPr lang="en-US" dirty="0" err="1"/>
              <a:t>user_info</a:t>
            </a:r>
            <a:r>
              <a:rPr lang="en-US" dirty="0"/>
              <a:t>['Name'] = f"{name} {surname}"</a:t>
            </a:r>
          </a:p>
          <a:p>
            <a:r>
              <a:rPr lang="en-US" dirty="0"/>
              <a:t>                </a:t>
            </a:r>
            <a:r>
              <a:rPr lang="en-US" dirty="0" err="1"/>
              <a:t>user_info</a:t>
            </a:r>
            <a:r>
              <a:rPr lang="en-US" dirty="0"/>
              <a:t>['Date of Birth'] = </a:t>
            </a:r>
            <a:r>
              <a:rPr lang="en-US" dirty="0" err="1"/>
              <a:t>self.parse_birth_date</a:t>
            </a:r>
            <a:r>
              <a:rPr lang="en-US" dirty="0"/>
              <a:t>(b[13:19])</a:t>
            </a:r>
          </a:p>
          <a:p>
            <a:r>
              <a:rPr lang="en-US" dirty="0"/>
              <a:t>                </a:t>
            </a:r>
            <a:r>
              <a:rPr lang="en-US" dirty="0" err="1"/>
              <a:t>user_info</a:t>
            </a:r>
            <a:r>
              <a:rPr lang="en-US" dirty="0"/>
              <a:t>['Date of Issue'] = </a:t>
            </a:r>
            <a:r>
              <a:rPr lang="en-US" dirty="0" err="1"/>
              <a:t>self.find_issuing_date</a:t>
            </a:r>
            <a:r>
              <a:rPr lang="en-US" dirty="0"/>
              <a:t>(</a:t>
            </a:r>
            <a:r>
              <a:rPr lang="en-US" dirty="0" err="1"/>
              <a:t>ocr_results</a:t>
            </a:r>
            <a:r>
              <a:rPr lang="en-US" dirty="0"/>
              <a:t>)</a:t>
            </a:r>
          </a:p>
          <a:p>
            <a:r>
              <a:rPr lang="en-US" dirty="0"/>
              <a:t>                </a:t>
            </a:r>
            <a:r>
              <a:rPr lang="en-US" dirty="0" err="1"/>
              <a:t>user_info</a:t>
            </a:r>
            <a:r>
              <a:rPr lang="en-US" dirty="0"/>
              <a:t>['Date of Expiry'] = </a:t>
            </a:r>
            <a:r>
              <a:rPr lang="en-US" dirty="0" err="1"/>
              <a:t>self.parse_date</a:t>
            </a:r>
            <a:r>
              <a:rPr lang="en-US" dirty="0"/>
              <a:t>(b[21:27])</a:t>
            </a:r>
          </a:p>
          <a:p>
            <a:r>
              <a:rPr lang="en-US" dirty="0"/>
              <a:t>                </a:t>
            </a:r>
            <a:r>
              <a:rPr lang="en-US" dirty="0" err="1"/>
              <a:t>user_info</a:t>
            </a:r>
            <a:r>
              <a:rPr lang="en-US" dirty="0"/>
              <a:t>['Authority'] = </a:t>
            </a:r>
            <a:r>
              <a:rPr lang="en-US" dirty="0" err="1"/>
              <a:t>self.find_authority</a:t>
            </a:r>
            <a:r>
              <a:rPr lang="en-US" dirty="0"/>
              <a:t>(</a:t>
            </a:r>
            <a:r>
              <a:rPr lang="en-US" dirty="0" err="1"/>
              <a:t>ocr_results</a:t>
            </a:r>
            <a:r>
              <a:rPr lang="en-US" dirty="0"/>
              <a:t>)</a:t>
            </a:r>
          </a:p>
          <a:p>
            <a:r>
              <a:rPr lang="en-US" dirty="0"/>
              <a:t>                </a:t>
            </a:r>
            <a:r>
              <a:rPr lang="en-US" dirty="0" err="1"/>
              <a:t>user_info</a:t>
            </a:r>
            <a:r>
              <a:rPr lang="en-US" dirty="0"/>
              <a:t>['Nationality'] = </a:t>
            </a:r>
            <a:r>
              <a:rPr lang="en-US" dirty="0" err="1"/>
              <a:t>self.get_country_name</a:t>
            </a:r>
            <a:r>
              <a:rPr lang="en-US" dirty="0"/>
              <a:t>(</a:t>
            </a:r>
            <a:r>
              <a:rPr lang="en-US" dirty="0" err="1"/>
              <a:t>self.clean</a:t>
            </a:r>
            <a:r>
              <a:rPr lang="en-US" dirty="0"/>
              <a:t>(b[10:13]))</a:t>
            </a:r>
          </a:p>
          <a:p>
            <a:r>
              <a:rPr lang="en-US" dirty="0"/>
              <a:t>                </a:t>
            </a:r>
            <a:r>
              <a:rPr lang="en-US" dirty="0" err="1"/>
              <a:t>user_info</a:t>
            </a:r>
            <a:r>
              <a:rPr lang="en-US" dirty="0"/>
              <a:t>['Passport Type'] = </a:t>
            </a:r>
            <a:r>
              <a:rPr lang="en-US" dirty="0" err="1"/>
              <a:t>self.clean</a:t>
            </a:r>
            <a:r>
              <a:rPr lang="en-US" dirty="0"/>
              <a:t>(a[0:2])</a:t>
            </a:r>
          </a:p>
          <a:p>
            <a:r>
              <a:rPr lang="en-US" dirty="0"/>
              <a:t>                </a:t>
            </a:r>
            <a:r>
              <a:rPr lang="en-US" dirty="0" err="1"/>
              <a:t>user_info</a:t>
            </a:r>
            <a:r>
              <a:rPr lang="en-US" dirty="0"/>
              <a:t>['Passport Number'] = </a:t>
            </a:r>
            <a:r>
              <a:rPr lang="en-US" dirty="0" err="1"/>
              <a:t>self.clean</a:t>
            </a:r>
            <a:r>
              <a:rPr lang="en-US" dirty="0"/>
              <a:t>(b[0:9])</a:t>
            </a:r>
          </a:p>
          <a:p>
            <a:endParaRPr lang="en-US" dirty="0"/>
          </a:p>
          <a:p>
            <a:r>
              <a:rPr lang="en-US" dirty="0"/>
              <a:t>            else:</a:t>
            </a:r>
          </a:p>
          <a:p>
            <a:r>
              <a:rPr lang="en-US" dirty="0"/>
              <a:t>                print(</a:t>
            </a:r>
            <a:r>
              <a:rPr lang="en-US" dirty="0" err="1"/>
              <a:t>f'Machine</a:t>
            </a:r>
            <a:r>
              <a:rPr lang="en-US" dirty="0"/>
              <a:t> cannot read image {</a:t>
            </a:r>
            <a:r>
              <a:rPr lang="en-US" dirty="0" err="1"/>
              <a:t>img_name</a:t>
            </a:r>
            <a:r>
              <a:rPr lang="en-US" dirty="0"/>
              <a:t>}.')</a:t>
            </a:r>
          </a:p>
          <a:p>
            <a:endParaRPr lang="en-US" dirty="0"/>
          </a:p>
          <a:p>
            <a:r>
              <a:rPr lang="en-US" dirty="0"/>
              <a:t>        finally:</a:t>
            </a:r>
          </a:p>
          <a:p>
            <a:r>
              <a:rPr lang="en-US" dirty="0"/>
              <a:t>            if </a:t>
            </a:r>
            <a:r>
              <a:rPr lang="en-US" dirty="0" err="1"/>
              <a:t>os.path.exists</a:t>
            </a:r>
            <a:r>
              <a:rPr lang="en-US" dirty="0"/>
              <a:t>(</a:t>
            </a:r>
            <a:r>
              <a:rPr lang="en-US" dirty="0" err="1"/>
              <a:t>tmpfile_path</a:t>
            </a:r>
            <a:r>
              <a:rPr lang="en-US" dirty="0"/>
              <a:t>):</a:t>
            </a:r>
          </a:p>
          <a:p>
            <a:r>
              <a:rPr lang="en-US" dirty="0"/>
              <a:t>                </a:t>
            </a:r>
            <a:r>
              <a:rPr lang="en-US" dirty="0" err="1"/>
              <a:t>os.remove</a:t>
            </a:r>
            <a:r>
              <a:rPr lang="en-US" dirty="0"/>
              <a:t>(</a:t>
            </a:r>
            <a:r>
              <a:rPr lang="en-US" dirty="0" err="1"/>
              <a:t>tmpfile_path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    return </a:t>
            </a:r>
            <a:r>
              <a:rPr lang="en-US" dirty="0" err="1"/>
              <a:t>user_info</a:t>
            </a:r>
            <a:endParaRPr lang="en-US" dirty="0"/>
          </a:p>
          <a:p>
            <a:r>
              <a:rPr lang="en-US" dirty="0"/>
              <a:t>```</a:t>
            </a:r>
          </a:p>
          <a:p>
            <a:r>
              <a:rPr lang="en-US" dirty="0"/>
              <a:t>- **</a:t>
            </a:r>
            <a:r>
              <a:rPr lang="en-US" dirty="0" err="1"/>
              <a:t>get_data</a:t>
            </a:r>
            <a:r>
              <a:rPr lang="en-US" dirty="0"/>
              <a:t>**: Main method for extracting data from a passport image.</a:t>
            </a:r>
          </a:p>
          <a:p>
            <a:r>
              <a:rPr lang="en-US" dirty="0"/>
              <a:t>  - **</a:t>
            </a:r>
            <a:r>
              <a:rPr lang="en-US" dirty="0" err="1"/>
              <a:t>read_mrz</a:t>
            </a:r>
            <a:r>
              <a:rPr lang="en-US" dirty="0"/>
              <a:t>**: Reads MRZ from the image.</a:t>
            </a:r>
          </a:p>
          <a:p>
            <a:r>
              <a:rPr lang="en-US" dirty="0"/>
              <a:t>  - **</a:t>
            </a:r>
            <a:r>
              <a:rPr lang="en-US" dirty="0" err="1"/>
              <a:t>easyocr.Reader.readtext</a:t>
            </a:r>
            <a:r>
              <a:rPr lang="en-US" dirty="0"/>
              <a:t>**: Performs OCR on the MRZ and full image.</a:t>
            </a:r>
          </a:p>
          <a:p>
            <a:r>
              <a:rPr lang="en-US" dirty="0"/>
              <a:t>  - **</a:t>
            </a:r>
            <a:r>
              <a:rPr lang="en-US" dirty="0" err="1"/>
              <a:t>parse_birth_date</a:t>
            </a:r>
            <a:r>
              <a:rPr lang="en-US" dirty="0"/>
              <a:t>, </a:t>
            </a:r>
            <a:r>
              <a:rPr lang="en-US" dirty="0" err="1"/>
              <a:t>parse_date</a:t>
            </a:r>
            <a:r>
              <a:rPr lang="en-US" dirty="0"/>
              <a:t>, clean, </a:t>
            </a:r>
            <a:r>
              <a:rPr lang="en-US" dirty="0" err="1"/>
              <a:t>find_authority</a:t>
            </a:r>
            <a:r>
              <a:rPr lang="en-US" dirty="0"/>
              <a:t>, </a:t>
            </a:r>
            <a:r>
              <a:rPr lang="en-US" dirty="0" err="1"/>
              <a:t>find_issuing_date</a:t>
            </a:r>
            <a:r>
              <a:rPr lang="en-US" dirty="0"/>
              <a:t>, </a:t>
            </a:r>
            <a:r>
              <a:rPr lang="en-US" dirty="0" err="1"/>
              <a:t>get_country_name</a:t>
            </a:r>
            <a:r>
              <a:rPr lang="en-US" dirty="0"/>
              <a:t>**: Helper methods for extracting and formatting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2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B9B5-820D-1B43-5DA1-72F002DA4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E7167-480D-8A26-AA52-1B48A1809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480A7-6B59-9B0B-9FD0-14DD726F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B69A-B441-46BD-92C1-0523FF2FC724}" type="datetimeFigureOut">
              <a:rPr lang="en-AE" smtClean="0"/>
              <a:t>31/07/2024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18766-E311-66BA-95EF-6FFDC6C4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6F767-7765-C135-E0A1-BF2AF4C0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E719-F42A-457F-AFFE-BA290714A8D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8476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EC08-6660-269E-B2DC-32C05186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A6B23-B0B4-AB2E-81D5-2E754EA70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E962-C42E-D694-8FDC-02C70061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B69A-B441-46BD-92C1-0523FF2FC724}" type="datetimeFigureOut">
              <a:rPr lang="en-AE" smtClean="0"/>
              <a:t>31/07/2024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FC60C-584D-FE08-AC65-AD50111D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96A37-690F-BAE1-3ACC-C57D1B18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E719-F42A-457F-AFFE-BA290714A8D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2798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9DCC6-73C5-16F3-3BD1-441C1EC1B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1C92B-A341-D175-4E1B-7121FACDA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0F77A-6010-E09D-4119-C7B5A6A6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B69A-B441-46BD-92C1-0523FF2FC724}" type="datetimeFigureOut">
              <a:rPr lang="en-AE" smtClean="0"/>
              <a:t>31/07/2024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ED768-C4C7-4968-CF37-386F921C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42A07-B6F7-F81C-8C7B-1CC62F52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E719-F42A-457F-AFFE-BA290714A8D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94486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Title/cover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Description/subtitle/speaker…</a:t>
            </a:r>
            <a:br>
              <a:rPr lang="en-GB"/>
            </a:br>
            <a:r>
              <a:rPr lang="en-US"/>
              <a:t>Ericsson Hilda Black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013980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02F5-31D4-6B47-DF6A-6EF6706B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07CC3-0640-7FCB-BE22-DEABA3BB1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BB253-1BCF-05BA-CAA3-0BC9AD5C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B69A-B441-46BD-92C1-0523FF2FC724}" type="datetimeFigureOut">
              <a:rPr lang="en-AE" smtClean="0"/>
              <a:t>31/07/2024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29AB8-5702-B843-96C0-7F861987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80C58-C4DC-C8F2-BDDD-5508795C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E719-F42A-457F-AFFE-BA290714A8D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9343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EEFD-0065-6346-13F5-FF17273F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99DF9-3F27-F36B-4A47-741F80EFB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47E2C-7E48-89EE-1E47-7800ECE4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B69A-B441-46BD-92C1-0523FF2FC724}" type="datetimeFigureOut">
              <a:rPr lang="en-AE" smtClean="0"/>
              <a:t>31/07/2024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FD7A5-4E4E-73CB-AE1F-96A2EDDE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AA55F-843F-3D62-1085-BC892228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E719-F42A-457F-AFFE-BA290714A8D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2333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6CE7-B3D5-C165-BA6A-D8D7CFA7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42F2C-5C4F-CA2E-5838-F431E91AD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2E4CC-5B53-D2F9-DBC5-BACA0C2BD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A68AB-1CFD-0010-F2A0-01F1441D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B69A-B441-46BD-92C1-0523FF2FC724}" type="datetimeFigureOut">
              <a:rPr lang="en-AE" smtClean="0"/>
              <a:t>31/07/2024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22D49-F599-31FA-E2DD-B47E34D3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EE908-0F88-67A1-35FF-9209E626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E719-F42A-457F-AFFE-BA290714A8D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1024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C36E-AB5D-1D3B-0C00-EE344B2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5CBB9-898A-2B0F-857C-D1F3377D6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40204-3D97-17AE-7916-6581F20BA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16925-91A9-EAD5-3058-A0340EB4E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D68CF-4720-4BDD-64B7-6B7DC0E0B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163A2-4628-A4FD-AEBD-B0D18DFD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B69A-B441-46BD-92C1-0523FF2FC724}" type="datetimeFigureOut">
              <a:rPr lang="en-AE" smtClean="0"/>
              <a:t>31/07/2024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D3A0F-F70D-5699-8AB0-71E196DF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9CDA6-B992-0C19-0876-C6AC4E69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E719-F42A-457F-AFFE-BA290714A8D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2514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8C84-A81C-054B-3DD8-6E24D069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75706-E76F-83D7-D304-D37C6232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B69A-B441-46BD-92C1-0523FF2FC724}" type="datetimeFigureOut">
              <a:rPr lang="en-AE" smtClean="0"/>
              <a:t>31/07/2024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1E387-94CA-97CF-BF55-29D94E8F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2F559-D8F8-5B32-3B8E-3546B44F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E719-F42A-457F-AFFE-BA290714A8D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7634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26F32-2A61-FD31-291C-96884A50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B69A-B441-46BD-92C1-0523FF2FC724}" type="datetimeFigureOut">
              <a:rPr lang="en-AE" smtClean="0"/>
              <a:t>31/07/2024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DD7FF-BDA9-54AE-2ED3-724A4B5D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E3A9B-B599-AA91-7CC0-ACF55383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E719-F42A-457F-AFFE-BA290714A8D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3653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640A-04A9-9D29-9484-6E77DB60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E8844-2ED0-7923-D1B7-D4072B995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96025-385D-7815-82EC-619B644E3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61E36-914F-E3B2-64F2-241CAB72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B69A-B441-46BD-92C1-0523FF2FC724}" type="datetimeFigureOut">
              <a:rPr lang="en-AE" smtClean="0"/>
              <a:t>31/07/2024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012A7-30AE-C373-BAA2-63D9305D7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4D67E-D8F4-F9B0-A8C4-9DF30EB5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E719-F42A-457F-AFFE-BA290714A8D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4393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9E05-46F3-5CAF-5524-3B7423B2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2AD07-C6D1-3767-8100-214D96C90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202F1-3EB2-1C1F-9D74-7801EFB17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2B367-5AAC-BD20-D343-95C11876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B69A-B441-46BD-92C1-0523FF2FC724}" type="datetimeFigureOut">
              <a:rPr lang="en-AE" smtClean="0"/>
              <a:t>31/07/2024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931BA-4820-5D6A-8980-3489DC7F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76180-BBFF-FE40-044D-86C72A3D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E719-F42A-457F-AFFE-BA290714A8D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7369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BBAE6-D507-E57F-760E-0D8446C6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2B7AA-E79F-5DFF-F212-53DAA0D17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9CA64-15E4-968B-CC1F-E438D2108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C8B69A-B441-46BD-92C1-0523FF2FC724}" type="datetimeFigureOut">
              <a:rPr lang="en-AE" smtClean="0"/>
              <a:t>31/07/2024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FA8DC-5B3A-166F-1CDB-8E8CE1276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6A5F2-A090-7033-AE32-0EED137FF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BBE719-F42A-457F-AFFE-BA290714A8D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7959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26" Type="http://schemas.openxmlformats.org/officeDocument/2006/relationships/image" Target="../media/image23.svg"/><Relationship Id="rId3" Type="http://schemas.openxmlformats.org/officeDocument/2006/relationships/slideLayout" Target="../slideLayouts/slideLayout6.xml"/><Relationship Id="rId21" Type="http://schemas.openxmlformats.org/officeDocument/2006/relationships/image" Target="../media/image18.png"/><Relationship Id="rId34" Type="http://schemas.openxmlformats.org/officeDocument/2006/relationships/image" Target="../media/image31.sv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2" Type="http://schemas.openxmlformats.org/officeDocument/2006/relationships/tags" Target="../tags/tag3.xml"/><Relationship Id="rId16" Type="http://schemas.openxmlformats.org/officeDocument/2006/relationships/image" Target="../media/image13.svg"/><Relationship Id="rId20" Type="http://schemas.openxmlformats.org/officeDocument/2006/relationships/image" Target="../media/image17.svg"/><Relationship Id="rId29" Type="http://schemas.openxmlformats.org/officeDocument/2006/relationships/image" Target="../media/image26.png"/><Relationship Id="rId1" Type="http://schemas.openxmlformats.org/officeDocument/2006/relationships/tags" Target="../tags/tag2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24" Type="http://schemas.openxmlformats.org/officeDocument/2006/relationships/image" Target="../media/image21.svg"/><Relationship Id="rId32" Type="http://schemas.openxmlformats.org/officeDocument/2006/relationships/image" Target="../media/image29.sv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svg"/><Relationship Id="rId10" Type="http://schemas.openxmlformats.org/officeDocument/2006/relationships/image" Target="../media/image7.svg"/><Relationship Id="rId19" Type="http://schemas.openxmlformats.org/officeDocument/2006/relationships/image" Target="../media/image16.png"/><Relationship Id="rId31" Type="http://schemas.openxmlformats.org/officeDocument/2006/relationships/image" Target="../media/image28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Relationship Id="rId22" Type="http://schemas.openxmlformats.org/officeDocument/2006/relationships/image" Target="../media/image19.svg"/><Relationship Id="rId27" Type="http://schemas.openxmlformats.org/officeDocument/2006/relationships/image" Target="../media/image24.png"/><Relationship Id="rId30" Type="http://schemas.openxmlformats.org/officeDocument/2006/relationships/image" Target="../media/image27.svg"/><Relationship Id="rId8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CCACEA-EF29-4656-BD09-045D0E2DF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7371038"/>
          </a:xfrm>
          <a:prstGeom prst="rect">
            <a:avLst/>
          </a:prstGeom>
        </p:spPr>
      </p:pic>
      <p:sp>
        <p:nvSpPr>
          <p:cNvPr id="5" name="Subtitle 13">
            <a:extLst>
              <a:ext uri="{FF2B5EF4-FFF2-40B4-BE49-F238E27FC236}">
                <a16:creationId xmlns:a16="http://schemas.microsoft.com/office/drawing/2014/main" id="{EBE0C4A5-D42F-44F1-9F5A-67BBFB530625}"/>
              </a:ext>
            </a:extLst>
          </p:cNvPr>
          <p:cNvSpPr txBox="1">
            <a:spLocks/>
          </p:cNvSpPr>
          <p:nvPr/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/>
          <a:lstStyle>
            <a:lvl1pPr marL="265113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–"/>
              <a:defRPr sz="2000" kern="1000" spc="-30">
                <a:solidFill>
                  <a:schemeClr val="tx1"/>
                </a:solidFill>
                <a:latin typeface="+mn-lt"/>
              </a:defRPr>
            </a:lvl2pPr>
            <a:lvl3pPr marL="803275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</a:defRPr>
            </a:lvl3pPr>
            <a:lvl4pPr marL="1076325" indent="-27305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–"/>
              <a:defRPr sz="2000" kern="1000" spc="-30">
                <a:solidFill>
                  <a:schemeClr val="tx1"/>
                </a:solidFill>
                <a:latin typeface="+mn-lt"/>
              </a:defRPr>
            </a:lvl4pPr>
            <a:lvl5pPr marL="1341438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</a:defRPr>
            </a:lvl5pPr>
            <a:lvl6pPr marL="1341438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6pPr>
            <a:lvl7pPr marL="1341438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7pPr>
            <a:lvl8pPr marL="1341438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8pPr>
            <a:lvl9pPr marL="1341438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None/>
              <a:tabLst/>
              <a:defRPr/>
            </a:pPr>
            <a:endParaRPr kumimoji="0" lang="en-US" b="0" i="0" u="none" strike="noStrike" kern="1000" cap="none" spc="-30" normalizeH="0" baseline="0" noProof="0">
              <a:ln>
                <a:noFill/>
              </a:ln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9141D-9A9F-47FA-B60E-09A195427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632" y="-114832"/>
            <a:ext cx="12015019" cy="3457576"/>
          </a:xfrm>
        </p:spPr>
        <p:txBody>
          <a:bodyPr>
            <a:normAutofit/>
          </a:bodyPr>
          <a:lstStyle/>
          <a:p>
            <a:r>
              <a:rPr kumimoji="0" lang="en-US" sz="8000" b="0" i="0" u="none" strike="noStrike" kern="1400" cap="none" spc="-160" normalizeH="0" baseline="0" noProof="0" dirty="0">
                <a:ln>
                  <a:noFill/>
                </a:ln>
                <a:solidFill>
                  <a:srgbClr val="D6B290"/>
                </a:solidFill>
                <a:effectLst/>
                <a:uLnTx/>
                <a:uFillTx/>
                <a:latin typeface="Ericsson Hilda Light"/>
                <a:ea typeface="+mj-ea"/>
                <a:cs typeface="+mj-cs"/>
              </a:rPr>
              <a:t>OCR Solution for Passport Data Extraction</a:t>
            </a:r>
            <a:endParaRPr lang="en-US" dirty="0">
              <a:solidFill>
                <a:srgbClr val="D6B29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FB3C8-A4F1-FD54-1477-70EC879E3267}"/>
              </a:ext>
            </a:extLst>
          </p:cNvPr>
          <p:cNvSpPr txBox="1"/>
          <p:nvPr/>
        </p:nvSpPr>
        <p:spPr>
          <a:xfrm>
            <a:off x="5687961" y="2969342"/>
            <a:ext cx="914400" cy="914400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</a:pPr>
            <a:endParaRPr kumimoji="0" lang="en-AE" sz="20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140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4" y="476250"/>
            <a:ext cx="10188576" cy="1081088"/>
          </a:xfrm>
        </p:spPr>
        <p:txBody>
          <a:bodyPr/>
          <a:lstStyle/>
          <a:p>
            <a:r>
              <a:rPr lang="en-US" altLang="en-US"/>
              <a:t>Solution Framework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523928C-9899-4972-9249-531E8081EBEE}"/>
              </a:ext>
            </a:extLst>
          </p:cNvPr>
          <p:cNvGrpSpPr>
            <a:grpSpLocks/>
          </p:cNvGrpSpPr>
          <p:nvPr/>
        </p:nvGrpSpPr>
        <p:grpSpPr>
          <a:xfrm>
            <a:off x="479424" y="1875065"/>
            <a:ext cx="11250033" cy="4395191"/>
            <a:chOff x="474823" y="1855856"/>
            <a:chExt cx="11250033" cy="4395191"/>
          </a:xfrm>
        </p:grpSpPr>
        <p:sp>
          <p:nvSpPr>
            <p:cNvPr id="36871" name="TextBox 30"/>
            <p:cNvSpPr txBox="1">
              <a:spLocks noChangeArrowheads="1"/>
            </p:cNvSpPr>
            <p:nvPr/>
          </p:nvSpPr>
          <p:spPr bwMode="auto">
            <a:xfrm>
              <a:off x="6240462" y="1855856"/>
              <a:ext cx="2592387" cy="4381432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182880" anchor="t">
              <a:no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indent="0" algn="ctr">
                <a:buNone/>
              </a:pPr>
              <a:r>
                <a:rPr lang="en-US" altLang="en-US" b="1" dirty="0">
                  <a:latin typeface="+mn-lt"/>
                </a:rPr>
                <a:t>Text Detection</a:t>
              </a:r>
            </a:p>
          </p:txBody>
        </p:sp>
        <p:sp>
          <p:nvSpPr>
            <p:cNvPr id="36872" name="TextBox 31"/>
            <p:cNvSpPr txBox="1">
              <a:spLocks noChangeArrowheads="1"/>
            </p:cNvSpPr>
            <p:nvPr/>
          </p:nvSpPr>
          <p:spPr bwMode="auto">
            <a:xfrm>
              <a:off x="9120188" y="1855856"/>
              <a:ext cx="2604668" cy="4381432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182880" anchor="t">
              <a:no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indent="0" algn="ctr">
                <a:buNone/>
              </a:pPr>
              <a:r>
                <a:rPr lang="en-US" altLang="en-US" b="1" dirty="0">
                  <a:latin typeface="+mn-lt"/>
                </a:rPr>
                <a:t>Data Parsing</a:t>
              </a:r>
            </a:p>
          </p:txBody>
        </p:sp>
        <p:sp>
          <p:nvSpPr>
            <p:cNvPr id="36873" name="TextBox 32"/>
            <p:cNvSpPr txBox="1">
              <a:spLocks noChangeArrowheads="1"/>
            </p:cNvSpPr>
            <p:nvPr/>
          </p:nvSpPr>
          <p:spPr bwMode="auto">
            <a:xfrm>
              <a:off x="479424" y="1855856"/>
              <a:ext cx="2592389" cy="4381432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182880" anchor="t">
              <a:no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indent="0" algn="ctr">
                <a:buNone/>
              </a:pPr>
              <a:r>
                <a:rPr lang="en-US" altLang="en-US" b="1" dirty="0">
                  <a:latin typeface="+mn-lt"/>
                </a:rPr>
                <a:t>Image Preprocessing</a:t>
              </a:r>
            </a:p>
          </p:txBody>
        </p:sp>
        <p:sp>
          <p:nvSpPr>
            <p:cNvPr id="28" name="TextBox 32"/>
            <p:cNvSpPr txBox="1">
              <a:spLocks noChangeArrowheads="1"/>
            </p:cNvSpPr>
            <p:nvPr/>
          </p:nvSpPr>
          <p:spPr bwMode="auto">
            <a:xfrm>
              <a:off x="3359150" y="1855856"/>
              <a:ext cx="2516023" cy="4381432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182880" anchor="t">
              <a:no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indent="0" algn="ctr">
                <a:buNone/>
              </a:pPr>
              <a:r>
                <a:rPr lang="en-US" altLang="en-US" b="1" dirty="0">
                  <a:latin typeface="+mn-lt"/>
                </a:rPr>
                <a:t>MRZ Extraction</a:t>
              </a:r>
            </a:p>
          </p:txBody>
        </p:sp>
        <p:sp>
          <p:nvSpPr>
            <p:cNvPr id="36866" name="Oval 1"/>
            <p:cNvSpPr>
              <a:spLocks noChangeArrowheads="1"/>
            </p:cNvSpPr>
            <p:nvPr/>
          </p:nvSpPr>
          <p:spPr bwMode="auto">
            <a:xfrm>
              <a:off x="734218" y="2986599"/>
              <a:ext cx="2082800" cy="20875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/>
            <a:lstStyle/>
            <a:p>
              <a:pPr algn="ctr">
                <a:spcBef>
                  <a:spcPct val="50000"/>
                </a:spcBef>
              </a:pPr>
              <a:endParaRPr lang="en-US" altLang="en-US" sz="2667" dirty="0">
                <a:solidFill>
                  <a:srgbClr val="58585A"/>
                </a:solidFill>
              </a:endParaRPr>
            </a:p>
          </p:txBody>
        </p:sp>
        <p:sp>
          <p:nvSpPr>
            <p:cNvPr id="36884" name="TextBox 27"/>
            <p:cNvSpPr txBox="1">
              <a:spLocks noChangeArrowheads="1"/>
            </p:cNvSpPr>
            <p:nvPr/>
          </p:nvSpPr>
          <p:spPr bwMode="auto">
            <a:xfrm>
              <a:off x="6351678" y="5420050"/>
              <a:ext cx="252956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1600" dirty="0">
                  <a:latin typeface="+mn-lt"/>
                </a:rPr>
                <a:t>Apply </a:t>
              </a:r>
              <a:r>
                <a:rPr lang="en-US" altLang="en-US" sz="1600" dirty="0" err="1">
                  <a:latin typeface="+mn-lt"/>
                </a:rPr>
                <a:t>EasyOCR</a:t>
              </a:r>
              <a:r>
                <a:rPr lang="en-US" altLang="en-US" sz="1600" dirty="0">
                  <a:latin typeface="+mn-lt"/>
                </a:rPr>
                <a:t> on the image.</a:t>
              </a:r>
              <a:endParaRPr lang="pt-BR" altLang="en-US" sz="1600" dirty="0">
                <a:latin typeface="+mn-lt"/>
              </a:endParaRPr>
            </a:p>
          </p:txBody>
        </p:sp>
        <p:sp>
          <p:nvSpPr>
            <p:cNvPr id="36882" name="TextBox 28"/>
            <p:cNvSpPr txBox="1">
              <a:spLocks noChangeArrowheads="1"/>
            </p:cNvSpPr>
            <p:nvPr/>
          </p:nvSpPr>
          <p:spPr bwMode="auto">
            <a:xfrm>
              <a:off x="9142409" y="5420050"/>
              <a:ext cx="258244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indent="0" algn="ctr">
                <a:buNone/>
              </a:pPr>
              <a:r>
                <a:rPr lang="pt-BR" altLang="en-US" sz="1600" dirty="0">
                  <a:latin typeface="+mn-lt"/>
                </a:rPr>
                <a:t>Extract and parse relevant fields (Name, DOB, DOI, etc.).</a:t>
              </a:r>
            </a:p>
          </p:txBody>
        </p:sp>
        <p:sp>
          <p:nvSpPr>
            <p:cNvPr id="36880" name="TextBox 29"/>
            <p:cNvSpPr txBox="1">
              <a:spLocks noChangeArrowheads="1"/>
            </p:cNvSpPr>
            <p:nvPr/>
          </p:nvSpPr>
          <p:spPr bwMode="auto">
            <a:xfrm>
              <a:off x="474823" y="5420050"/>
              <a:ext cx="259943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1600" dirty="0">
                  <a:latin typeface="+mn-lt"/>
                </a:rPr>
                <a:t>Resize and clean image</a:t>
              </a:r>
            </a:p>
          </p:txBody>
        </p:sp>
        <p:sp>
          <p:nvSpPr>
            <p:cNvPr id="36874" name="Oval 35"/>
            <p:cNvSpPr>
              <a:spLocks noChangeArrowheads="1"/>
            </p:cNvSpPr>
            <p:nvPr/>
          </p:nvSpPr>
          <p:spPr bwMode="auto">
            <a:xfrm>
              <a:off x="9380520" y="2986599"/>
              <a:ext cx="2084004" cy="20875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/>
            <a:lstStyle/>
            <a:p>
              <a:pPr algn="ctr">
                <a:spcBef>
                  <a:spcPct val="50000"/>
                </a:spcBef>
              </a:pPr>
              <a:endParaRPr lang="en-US" altLang="en-US" sz="2667">
                <a:solidFill>
                  <a:srgbClr val="58585A"/>
                </a:solidFill>
              </a:endParaRPr>
            </a:p>
          </p:txBody>
        </p:sp>
        <p:sp>
          <p:nvSpPr>
            <p:cNvPr id="36876" name="Oval 36"/>
            <p:cNvSpPr>
              <a:spLocks noChangeArrowheads="1"/>
            </p:cNvSpPr>
            <p:nvPr/>
          </p:nvSpPr>
          <p:spPr bwMode="auto">
            <a:xfrm>
              <a:off x="6442863" y="2923697"/>
              <a:ext cx="2082801" cy="20875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/>
            <a:lstStyle/>
            <a:p>
              <a:pPr algn="ctr">
                <a:spcBef>
                  <a:spcPct val="50000"/>
                </a:spcBef>
              </a:pPr>
              <a:endParaRPr lang="en-US" altLang="en-US" sz="2667">
                <a:solidFill>
                  <a:srgbClr val="58585A"/>
                </a:solidFill>
              </a:endParaRPr>
            </a:p>
          </p:txBody>
        </p:sp>
        <p:sp>
          <p:nvSpPr>
            <p:cNvPr id="24" name="Oval 1"/>
            <p:cNvSpPr>
              <a:spLocks noChangeArrowheads="1"/>
            </p:cNvSpPr>
            <p:nvPr/>
          </p:nvSpPr>
          <p:spPr bwMode="auto">
            <a:xfrm>
              <a:off x="3538726" y="2986599"/>
              <a:ext cx="2082800" cy="20875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/>
            <a:lstStyle/>
            <a:p>
              <a:pPr algn="ctr">
                <a:spcBef>
                  <a:spcPct val="50000"/>
                </a:spcBef>
              </a:pPr>
              <a:endParaRPr lang="en-US" altLang="en-US" sz="2667">
                <a:solidFill>
                  <a:srgbClr val="58585A"/>
                </a:solidFill>
              </a:endParaRPr>
            </a:p>
          </p:txBody>
        </p:sp>
        <p:sp>
          <p:nvSpPr>
            <p:cNvPr id="27" name="TextBox 29"/>
            <p:cNvSpPr txBox="1">
              <a:spLocks noChangeArrowheads="1"/>
            </p:cNvSpPr>
            <p:nvPr/>
          </p:nvSpPr>
          <p:spPr bwMode="auto">
            <a:xfrm>
              <a:off x="3359150" y="5420050"/>
              <a:ext cx="25160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1600" dirty="0">
                  <a:latin typeface="+mn-lt"/>
                </a:rPr>
                <a:t>Use </a:t>
              </a:r>
              <a:r>
                <a:rPr lang="en-US" altLang="en-US" sz="1600" dirty="0" err="1">
                  <a:latin typeface="+mn-lt"/>
                </a:rPr>
                <a:t>PassportEye</a:t>
              </a:r>
              <a:r>
                <a:rPr lang="en-US" altLang="en-US" sz="1600" dirty="0">
                  <a:latin typeface="+mn-lt"/>
                </a:rPr>
                <a:t> to read MRZ.</a:t>
              </a:r>
              <a:endParaRPr lang="pt-BR" altLang="en-US" sz="1600" dirty="0">
                <a:latin typeface="+mn-lt"/>
              </a:endParaRPr>
            </a:p>
          </p:txBody>
        </p:sp>
      </p:grpSp>
      <p:pic>
        <p:nvPicPr>
          <p:cNvPr id="5" name="Graphic 4" descr="Tag outline">
            <a:extLst>
              <a:ext uri="{FF2B5EF4-FFF2-40B4-BE49-F238E27FC236}">
                <a16:creationId xmlns:a16="http://schemas.microsoft.com/office/drawing/2014/main" id="{8C560A86-BE3A-4240-B2DD-BC4755D8F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16602" y="4346974"/>
            <a:ext cx="543609" cy="543609"/>
          </a:xfrm>
          <a:prstGeom prst="rect">
            <a:avLst/>
          </a:prstGeom>
        </p:spPr>
      </p:pic>
      <p:pic>
        <p:nvPicPr>
          <p:cNvPr id="29" name="Graphic 28" descr="Tag outline">
            <a:extLst>
              <a:ext uri="{FF2B5EF4-FFF2-40B4-BE49-F238E27FC236}">
                <a16:creationId xmlns:a16="http://schemas.microsoft.com/office/drawing/2014/main" id="{85299C2A-90DF-443E-A168-A21306400C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23432" y="4327082"/>
            <a:ext cx="531472" cy="531472"/>
          </a:xfrm>
          <a:prstGeom prst="rect">
            <a:avLst/>
          </a:prstGeom>
        </p:spPr>
      </p:pic>
      <p:pic>
        <p:nvPicPr>
          <p:cNvPr id="30" name="Graphic 29" descr="Tag outline">
            <a:extLst>
              <a:ext uri="{FF2B5EF4-FFF2-40B4-BE49-F238E27FC236}">
                <a16:creationId xmlns:a16="http://schemas.microsoft.com/office/drawing/2014/main" id="{CFA78842-12EF-4D21-BF04-D590387014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77914" y="4386772"/>
            <a:ext cx="531472" cy="45441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DE36D70-D964-4775-BD91-58768463FCF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4696809" y="3268418"/>
            <a:ext cx="718270" cy="718270"/>
          </a:xfrm>
          <a:prstGeom prst="rect">
            <a:avLst/>
          </a:prstGeom>
        </p:spPr>
      </p:pic>
      <p:pic>
        <p:nvPicPr>
          <p:cNvPr id="55" name="Graphic 54" descr="Tag outline">
            <a:extLst>
              <a:ext uri="{FF2B5EF4-FFF2-40B4-BE49-F238E27FC236}">
                <a16:creationId xmlns:a16="http://schemas.microsoft.com/office/drawing/2014/main" id="{4ECF8758-5C4E-48E2-AEE0-349AE7784C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21909" y="4425756"/>
            <a:ext cx="531472" cy="454411"/>
          </a:xfrm>
          <a:prstGeom prst="rect">
            <a:avLst/>
          </a:prstGeom>
        </p:spPr>
      </p:pic>
      <p:pic>
        <p:nvPicPr>
          <p:cNvPr id="6" name="그래픽 1" descr="Database">
            <a:extLst>
              <a:ext uri="{FF2B5EF4-FFF2-40B4-BE49-F238E27FC236}">
                <a16:creationId xmlns:a16="http://schemas.microsoft.com/office/drawing/2014/main" id="{9E3C3BC8-50AF-22C3-55A4-6944AC0351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53791" y="3021588"/>
            <a:ext cx="814823" cy="814823"/>
          </a:xfrm>
          <a:prstGeom prst="rect">
            <a:avLst/>
          </a:prstGeom>
        </p:spPr>
      </p:pic>
      <p:pic>
        <p:nvPicPr>
          <p:cNvPr id="18" name="Graphic 17" descr="Gears with solid fill">
            <a:extLst>
              <a:ext uri="{FF2B5EF4-FFF2-40B4-BE49-F238E27FC236}">
                <a16:creationId xmlns:a16="http://schemas.microsoft.com/office/drawing/2014/main" id="{53B52D98-73F2-9C1A-40B0-6E86256CE0F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92754" y="3930964"/>
            <a:ext cx="792235" cy="792235"/>
          </a:xfrm>
          <a:prstGeom prst="rect">
            <a:avLst/>
          </a:prstGeom>
        </p:spPr>
      </p:pic>
      <p:pic>
        <p:nvPicPr>
          <p:cNvPr id="26" name="Graphic 25" descr="Merger with solid fill">
            <a:extLst>
              <a:ext uri="{FF2B5EF4-FFF2-40B4-BE49-F238E27FC236}">
                <a16:creationId xmlns:a16="http://schemas.microsoft.com/office/drawing/2014/main" id="{120B49DF-BFBA-E96B-C6A3-43452A05BC2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4240982" y="3799664"/>
            <a:ext cx="769605" cy="699081"/>
          </a:xfrm>
          <a:prstGeom prst="rect">
            <a:avLst/>
          </a:prstGeom>
        </p:spPr>
      </p:pic>
      <p:pic>
        <p:nvPicPr>
          <p:cNvPr id="33" name="Graphic 32" descr="Chat bubble outline">
            <a:extLst>
              <a:ext uri="{FF2B5EF4-FFF2-40B4-BE49-F238E27FC236}">
                <a16:creationId xmlns:a16="http://schemas.microsoft.com/office/drawing/2014/main" id="{2741771A-539F-9CF0-1E9D-2208314FA21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084056" y="4113177"/>
            <a:ext cx="914400" cy="914400"/>
          </a:xfrm>
          <a:prstGeom prst="rect">
            <a:avLst/>
          </a:prstGeom>
        </p:spPr>
      </p:pic>
      <p:pic>
        <p:nvPicPr>
          <p:cNvPr id="37" name="Graphic 36" descr="Camera outline">
            <a:extLst>
              <a:ext uri="{FF2B5EF4-FFF2-40B4-BE49-F238E27FC236}">
                <a16:creationId xmlns:a16="http://schemas.microsoft.com/office/drawing/2014/main" id="{083D1609-3B92-0339-44F2-6A2E45E092D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23676" y="4000552"/>
            <a:ext cx="719348" cy="719348"/>
          </a:xfrm>
          <a:prstGeom prst="rect">
            <a:avLst/>
          </a:prstGeom>
        </p:spPr>
      </p:pic>
      <p:pic>
        <p:nvPicPr>
          <p:cNvPr id="53" name="Graphic 52" descr="Daily calendar outline">
            <a:extLst>
              <a:ext uri="{FF2B5EF4-FFF2-40B4-BE49-F238E27FC236}">
                <a16:creationId xmlns:a16="http://schemas.microsoft.com/office/drawing/2014/main" id="{AD9822B0-BB5A-C92A-AC62-64C433FC99E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950732" y="3583296"/>
            <a:ext cx="914400" cy="914400"/>
          </a:xfrm>
          <a:prstGeom prst="rect">
            <a:avLst/>
          </a:prstGeom>
        </p:spPr>
      </p:pic>
      <p:pic>
        <p:nvPicPr>
          <p:cNvPr id="57" name="Graphic 56" descr="Arrow circle outline">
            <a:extLst>
              <a:ext uri="{FF2B5EF4-FFF2-40B4-BE49-F238E27FC236}">
                <a16:creationId xmlns:a16="http://schemas.microsoft.com/office/drawing/2014/main" id="{D49A2867-70B2-A07D-DDD2-59BB090CCFC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449266" y="3733339"/>
            <a:ext cx="719348" cy="719348"/>
          </a:xfrm>
          <a:prstGeom prst="rect">
            <a:avLst/>
          </a:prstGeom>
        </p:spPr>
      </p:pic>
      <p:pic>
        <p:nvPicPr>
          <p:cNvPr id="59" name="Graphic 58" descr="Arrow Down outline">
            <a:extLst>
              <a:ext uri="{FF2B5EF4-FFF2-40B4-BE49-F238E27FC236}">
                <a16:creationId xmlns:a16="http://schemas.microsoft.com/office/drawing/2014/main" id="{F1BBC987-AC36-1959-F6DC-2E4E448886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093802" y="3829378"/>
            <a:ext cx="790127" cy="393121"/>
          </a:xfrm>
          <a:prstGeom prst="rect">
            <a:avLst/>
          </a:prstGeom>
        </p:spPr>
      </p:pic>
      <p:pic>
        <p:nvPicPr>
          <p:cNvPr id="60" name="Graphic 59" descr="Barcode with solid fill">
            <a:extLst>
              <a:ext uri="{FF2B5EF4-FFF2-40B4-BE49-F238E27FC236}">
                <a16:creationId xmlns:a16="http://schemas.microsoft.com/office/drawing/2014/main" id="{7CD2C3A6-650E-4787-E159-0B825854CE9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744047" y="3208418"/>
            <a:ext cx="836982" cy="836982"/>
          </a:xfrm>
          <a:prstGeom prst="rect">
            <a:avLst/>
          </a:prstGeom>
        </p:spPr>
      </p:pic>
      <p:pic>
        <p:nvPicPr>
          <p:cNvPr id="61" name="Graphic 60" descr="Typewriter with solid fill">
            <a:extLst>
              <a:ext uri="{FF2B5EF4-FFF2-40B4-BE49-F238E27FC236}">
                <a16:creationId xmlns:a16="http://schemas.microsoft.com/office/drawing/2014/main" id="{D2B5829F-E7BD-37E5-DA9C-75253BEDBB7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117507" y="3028622"/>
            <a:ext cx="742713" cy="7427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75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785D-0E3C-4FA2-A94E-5AAC4C36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71" y="32572"/>
            <a:ext cx="10515600" cy="1325563"/>
          </a:xfrm>
        </p:spPr>
        <p:txBody>
          <a:bodyPr/>
          <a:lstStyle/>
          <a:p>
            <a:r>
              <a:rPr lang="en-US" dirty="0"/>
              <a:t>Solution Engine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DAACF3-6608-4271-8130-265F258177AB}"/>
              </a:ext>
            </a:extLst>
          </p:cNvPr>
          <p:cNvGrpSpPr/>
          <p:nvPr/>
        </p:nvGrpSpPr>
        <p:grpSpPr>
          <a:xfrm>
            <a:off x="2948015" y="1179174"/>
            <a:ext cx="7547972" cy="4895581"/>
            <a:chOff x="3897805" y="1416119"/>
            <a:chExt cx="8670136" cy="505949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7FBA49F-8ABE-42D4-A2BD-FABF6190C198}"/>
                </a:ext>
              </a:extLst>
            </p:cNvPr>
            <p:cNvGrpSpPr/>
            <p:nvPr/>
          </p:nvGrpSpPr>
          <p:grpSpPr>
            <a:xfrm>
              <a:off x="3897805" y="2193602"/>
              <a:ext cx="8670136" cy="4282014"/>
              <a:chOff x="2352824" y="2406341"/>
              <a:chExt cx="16119828" cy="450126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7E856B-EA8F-4E84-B5C4-960AD000F11C}"/>
                  </a:ext>
                </a:extLst>
              </p:cNvPr>
              <p:cNvSpPr/>
              <p:nvPr/>
            </p:nvSpPr>
            <p:spPr>
              <a:xfrm>
                <a:off x="10306165" y="6090314"/>
                <a:ext cx="8166487" cy="81729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365760" tIns="91440" rIns="365760" bIns="91440" anchor="ctr">
                <a:noAutofit/>
              </a:bodyPr>
              <a:lstStyle/>
              <a:p>
                <a:pPr marL="0" lvl="0" indent="0" algn="ctr" fontAlgn="auto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sz="2000" kern="1200" spc="0" dirty="0">
                    <a:solidFill>
                      <a:schemeClr val="tx1"/>
                    </a:solidFill>
                    <a:latin typeface="Ericsson Hilda Light"/>
                  </a:rPr>
                  <a:t>Data Parsing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C72CC12-A128-42B8-92C3-C10B98D02BC3}"/>
                  </a:ext>
                </a:extLst>
              </p:cNvPr>
              <p:cNvSpPr/>
              <p:nvPr/>
            </p:nvSpPr>
            <p:spPr>
              <a:xfrm>
                <a:off x="2352826" y="3223633"/>
                <a:ext cx="8166486" cy="81729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365760" tIns="91440" rIns="365760" bIns="91440" anchor="ctr">
                <a:noAutofit/>
              </a:bodyPr>
              <a:lstStyle/>
              <a:p>
                <a:pPr marL="0" lvl="0" indent="0" algn="ctr" fontAlgn="auto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sz="2000" kern="1200" spc="0" dirty="0">
                    <a:solidFill>
                      <a:schemeClr val="tx1"/>
                    </a:solidFill>
                    <a:latin typeface="Ericsson Hilda Light"/>
                  </a:rPr>
                  <a:t>Text Detection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6814FC-2BA5-4F4D-9667-1A0094473224}"/>
                  </a:ext>
                </a:extLst>
              </p:cNvPr>
              <p:cNvSpPr/>
              <p:nvPr/>
            </p:nvSpPr>
            <p:spPr>
              <a:xfrm>
                <a:off x="2352824" y="2406341"/>
                <a:ext cx="8166488" cy="81729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365760" tIns="91440" rIns="365760" bIns="9144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MRZ Extraction</a:t>
                </a: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3D0056-3DD4-464A-A007-894DEC38A83D}"/>
                </a:ext>
              </a:extLst>
            </p:cNvPr>
            <p:cNvSpPr/>
            <p:nvPr/>
          </p:nvSpPr>
          <p:spPr>
            <a:xfrm>
              <a:off x="3897806" y="1416119"/>
              <a:ext cx="4392389" cy="777483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365760" tIns="91440" rIns="548640" bIns="9144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    OCR Engine </a:t>
              </a:r>
              <a:endPara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A41EFA0D-4BD0-47CB-AA16-A34ADAC3261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5367008" y="1175668"/>
            <a:ext cx="777483" cy="77748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339410A-F5D8-4B4B-A35A-41783D50F2F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113633">
            <a:off x="317069" y="1345021"/>
            <a:ext cx="1304891" cy="1608506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80CF65-71B2-41BA-BAC6-DCBC7524F887}"/>
              </a:ext>
            </a:extLst>
          </p:cNvPr>
          <p:cNvCxnSpPr>
            <a:cxnSpLocks/>
          </p:cNvCxnSpPr>
          <p:nvPr/>
        </p:nvCxnSpPr>
        <p:spPr bwMode="auto">
          <a:xfrm>
            <a:off x="1844024" y="2204670"/>
            <a:ext cx="642271" cy="160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E2D435-9631-42DE-B93F-29F914656096}"/>
              </a:ext>
            </a:extLst>
          </p:cNvPr>
          <p:cNvCxnSpPr>
            <a:cxnSpLocks/>
          </p:cNvCxnSpPr>
          <p:nvPr/>
        </p:nvCxnSpPr>
        <p:spPr bwMode="auto">
          <a:xfrm>
            <a:off x="6955197" y="2271063"/>
            <a:ext cx="75415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EB11713-0D80-8046-B349-E5722216CF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938" y="4453977"/>
            <a:ext cx="3799021" cy="19489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A624AF-490E-0A93-1B66-F8D8EA293464}"/>
              </a:ext>
            </a:extLst>
          </p:cNvPr>
          <p:cNvSpPr txBox="1"/>
          <p:nvPr/>
        </p:nvSpPr>
        <p:spPr>
          <a:xfrm>
            <a:off x="7984613" y="1424240"/>
            <a:ext cx="28218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+mj-lt"/>
              </a:rPr>
              <a:t>DOB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+mj-lt"/>
              </a:rPr>
              <a:t>DOE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+mj-lt"/>
              </a:rPr>
              <a:t>Nationality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+mj-lt"/>
              </a:rPr>
              <a:t>Passport Type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+mj-lt"/>
              </a:rPr>
              <a:t>Passport Number</a:t>
            </a:r>
            <a:endParaRPr lang="en-AE" sz="1400" dirty="0">
              <a:latin typeface="+mj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892BD5-D7AB-FAAB-5D66-9019C8ECB047}"/>
              </a:ext>
            </a:extLst>
          </p:cNvPr>
          <p:cNvCxnSpPr>
            <a:cxnSpLocks/>
          </p:cNvCxnSpPr>
          <p:nvPr/>
        </p:nvCxnSpPr>
        <p:spPr bwMode="auto">
          <a:xfrm flipH="1">
            <a:off x="5417062" y="5723513"/>
            <a:ext cx="8644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F20891-0865-0E8B-EB61-8D4DC52D7B14}"/>
              </a:ext>
            </a:extLst>
          </p:cNvPr>
          <p:cNvCxnSpPr>
            <a:cxnSpLocks/>
          </p:cNvCxnSpPr>
          <p:nvPr/>
        </p:nvCxnSpPr>
        <p:spPr bwMode="auto">
          <a:xfrm>
            <a:off x="6955197" y="3136951"/>
            <a:ext cx="75415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E8FAF40-4ABB-719F-0094-786F05482594}"/>
              </a:ext>
            </a:extLst>
          </p:cNvPr>
          <p:cNvSpPr txBox="1"/>
          <p:nvPr/>
        </p:nvSpPr>
        <p:spPr>
          <a:xfrm>
            <a:off x="7984613" y="2875341"/>
            <a:ext cx="2821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Date of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Authority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D5E2753-3FC0-4891-B777-08B3FDB4A937}"/>
              </a:ext>
            </a:extLst>
          </p:cNvPr>
          <p:cNvCxnSpPr>
            <a:cxnSpLocks/>
          </p:cNvCxnSpPr>
          <p:nvPr/>
        </p:nvCxnSpPr>
        <p:spPr bwMode="auto">
          <a:xfrm>
            <a:off x="8477067" y="4257332"/>
            <a:ext cx="0" cy="7139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91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785D-0E3C-4FA2-A94E-5AAC4C36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Building Blocks</a:t>
            </a:r>
          </a:p>
        </p:txBody>
      </p:sp>
      <p:pic>
        <p:nvPicPr>
          <p:cNvPr id="17" name="Graphic 16" descr="Programmer male outline">
            <a:extLst>
              <a:ext uri="{FF2B5EF4-FFF2-40B4-BE49-F238E27FC236}">
                <a16:creationId xmlns:a16="http://schemas.microsoft.com/office/drawing/2014/main" id="{C0E20ED1-7EE8-A6BA-72D9-C0D6A6469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038" y="2035537"/>
            <a:ext cx="3013587" cy="301358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0BD187B-308C-4816-58B2-D0979A815D96}"/>
              </a:ext>
            </a:extLst>
          </p:cNvPr>
          <p:cNvSpPr/>
          <p:nvPr/>
        </p:nvSpPr>
        <p:spPr>
          <a:xfrm>
            <a:off x="3421625" y="2130032"/>
            <a:ext cx="3823888" cy="7522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lIns="365760" tIns="91440" rIns="365760" bIns="91440" anchor="ctr">
            <a:noAutofit/>
          </a:bodyPr>
          <a:lstStyle/>
          <a:p>
            <a:pPr marL="0" lv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kern="1200" spc="0" dirty="0">
                <a:solidFill>
                  <a:schemeClr val="tx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Date Parsing Methods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E404B7-9FEE-45B1-192A-A2C0409F77B5}"/>
              </a:ext>
            </a:extLst>
          </p:cNvPr>
          <p:cNvSpPr/>
          <p:nvPr/>
        </p:nvSpPr>
        <p:spPr>
          <a:xfrm>
            <a:off x="7960074" y="3702509"/>
            <a:ext cx="3823888" cy="7522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lIns="365760" tIns="91440" rIns="365760" bIns="91440" anchor="ctr">
            <a:noAutofit/>
          </a:bodyPr>
          <a:lstStyle/>
          <a:p>
            <a:pPr marL="0" lv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kern="1200" spc="0" dirty="0">
                <a:solidFill>
                  <a:schemeClr val="tx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Authority and Issuing Date Extraction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1BF419-511A-5E49-5ACF-E183D9769B52}"/>
              </a:ext>
            </a:extLst>
          </p:cNvPr>
          <p:cNvSpPr/>
          <p:nvPr/>
        </p:nvSpPr>
        <p:spPr>
          <a:xfrm>
            <a:off x="5938632" y="5255988"/>
            <a:ext cx="3823888" cy="7522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lIns="365760" tIns="91440" rIns="365760" bIns="91440" anchor="ctr">
            <a:noAutofit/>
          </a:bodyPr>
          <a:lstStyle/>
          <a:p>
            <a:pPr marL="0" lv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kern="1200" spc="0" dirty="0">
                <a:solidFill>
                  <a:schemeClr val="tx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Printing and Data Extraction Methods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70E4A7-C4AE-BC21-FEEB-010D2FB4D5D4}"/>
              </a:ext>
            </a:extLst>
          </p:cNvPr>
          <p:cNvSpPr/>
          <p:nvPr/>
        </p:nvSpPr>
        <p:spPr>
          <a:xfrm>
            <a:off x="3421625" y="3679015"/>
            <a:ext cx="3823888" cy="7522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lIns="365760" tIns="91440" rIns="365760" bIns="91440" anchor="ctr">
            <a:noAutofit/>
          </a:bodyPr>
          <a:lstStyle/>
          <a:p>
            <a:pPr marL="0" lv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kern="1200" spc="0" dirty="0">
                <a:solidFill>
                  <a:schemeClr val="tx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Extracting Data from Passport Image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39596A-D1EA-F5DA-CE7E-9FE53DF8C8E3}"/>
              </a:ext>
            </a:extLst>
          </p:cNvPr>
          <p:cNvSpPr/>
          <p:nvPr/>
        </p:nvSpPr>
        <p:spPr>
          <a:xfrm>
            <a:off x="7960074" y="2130032"/>
            <a:ext cx="3823888" cy="7522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lIns="365760" tIns="91440" rIns="365760" bIns="91440" anchor="ctr">
            <a:noAutofit/>
          </a:bodyPr>
          <a:lstStyle/>
          <a:p>
            <a:pPr marL="0" lv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kern="1200" spc="0" dirty="0">
                <a:solidFill>
                  <a:schemeClr val="tx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String Cleaning and Country Code Methods</a:t>
            </a:r>
          </a:p>
        </p:txBody>
      </p:sp>
    </p:spTree>
    <p:extLst>
      <p:ext uri="{BB962C8B-B14F-4D97-AF65-F5344CB8AC3E}">
        <p14:creationId xmlns:p14="http://schemas.microsoft.com/office/powerpoint/2010/main" val="6670131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8002053768567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5572197294373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ehefmay\AppData\Local\Temp\Templafy\PowerPointVsto\Assets\Artificial-intelligence-2.svg.sv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ehefmay\AppData\Local\Temp\Templafy\PowerPointVsto\Assets\Artificial-intelligence-2.svg.sv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ehefmay\AppData\Local\Temp\Templafy\PowerPointVsto\Assets\Data.svg.sv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1718</Words>
  <Application>Microsoft Office PowerPoint</Application>
  <PresentationFormat>Widescreen</PresentationFormat>
  <Paragraphs>205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NSimSun</vt:lpstr>
      <vt:lpstr>Aptos</vt:lpstr>
      <vt:lpstr>Aptos Display</vt:lpstr>
      <vt:lpstr>Arial</vt:lpstr>
      <vt:lpstr>Ericsson Hilda</vt:lpstr>
      <vt:lpstr>Ericsson Hilda Light</vt:lpstr>
      <vt:lpstr>Office Theme</vt:lpstr>
      <vt:lpstr>OCR Solution for Passport Data Extraction</vt:lpstr>
      <vt:lpstr>Solution Framework</vt:lpstr>
      <vt:lpstr>Solution Engine</vt:lpstr>
      <vt:lpstr>Code Building Blocks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Abdallah El-Sawy</dc:creator>
  <cp:lastModifiedBy>Abdallah El-Sawy</cp:lastModifiedBy>
  <cp:revision>9</cp:revision>
  <dcterms:created xsi:type="dcterms:W3CDTF">2024-07-30T19:18:21Z</dcterms:created>
  <dcterms:modified xsi:type="dcterms:W3CDTF">2024-07-30T21:39:21Z</dcterms:modified>
</cp:coreProperties>
</file>