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25201563" cy="35999738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9">
          <p15:clr>
            <a:srgbClr val="A4A3A4"/>
          </p15:clr>
        </p15:guide>
        <p15:guide id="2" orient="horz" pos="22086">
          <p15:clr>
            <a:srgbClr val="A4A3A4"/>
          </p15:clr>
        </p15:guide>
        <p15:guide id="3" orient="horz" pos="2349">
          <p15:clr>
            <a:srgbClr val="A4A3A4"/>
          </p15:clr>
        </p15:guide>
        <p15:guide id="4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50C76-3026-444F-81B2-9CC3BE465F20}" v="7" dt="2023-10-15T20:05:0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34" autoAdjust="0"/>
    <p:restoredTop sz="94660"/>
  </p:normalViewPr>
  <p:slideViewPr>
    <p:cSldViewPr snapToGrid="0" showGuides="1">
      <p:cViewPr varScale="1">
        <p:scale>
          <a:sx n="16" d="100"/>
          <a:sy n="16" d="100"/>
        </p:scale>
        <p:origin x="2050" y="43"/>
      </p:cViewPr>
      <p:guideLst>
        <p:guide orient="horz" pos="5289"/>
        <p:guide orient="horz" pos="22086"/>
        <p:guide orient="horz" pos="2349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92150"/>
            <a:ext cx="24272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13" y="11183938"/>
            <a:ext cx="21420137" cy="7715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0399375"/>
            <a:ext cx="17641887" cy="9201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72125" y="1441450"/>
            <a:ext cx="5668963" cy="307165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475" y="1441450"/>
            <a:ext cx="16859250" cy="307165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23133050"/>
            <a:ext cx="21421725" cy="7150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725" y="15257463"/>
            <a:ext cx="21421725" cy="78755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0475" y="8399463"/>
            <a:ext cx="11263313" cy="23758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6188" y="8399463"/>
            <a:ext cx="11264900" cy="23758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5" y="8058150"/>
            <a:ext cx="11134725" cy="3359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5" y="11417300"/>
            <a:ext cx="11134725" cy="20740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600" y="8058150"/>
            <a:ext cx="11139488" cy="3359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600" y="11417300"/>
            <a:ext cx="11139488" cy="20740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33513"/>
            <a:ext cx="8291513" cy="60991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613" y="1433513"/>
            <a:ext cx="14087475" cy="30724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5" y="7532688"/>
            <a:ext cx="8291513" cy="2462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300" y="25199975"/>
            <a:ext cx="15120938" cy="2974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40300" y="3216275"/>
            <a:ext cx="15120938" cy="21599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0300" y="28174950"/>
            <a:ext cx="15120938" cy="422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13"/>
            <a:extLst>
              <a:ext uri="{FF2B5EF4-FFF2-40B4-BE49-F238E27FC236}">
                <a16:creationId xmlns:a16="http://schemas.microsoft.com/office/drawing/2014/main" id="{6BFFBEBF-6F96-4D73-87E7-3525B8257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19379372" y="35425506"/>
            <a:ext cx="3255359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C365D95-4213-4FDE-84BF-DFB5A2F65993}"/>
              </a:ext>
            </a:extLst>
          </p:cNvPr>
          <p:cNvSpPr txBox="1"/>
          <p:nvPr userDrawn="1"/>
        </p:nvSpPr>
        <p:spPr>
          <a:xfrm>
            <a:off x="22611872" y="35348670"/>
            <a:ext cx="19756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E6A034-93E0-421C-ACA5-B28573E1673A}"/>
              </a:ext>
            </a:extLst>
          </p:cNvPr>
          <p:cNvSpPr txBox="1"/>
          <p:nvPr userDrawn="1"/>
        </p:nvSpPr>
        <p:spPr>
          <a:xfrm>
            <a:off x="0" y="35876627"/>
            <a:ext cx="4619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2pPr>
      <a:lvl3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3pPr>
      <a:lvl4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4pPr>
      <a:lvl5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5pPr>
      <a:lvl6pPr marL="4572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6pPr>
      <a:lvl7pPr marL="9144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7pPr>
      <a:lvl8pPr marL="13716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8pPr>
      <a:lvl9pPr marL="18288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72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  <a:ea typeface="+mn-ea"/>
          <a:cs typeface="+mn-cs"/>
        </a:defRPr>
      </a:lvl1pPr>
      <a:lvl2pPr marL="2840038" indent="-1092200" algn="l" defTabSz="3497263" rtl="0" eaLnBrk="0" fontAlgn="base" hangingPunct="0">
        <a:spcBef>
          <a:spcPct val="20000"/>
        </a:spcBef>
        <a:spcAft>
          <a:spcPct val="0"/>
        </a:spcAft>
        <a:buChar char="–"/>
        <a:defRPr sz="10700">
          <a:solidFill>
            <a:schemeClr val="tx1"/>
          </a:solidFill>
          <a:latin typeface="+mn-lt"/>
        </a:defRPr>
      </a:lvl2pPr>
      <a:lvl3pPr marL="4370388" indent="-873125" algn="l" defTabSz="3497263" rtl="0" eaLnBrk="0" fontAlgn="base" hangingPunct="0">
        <a:spcBef>
          <a:spcPct val="20000"/>
        </a:spcBef>
        <a:spcAft>
          <a:spcPct val="0"/>
        </a:spcAft>
        <a:buChar char="•"/>
        <a:defRPr sz="9200">
          <a:solidFill>
            <a:schemeClr val="tx1"/>
          </a:solidFill>
          <a:latin typeface="+mn-lt"/>
        </a:defRPr>
      </a:lvl3pPr>
      <a:lvl4pPr marL="6118225" indent="-873125" algn="l" defTabSz="3497263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</a:defRPr>
      </a:lvl4pPr>
      <a:lvl5pPr marL="7867650" indent="-873125" algn="l" defTabSz="3497263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5pPr>
      <a:lvl6pPr marL="83248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6pPr>
      <a:lvl7pPr marL="87820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7pPr>
      <a:lvl8pPr marL="92392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8pPr>
      <a:lvl9pPr marL="96964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0"/>
          <p:cNvSpPr>
            <a:spLocks noChangeArrowheads="1"/>
          </p:cNvSpPr>
          <p:nvPr/>
        </p:nvSpPr>
        <p:spPr bwMode="auto">
          <a:xfrm>
            <a:off x="12849225" y="6697663"/>
            <a:ext cx="11857038" cy="284162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51" name="AutoShape 4"/>
          <p:cNvSpPr>
            <a:spLocks noChangeArrowheads="1"/>
          </p:cNvSpPr>
          <p:nvPr/>
        </p:nvSpPr>
        <p:spPr bwMode="auto">
          <a:xfrm>
            <a:off x="438150" y="6665913"/>
            <a:ext cx="11857038" cy="2841783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endParaRPr lang="en-US" altLang="en-US" dirty="0"/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604838" y="8488363"/>
            <a:ext cx="11434762" cy="767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In an age dominated by digital communication and content sharing, the quality of multimedia especially videos and audio plays a critical role in delivering clear, engaging and professional educational content experiences, unfortunately many videos suffer from poor resolution and noisy audio this becomes a real significant issue as clarity is essential resulting in a very bad user experience.</a:t>
            </a:r>
          </a:p>
          <a:p>
            <a:pPr algn="l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to tackle these challenges, our project introduces an intelligent enhancement system that leverages AI techniques to improve both video and audio quality by integrating advanced deep learning models for video super-resolution and audio noise suppression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3368675" y="16252421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Methods</a:t>
            </a: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14700738" y="20979509"/>
            <a:ext cx="7408986" cy="11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Conclusions</a:t>
            </a:r>
          </a:p>
        </p:txBody>
      </p:sp>
      <p:sp>
        <p:nvSpPr>
          <p:cNvPr id="2055" name="AutoShape 13"/>
          <p:cNvSpPr>
            <a:spLocks noChangeArrowheads="1"/>
          </p:cNvSpPr>
          <p:nvPr/>
        </p:nvSpPr>
        <p:spPr bwMode="auto">
          <a:xfrm>
            <a:off x="393700" y="830262"/>
            <a:ext cx="24414163" cy="5749925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850" tIns="36425" rIns="72850" bIns="364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853281" y="1153013"/>
            <a:ext cx="23495000" cy="505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0" b="1" dirty="0"/>
              <a:t>AI video &amp; audio enhancement</a:t>
            </a:r>
            <a:br>
              <a:rPr lang="ar-EG" altLang="en-US" sz="10000" b="1" dirty="0"/>
            </a:br>
            <a:r>
              <a:rPr lang="en-US" altLang="en-US" sz="4400" b="1" dirty="0"/>
              <a:t>By: Abdallah Ashraf, Seif Ahmed, Mohamed Ahmed, </a:t>
            </a:r>
            <a:br>
              <a:rPr lang="en-US" altLang="en-US" sz="4400" b="1" dirty="0"/>
            </a:br>
            <a:r>
              <a:rPr lang="en-US" altLang="en-US" sz="4400" b="1" dirty="0"/>
              <a:t>Nour El Deen, Seif El Deen Ahmed, Abdelrahman Emad</a:t>
            </a:r>
            <a:endParaRPr lang="en-US" altLang="en-US" sz="6000" b="1" dirty="0"/>
          </a:p>
          <a:p>
            <a:pPr eaLnBrk="1" hangingPunct="1"/>
            <a:r>
              <a:rPr lang="en-US" altLang="en-US" sz="4800" b="1" dirty="0"/>
              <a:t>Supervised by: Prof. Dr. Sally Saad,</a:t>
            </a:r>
            <a:br>
              <a:rPr lang="en-US" altLang="en-US" sz="4800" b="1" dirty="0"/>
            </a:br>
            <a:r>
              <a:rPr lang="en-US" altLang="en-US" sz="4800" b="1" dirty="0"/>
              <a:t> TA. Mohamed Essam</a:t>
            </a:r>
          </a:p>
          <a:p>
            <a:pPr eaLnBrk="1" hangingPunct="1"/>
            <a:r>
              <a:rPr lang="en-US" altLang="en-US" sz="4000" b="1" i="1" dirty="0"/>
              <a:t>Faculty of Computer and Information Sciences - Ain Shams University</a:t>
            </a:r>
            <a:endParaRPr lang="en-US" altLang="en-US" sz="7200" dirty="0"/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208369" y="25907715"/>
            <a:ext cx="8932984" cy="11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Bibliography</a:t>
            </a:r>
          </a:p>
        </p:txBody>
      </p:sp>
      <p:sp>
        <p:nvSpPr>
          <p:cNvPr id="2059" name="Text Box 36"/>
          <p:cNvSpPr txBox="1">
            <a:spLocks noChangeArrowheads="1"/>
          </p:cNvSpPr>
          <p:nvPr/>
        </p:nvSpPr>
        <p:spPr bwMode="auto">
          <a:xfrm>
            <a:off x="943586" y="17419234"/>
            <a:ext cx="11010900" cy="1297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4000" dirty="0">
                <a:latin typeface="Times New Roman" pitchFamily="18" charset="0"/>
              </a:rPr>
              <a:t>1.Video Super-Resolution (VSR) :</a:t>
            </a:r>
          </a:p>
          <a:p>
            <a:pPr algn="l"/>
            <a:r>
              <a:rPr lang="en-US" altLang="en-US" sz="4000" dirty="0">
                <a:latin typeface="Times New Roman" pitchFamily="18" charset="0"/>
              </a:rPr>
              <a:t>We used the RVRT model to enhance low-resolution videos by restoring frame consistency and detail. The video is processed in tiles to reduce memory usage and enable faster &amp; higher quality performance.</a:t>
            </a:r>
          </a:p>
          <a:p>
            <a:pPr algn="l"/>
            <a:endParaRPr lang="en-US" altLang="en-US" sz="4000" dirty="0">
              <a:latin typeface="Times New Roman" pitchFamily="18" charset="0"/>
            </a:endParaRPr>
          </a:p>
          <a:p>
            <a:pPr algn="l"/>
            <a:r>
              <a:rPr lang="en-US" altLang="en-US" sz="4000" dirty="0">
                <a:latin typeface="Times New Roman" pitchFamily="18" charset="0"/>
              </a:rPr>
              <a:t>2.Model Enhancement and Tiling Optimization : </a:t>
            </a:r>
          </a:p>
          <a:p>
            <a:pPr algn="l"/>
            <a:r>
              <a:rPr lang="en-US" altLang="en-US" sz="4000" dirty="0">
                <a:latin typeface="Times New Roman" pitchFamily="18" charset="0"/>
              </a:rPr>
              <a:t>We integrated additional residual blocks into the RVRT architecture to better preserve textures and fine details in the upscaled video. Our tiling-based optimization strategy helps in avoiding memory bottlenecks by processing video patches individually and then seamlessly merging them, resulting in high-quality output with minimal artifacts.</a:t>
            </a:r>
          </a:p>
          <a:p>
            <a:pPr algn="l"/>
            <a:endParaRPr lang="en-US" altLang="en-US" sz="4000" dirty="0">
              <a:latin typeface="Times New Roman" pitchFamily="18" charset="0"/>
            </a:endParaRPr>
          </a:p>
          <a:p>
            <a:pPr algn="l"/>
            <a:r>
              <a:rPr lang="en-US" altLang="en-US" sz="4000" dirty="0">
                <a:latin typeface="Times New Roman" pitchFamily="18" charset="0"/>
              </a:rPr>
              <a:t>3.Audio Noise Suppression : For audio enhancement, the system utilizes a fine-tuned </a:t>
            </a:r>
            <a:r>
              <a:rPr lang="en-US" altLang="en-US" sz="4000" dirty="0" err="1">
                <a:latin typeface="Times New Roman" pitchFamily="18" charset="0"/>
              </a:rPr>
              <a:t>Demucs</a:t>
            </a:r>
            <a:r>
              <a:rPr lang="en-US" altLang="en-US" sz="4000" dirty="0">
                <a:latin typeface="Times New Roman" pitchFamily="18" charset="0"/>
              </a:rPr>
              <a:t> model, a U-Net-based deep learning architecture well-suited for denoising and source separation. </a:t>
            </a:r>
          </a:p>
          <a:p>
            <a:pPr algn="l"/>
            <a:endParaRPr lang="en-US" altLang="en-US" sz="4000" dirty="0">
              <a:latin typeface="Times New Roman" pitchFamily="18" charset="0"/>
            </a:endParaRPr>
          </a:p>
          <a:p>
            <a:pPr algn="l"/>
            <a:endParaRPr lang="en-US" altLang="en-US" sz="4000" dirty="0">
              <a:latin typeface="Times New Roman" pitchFamily="18" charset="0"/>
            </a:endParaRPr>
          </a:p>
        </p:txBody>
      </p:sp>
      <p:sp>
        <p:nvSpPr>
          <p:cNvPr id="2060" name="Text Box 38"/>
          <p:cNvSpPr txBox="1">
            <a:spLocks noChangeArrowheads="1"/>
          </p:cNvSpPr>
          <p:nvPr/>
        </p:nvSpPr>
        <p:spPr bwMode="auto">
          <a:xfrm>
            <a:off x="13276263" y="27596102"/>
            <a:ext cx="11210925" cy="61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>
              <a:lnSpc>
                <a:spcPct val="95000"/>
              </a:lnSpc>
            </a:pPr>
            <a:r>
              <a:rPr lang="en-US" altLang="en-US" sz="3200" dirty="0">
                <a:latin typeface="Times New Roman" pitchFamily="18" charset="0"/>
              </a:rPr>
              <a:t>1.Wang et al., </a:t>
            </a:r>
            <a:r>
              <a:rPr lang="en-US" altLang="en-US" sz="3200" dirty="0" err="1">
                <a:latin typeface="Times New Roman" pitchFamily="18" charset="0"/>
              </a:rPr>
              <a:t>EvTexture</a:t>
            </a:r>
            <a:r>
              <a:rPr lang="en-US" altLang="en-US" sz="3200" dirty="0">
                <a:latin typeface="Times New Roman" pitchFamily="18" charset="0"/>
              </a:rPr>
              <a:t>: Event-driven Texture Enhancement for Video Super-Resolution, IEEE TPAMI, 2024.</a:t>
            </a:r>
          </a:p>
          <a:p>
            <a:pPr marL="0" indent="0" algn="l">
              <a:lnSpc>
                <a:spcPct val="95000"/>
              </a:lnSpc>
            </a:pPr>
            <a:r>
              <a:rPr lang="en-US" sz="3200" dirty="0"/>
              <a:t>2.Liang et al., </a:t>
            </a:r>
            <a:r>
              <a:rPr lang="en-US" sz="3200" i="1" dirty="0"/>
              <a:t>VRT: A Video Restoration Transformer</a:t>
            </a:r>
            <a:r>
              <a:rPr lang="en-US" sz="3200" dirty="0"/>
              <a:t>, CVPR, 2022.</a:t>
            </a:r>
          </a:p>
          <a:p>
            <a:pPr marL="0" indent="0" algn="l">
              <a:lnSpc>
                <a:spcPct val="95000"/>
              </a:lnSpc>
            </a:pPr>
            <a:r>
              <a:rPr lang="en-US" sz="3200" dirty="0">
                <a:latin typeface="Times New Roman" pitchFamily="18" charset="0"/>
              </a:rPr>
              <a:t>3.</a:t>
            </a:r>
            <a:r>
              <a:rPr lang="en-US" sz="3200" dirty="0"/>
              <a:t>Wang et al., </a:t>
            </a:r>
            <a:r>
              <a:rPr lang="en-US" sz="3200" i="1" dirty="0"/>
              <a:t>Real-ESRGAN: Blind Super-Resolution with Synthetic Data</a:t>
            </a:r>
            <a:r>
              <a:rPr lang="en-US" sz="3200" dirty="0"/>
              <a:t>, ICCV, 2021.</a:t>
            </a:r>
          </a:p>
          <a:p>
            <a:pPr marL="0" indent="0" algn="l">
              <a:lnSpc>
                <a:spcPct val="95000"/>
              </a:lnSpc>
            </a:pPr>
            <a:r>
              <a:rPr lang="en-US" sz="3200" dirty="0"/>
              <a:t>4. </a:t>
            </a:r>
            <a:r>
              <a:rPr lang="en-US" sz="3200" dirty="0" err="1"/>
              <a:t>Defossez</a:t>
            </a:r>
            <a:r>
              <a:rPr lang="en-US" sz="3200" dirty="0"/>
              <a:t> et al., </a:t>
            </a:r>
            <a:r>
              <a:rPr lang="en-US" sz="3200" i="1" dirty="0" err="1"/>
              <a:t>Demucs</a:t>
            </a:r>
            <a:r>
              <a:rPr lang="en-US" sz="3200" i="1" dirty="0"/>
              <a:t>: Music Source Separation in the Waveform Domain</a:t>
            </a:r>
            <a:r>
              <a:rPr lang="en-US" sz="3200" dirty="0"/>
              <a:t>, </a:t>
            </a:r>
            <a:r>
              <a:rPr lang="en-US" sz="3200" dirty="0" err="1"/>
              <a:t>arXiv</a:t>
            </a:r>
            <a:r>
              <a:rPr lang="en-US" sz="3200" dirty="0"/>
              <a:t>, 2019.</a:t>
            </a:r>
          </a:p>
          <a:p>
            <a:pPr marL="0" indent="0" algn="l">
              <a:lnSpc>
                <a:spcPct val="95000"/>
              </a:lnSpc>
            </a:pPr>
            <a:r>
              <a:rPr lang="en-US" sz="3200" dirty="0"/>
              <a:t>5. Valentini-</a:t>
            </a:r>
            <a:r>
              <a:rPr lang="en-US" sz="3200" dirty="0" err="1"/>
              <a:t>Botinhao</a:t>
            </a:r>
            <a:r>
              <a:rPr lang="en-US" sz="3200" dirty="0"/>
              <a:t> et al., RNN-based Speech Enhancement for TTS, SSW, 2016.</a:t>
            </a:r>
          </a:p>
          <a:p>
            <a:pPr marL="0" indent="0" algn="l">
              <a:lnSpc>
                <a:spcPct val="95000"/>
              </a:lnSpc>
            </a:pPr>
            <a:r>
              <a:rPr lang="en-US" sz="3200" dirty="0"/>
              <a:t>6.</a:t>
            </a:r>
            <a:r>
              <a:rPr lang="fr-FR" sz="3200" dirty="0"/>
              <a:t> Chen et al., Image Super-</a:t>
            </a:r>
            <a:r>
              <a:rPr lang="fr-FR" sz="3200" dirty="0" err="1"/>
              <a:t>Resolution</a:t>
            </a:r>
            <a:r>
              <a:rPr lang="fr-FR" sz="3200" dirty="0"/>
              <a:t> Transformer, CVPR, 2023.</a:t>
            </a:r>
            <a:endParaRPr lang="en-US" sz="3200" dirty="0"/>
          </a:p>
          <a:p>
            <a:pPr marL="0" indent="0" algn="l">
              <a:lnSpc>
                <a:spcPct val="95000"/>
              </a:lnSpc>
            </a:pPr>
            <a:endParaRPr lang="en-US" altLang="en-US" sz="3200" dirty="0">
              <a:latin typeface="Times New Roman" pitchFamily="18" charset="0"/>
            </a:endParaRPr>
          </a:p>
        </p:txBody>
      </p:sp>
      <p:sp>
        <p:nvSpPr>
          <p:cNvPr id="2061" name="Text Box 40"/>
          <p:cNvSpPr txBox="1">
            <a:spLocks noChangeArrowheads="1"/>
          </p:cNvSpPr>
          <p:nvPr/>
        </p:nvSpPr>
        <p:spPr bwMode="auto">
          <a:xfrm>
            <a:off x="13276263" y="22232377"/>
            <a:ext cx="11050587" cy="355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This project presents an AI-based system for enhancing video and audio quality through deep learning. By integrating advanced models like RVRT for video super-resolution and </a:t>
            </a:r>
            <a:r>
              <a:rPr lang="en-US" altLang="en-US" sz="4000" dirty="0" err="1">
                <a:latin typeface="Times New Roman" pitchFamily="18" charset="0"/>
              </a:rPr>
              <a:t>Demucs</a:t>
            </a:r>
            <a:r>
              <a:rPr lang="en-US" altLang="en-US" sz="4000" dirty="0">
                <a:latin typeface="Times New Roman" pitchFamily="18" charset="0"/>
              </a:rPr>
              <a:t> for audio denoising, A web-based interface was developed to make the tool accessible for non-technical users</a:t>
            </a:r>
          </a:p>
        </p:txBody>
      </p:sp>
      <p:sp>
        <p:nvSpPr>
          <p:cNvPr id="2062" name="Text Box 42"/>
          <p:cNvSpPr txBox="1">
            <a:spLocks noChangeArrowheads="1"/>
          </p:cNvSpPr>
          <p:nvPr/>
        </p:nvSpPr>
        <p:spPr bwMode="auto">
          <a:xfrm>
            <a:off x="3368675" y="7165975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Introduction</a:t>
            </a:r>
          </a:p>
        </p:txBody>
      </p:sp>
      <p:sp>
        <p:nvSpPr>
          <p:cNvPr id="2063" name="Text Box 43"/>
          <p:cNvSpPr txBox="1">
            <a:spLocks noChangeArrowheads="1"/>
          </p:cNvSpPr>
          <p:nvPr/>
        </p:nvSpPr>
        <p:spPr bwMode="auto">
          <a:xfrm>
            <a:off x="2813737" y="29042592"/>
            <a:ext cx="6200087" cy="432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Results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/>
          </a:p>
          <a:p>
            <a:pPr eaLnBrk="1" hangingPunct="1">
              <a:spcBef>
                <a:spcPct val="50000"/>
              </a:spcBef>
            </a:pPr>
            <a:endParaRPr lang="en-US" altLang="en-US" b="1" dirty="0"/>
          </a:p>
        </p:txBody>
      </p:sp>
      <p:pic>
        <p:nvPicPr>
          <p:cNvPr id="5" name="Picture 4" descr="A logo of a university of computer and information sciences&#10;&#10;Description automatically generated">
            <a:extLst>
              <a:ext uri="{FF2B5EF4-FFF2-40B4-BE49-F238E27FC236}">
                <a16:creationId xmlns:a16="http://schemas.microsoft.com/office/drawing/2014/main" id="{E509137A-6770-D7A7-89AB-77433F2F1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586151"/>
            <a:ext cx="3227947" cy="3168537"/>
          </a:xfrm>
          <a:prstGeom prst="rect">
            <a:avLst/>
          </a:prstGeom>
        </p:spPr>
      </p:pic>
      <p:pic>
        <p:nvPicPr>
          <p:cNvPr id="7" name="Picture 6" descr="A logo of an university&#10;&#10;Description automatically generated">
            <a:extLst>
              <a:ext uri="{FF2B5EF4-FFF2-40B4-BE49-F238E27FC236}">
                <a16:creationId xmlns:a16="http://schemas.microsoft.com/office/drawing/2014/main" id="{29AB08D2-1547-0B42-A132-0A7F21945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577" y="2653711"/>
            <a:ext cx="3334878" cy="2754312"/>
          </a:xfrm>
          <a:prstGeom prst="rect">
            <a:avLst/>
          </a:prstGeom>
        </p:spPr>
      </p:pic>
      <p:sp>
        <p:nvSpPr>
          <p:cNvPr id="3" name="Text Box 19">
            <a:extLst>
              <a:ext uri="{FF2B5EF4-FFF2-40B4-BE49-F238E27FC236}">
                <a16:creationId xmlns:a16="http://schemas.microsoft.com/office/drawing/2014/main" id="{8D53FFB1-D23F-D80B-87BD-F87D4831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7655" y="7213887"/>
            <a:ext cx="11480800" cy="136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4000" dirty="0"/>
              <a:t>Our system demonstrated notable performance gains across both video and audio enhancement tasks:</a:t>
            </a:r>
          </a:p>
          <a:p>
            <a:pPr marL="742950" indent="-742950" algn="l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en-US" sz="4000" dirty="0"/>
              <a:t>Video Enhancement :</a:t>
            </a:r>
          </a:p>
          <a:p>
            <a:pPr marL="742950" indent="-742950" algn="l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/>
              <a:t>Enhanced model architecture by adding a layer and achieved a 1.85 dB PSNR improvement and a 0.0483 SSIM boost on the REDS benchmark by enhancing .</a:t>
            </a:r>
          </a:p>
          <a:p>
            <a:pPr marL="742950" indent="-742950" algn="l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/>
              <a:t>Reduced GPU memory usage by 50% through a custom tile-based optimization approach.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/>
              <a:t>2. Audio Enhancement :</a:t>
            </a:r>
          </a:p>
          <a:p>
            <a:pPr marL="571500" indent="-571500" algn="l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/>
              <a:t>Delivered a PESQ score of 3.15 on the Valentini-noise dataset and 2.91 on </a:t>
            </a:r>
            <a:r>
              <a:rPr lang="en-US" altLang="en-US" sz="4000" dirty="0" err="1"/>
              <a:t>VoiceBank+DEMAND</a:t>
            </a:r>
            <a:r>
              <a:rPr lang="en-US" altLang="en-US" sz="4000" dirty="0"/>
              <a:t>.</a:t>
            </a:r>
          </a:p>
          <a:p>
            <a:pPr marL="571500" indent="-571500" algn="l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/>
              <a:t>Maintained high speech intelligibility and naturalness while removing diverse noise types.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/>
              <a:t>3. System Integration :</a:t>
            </a:r>
          </a:p>
          <a:p>
            <a:pPr marL="571500" indent="-571500" algn="l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/>
              <a:t>Unified video and audio enhancement into a seamless pipeline.</a:t>
            </a:r>
          </a:p>
          <a:p>
            <a:pPr marL="571500" indent="-571500" algn="l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4000" dirty="0"/>
              <a:t>Real-time capable and accessible via an intuitive web-based interface.</a:t>
            </a:r>
          </a:p>
        </p:txBody>
      </p:sp>
      <p:pic>
        <p:nvPicPr>
          <p:cNvPr id="14" name="Picture 13" descr="A screenshot of a blue and white screen&#10;&#10;AI-generated content may be incorrect.">
            <a:extLst>
              <a:ext uri="{FF2B5EF4-FFF2-40B4-BE49-F238E27FC236}">
                <a16:creationId xmlns:a16="http://schemas.microsoft.com/office/drawing/2014/main" id="{B9CB2664-FA46-304D-A048-1E2002819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7" y="30183965"/>
            <a:ext cx="9232266" cy="466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6A73D1965A9E4FB610CC3E52E7E3EE" ma:contentTypeVersion="12" ma:contentTypeDescription="Create a new document." ma:contentTypeScope="" ma:versionID="e0dcf46ea9ed9da73fde803695546c13">
  <xsd:schema xmlns:xsd="http://www.w3.org/2001/XMLSchema" xmlns:xs="http://www.w3.org/2001/XMLSchema" xmlns:p="http://schemas.microsoft.com/office/2006/metadata/properties" xmlns:ns3="97c145a1-21d4-4452-8d03-cd8e83ebdcb6" xmlns:ns4="0fd51442-9ef4-4aa4-884f-d91b77722268" targetNamespace="http://schemas.microsoft.com/office/2006/metadata/properties" ma:root="true" ma:fieldsID="13e9e6ff82dfa9e7f620c5db11e94bf7" ns3:_="" ns4:_="">
    <xsd:import namespace="97c145a1-21d4-4452-8d03-cd8e83ebdcb6"/>
    <xsd:import namespace="0fd51442-9ef4-4aa4-884f-d91b777222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145a1-21d4-4452-8d03-cd8e83ebd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d51442-9ef4-4aa4-884f-d91b7772226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c145a1-21d4-4452-8d03-cd8e83ebdcb6" xsi:nil="true"/>
  </documentManagement>
</p:properties>
</file>

<file path=customXml/itemProps1.xml><?xml version="1.0" encoding="utf-8"?>
<ds:datastoreItem xmlns:ds="http://schemas.openxmlformats.org/officeDocument/2006/customXml" ds:itemID="{7514CE49-35ED-42A3-A4E4-5B04BC8E61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616FB-AC0E-476E-BBC6-C39792A08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145a1-21d4-4452-8d03-cd8e83ebdcb6"/>
    <ds:schemaRef ds:uri="0fd51442-9ef4-4aa4-884f-d91b777222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7A1994-71F8-434B-A149-A51D08618763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fd51442-9ef4-4aa4-884f-d91b77722268"/>
    <ds:schemaRef ds:uri="97c145a1-21d4-4452-8d03-cd8e83ebdcb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554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Abdallah Ashraf</cp:lastModifiedBy>
  <cp:revision>38</cp:revision>
  <dcterms:created xsi:type="dcterms:W3CDTF">2008-12-04T00:20:37Z</dcterms:created>
  <dcterms:modified xsi:type="dcterms:W3CDTF">2025-06-28T12:22:21Z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0x0101002A6A73D1965A9E4FB610CC3E52E7E3EE</vt:lpwstr>
  </property>
</Properties>
</file>