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3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A10A84-6B7A-E314-B73E-4064AE67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6E8A542-6719-BC21-70BE-6D9BE06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DA75A8-FFC8-1B4D-0195-C27341DB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27930E1-580C-923B-B1DB-B1BF483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A59F8-0525-0DFA-E116-7C816CB1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671651-E151-AB3C-C448-A7035323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D37A058-6E32-800B-D692-B1EE7C40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A92C3B4-DE18-4167-7FAC-6436DE81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F05B069-A944-E6D1-14F5-D0F7000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7D872D-5775-7052-CF41-837AFCA9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AB46F46F-0B51-3E67-457C-B19AA15B4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3161EC2-E4B2-78B5-0F3D-88AF78F1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B10CB64-72E6-35FE-5E75-E7FE812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A6980A-A474-2D3D-21FA-FAB9CFE0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4156BF6-D866-FCD2-FC22-5652465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557719-5DF4-E5D5-CF2C-827623E9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AE33187-C021-8CB1-5B79-237D70F6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768701E-90FF-E3A0-391E-A1E4A431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9F9AA0-6309-4F53-BF34-AED5ABB3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54965AC-3AB0-67C1-D090-31B7FD4C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E1D26F-8110-65C9-BE87-84FA7E9C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FB30891-F93E-1FCC-6735-A9DB485D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50FB61F-4EFA-4F15-DD83-64E7BC1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1C5114F-0CF4-C49E-28C1-F4E36231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C438D2B-C083-1BFE-56C1-AAD50FF0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F49064-33E6-FCAD-2F4B-803ECE54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884EF18-0DD7-8D70-391E-AB97B8A5B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D6E26F4-C5FE-3AD5-DD1F-CE3212E9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0B0D0EF-9F5D-FABD-6845-DD7E31C7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8A34C3E-568B-8C54-80C5-8B5EADE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10F559D-5808-32E1-C606-1B7D563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C7A603C-BB2F-0299-1DB0-E0401D8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B697CE0-56F5-FCB4-6ACE-B35D7DC2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06D9485-A087-86FF-33B6-3898CAB4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1768B28-EB81-AD11-847B-7982CCBA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D093FC5-BFF5-57DF-E6E1-422A009E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24C2A68-EB82-36E1-1E67-BC5F1778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59565BB-6957-3DB2-5867-5DA9E38A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4DF7A14-F2C3-40F3-D35C-444C97E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EAEFA0-CC87-4B29-550C-BB1879AF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A1CD557-0DC3-0B90-F2DF-862217C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176F526-1A41-F078-0BD7-2E6CBBAF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3BC54CC-A455-0942-C10A-104D2768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079DEA2-ECD2-92E8-4954-21393FF9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9676755-224C-9D3A-7B61-2B91BE4F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F851074-2530-C7C9-A34E-B69F1335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D073A4-2D1D-0F81-8A42-D0701D26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83D7B2E-4A9B-D614-84FF-3A6C2BD3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844FA33-7666-8520-6FF4-5D7E98A5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5D3351C-00C2-9B5C-137A-23808440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FE04CDF-146F-E353-D166-63CFA6F9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1689A5E-6E97-A29A-5C7F-DF399701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B41518-5F02-71BE-EEE6-6AD5543C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14F9DF4-B403-B61E-F8D4-094068850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ABF84A5-CAB9-A9DB-2051-467DB94CC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941E4EF-FA22-C425-8460-0CEE923D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3463497-0D98-D600-CD65-5C989C93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ECE2E08-97E1-5D36-962E-1D18CDCA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0282B02-6B6A-DBB5-07AE-7468D87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1CF1993-FA05-4F1F-8F83-653FD2D2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916D38B-6E6B-C2CD-8B74-103F255D3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3852-1940-4B5C-8AFE-B5049DC3E301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89E9F7D-3AF6-5587-BA97-05047CE0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B2E329-7671-ED5A-FE07-9297A1CB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9545E2-717A-41DE-15D8-E07361F0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429636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( INT I =1 ; I &lt;=N;I*=2)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S.O.P(“HI”);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93F2E828-A770-B831-3B55-1E6236EEA4F1}"/>
              </a:ext>
            </a:extLst>
          </p:cNvPr>
          <p:cNvCxnSpPr/>
          <p:nvPr/>
        </p:nvCxnSpPr>
        <p:spPr>
          <a:xfrm flipH="1" flipV="1">
            <a:off x="4525818" y="932873"/>
            <a:ext cx="1062182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065A6C03-7572-3990-367B-94AB20D4BAB8}"/>
              </a:ext>
            </a:extLst>
          </p:cNvPr>
          <p:cNvCxnSpPr/>
          <p:nvPr/>
        </p:nvCxnSpPr>
        <p:spPr>
          <a:xfrm flipV="1">
            <a:off x="6918036" y="637309"/>
            <a:ext cx="221673" cy="10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6D29B4D5-6027-6724-1BD8-45433DB94E60}"/>
              </a:ext>
            </a:extLst>
          </p:cNvPr>
          <p:cNvCxnSpPr/>
          <p:nvPr/>
        </p:nvCxnSpPr>
        <p:spPr>
          <a:xfrm>
            <a:off x="7740073" y="2078182"/>
            <a:ext cx="1847272" cy="8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80DEC236-4DA1-5440-AC24-61CF97DC881C}"/>
              </a:ext>
            </a:extLst>
          </p:cNvPr>
          <p:cNvCxnSpPr/>
          <p:nvPr/>
        </p:nvCxnSpPr>
        <p:spPr>
          <a:xfrm flipH="1">
            <a:off x="5604166" y="2295463"/>
            <a:ext cx="203200" cy="141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B529397-2D6A-3BBD-2BF6-2A6A11B62098}"/>
              </a:ext>
            </a:extLst>
          </p:cNvPr>
          <p:cNvSpPr txBox="1"/>
          <p:nvPr/>
        </p:nvSpPr>
        <p:spPr>
          <a:xfrm>
            <a:off x="3689927" y="429636"/>
            <a:ext cx="8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7" name="جدول 17">
            <a:extLst>
              <a:ext uri="{FF2B5EF4-FFF2-40B4-BE49-F238E27FC236}">
                <a16:creationId xmlns:a16="http://schemas.microsoft.com/office/drawing/2014/main" id="{748EBC59-47F9-B9A5-A417-E699B3B0C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61556"/>
              </p:ext>
            </p:extLst>
          </p:nvPr>
        </p:nvGraphicFramePr>
        <p:xfrm>
          <a:off x="62200" y="2507673"/>
          <a:ext cx="44435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19">
                  <a:extLst>
                    <a:ext uri="{9D8B030D-6E8A-4147-A177-3AD203B41FA5}">
                      <a16:colId xmlns:a16="http://schemas.microsoft.com/office/drawing/2014/main" val="1205385819"/>
                    </a:ext>
                  </a:extLst>
                </a:gridCol>
                <a:gridCol w="1628385">
                  <a:extLst>
                    <a:ext uri="{9D8B030D-6E8A-4147-A177-3AD203B41FA5}">
                      <a16:colId xmlns:a16="http://schemas.microsoft.com/office/drawing/2014/main" val="3272187848"/>
                    </a:ext>
                  </a:extLst>
                </a:gridCol>
                <a:gridCol w="1367853">
                  <a:extLst>
                    <a:ext uri="{9D8B030D-6E8A-4147-A177-3AD203B41FA5}">
                      <a16:colId xmlns:a16="http://schemas.microsoft.com/office/drawing/2014/main" val="1693484852"/>
                    </a:ext>
                  </a:extLst>
                </a:gridCol>
              </a:tblGrid>
              <a:tr h="248766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92468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 </a:t>
                      </a:r>
                      <a:r>
                        <a:rPr lang="en-US" baseline="0" dirty="0"/>
                        <a:t>== 10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0427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 </a:t>
                      </a:r>
                      <a:r>
                        <a:rPr lang="en-US" baseline="0" dirty="0"/>
                        <a:t>==100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33344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10==LOG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 </a:t>
                      </a:r>
                      <a:r>
                        <a:rPr lang="en-US" baseline="0" dirty="0"/>
                        <a:t>==1000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2000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X</a:t>
                      </a:r>
                      <a:r>
                        <a:rPr lang="en-US" baseline="0" dirty="0"/>
                        <a:t>==N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89244"/>
                  </a:ext>
                </a:extLst>
              </a:tr>
            </a:tbl>
          </a:graphicData>
        </a:graphic>
      </p:graphicFrame>
      <p:sp>
        <p:nvSpPr>
          <p:cNvPr id="18" name="مربع نص 17">
            <a:extLst>
              <a:ext uri="{FF2B5EF4-FFF2-40B4-BE49-F238E27FC236}">
                <a16:creationId xmlns:a16="http://schemas.microsoft.com/office/drawing/2014/main" id="{BC297766-FC27-6A8F-0ECA-0FCCE34EF370}"/>
              </a:ext>
            </a:extLst>
          </p:cNvPr>
          <p:cNvSpPr txBox="1"/>
          <p:nvPr/>
        </p:nvSpPr>
        <p:spPr>
          <a:xfrm>
            <a:off x="11522363" y="3633369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0AAB262F-B28B-9349-548E-C414344BD48D}"/>
              </a:ext>
            </a:extLst>
          </p:cNvPr>
          <p:cNvSpPr txBox="1"/>
          <p:nvPr/>
        </p:nvSpPr>
        <p:spPr>
          <a:xfrm>
            <a:off x="10501745" y="3633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DA69477-AF19-CAC6-CE7B-A42D6F1FC920}"/>
              </a:ext>
            </a:extLst>
          </p:cNvPr>
          <p:cNvSpPr txBox="1"/>
          <p:nvPr/>
        </p:nvSpPr>
        <p:spPr>
          <a:xfrm>
            <a:off x="10224654" y="3633369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98C5D1CA-F8D0-E862-67A0-1119AF92B3EF}"/>
              </a:ext>
            </a:extLst>
          </p:cNvPr>
          <p:cNvSpPr txBox="1"/>
          <p:nvPr/>
        </p:nvSpPr>
        <p:spPr>
          <a:xfrm>
            <a:off x="9587345" y="3633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E6E3AA57-501D-8DB7-528B-AA5CCCB762BA}"/>
              </a:ext>
            </a:extLst>
          </p:cNvPr>
          <p:cNvSpPr txBox="1"/>
          <p:nvPr/>
        </p:nvSpPr>
        <p:spPr>
          <a:xfrm>
            <a:off x="9679709" y="3633369"/>
            <a:ext cx="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24A761F-8921-1258-F5F2-8CD1E2CBED8A}"/>
              </a:ext>
            </a:extLst>
          </p:cNvPr>
          <p:cNvSpPr txBox="1"/>
          <p:nvPr/>
        </p:nvSpPr>
        <p:spPr>
          <a:xfrm>
            <a:off x="9157854" y="3633369"/>
            <a:ext cx="42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80BFB26F-71AD-4C49-85E3-2ED5E41177D6}"/>
              </a:ext>
            </a:extLst>
          </p:cNvPr>
          <p:cNvSpPr txBox="1"/>
          <p:nvPr/>
        </p:nvSpPr>
        <p:spPr>
          <a:xfrm>
            <a:off x="8714509" y="3633369"/>
            <a:ext cx="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B47463A-0380-9758-D8BC-BCD76EAD5734}"/>
              </a:ext>
            </a:extLst>
          </p:cNvPr>
          <p:cNvSpPr txBox="1"/>
          <p:nvPr/>
        </p:nvSpPr>
        <p:spPr>
          <a:xfrm>
            <a:off x="8093364" y="3633369"/>
            <a:ext cx="6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3705AB9-1DBC-B097-ABEA-99CCB3BB410A}"/>
              </a:ext>
            </a:extLst>
          </p:cNvPr>
          <p:cNvSpPr txBox="1"/>
          <p:nvPr/>
        </p:nvSpPr>
        <p:spPr>
          <a:xfrm>
            <a:off x="7596908" y="3633369"/>
            <a:ext cx="6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EC9864EE-3344-49F1-3D6A-CE7569A72A13}"/>
              </a:ext>
            </a:extLst>
          </p:cNvPr>
          <p:cNvSpPr txBox="1"/>
          <p:nvPr/>
        </p:nvSpPr>
        <p:spPr>
          <a:xfrm>
            <a:off x="6968836" y="3633369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67173C-94BA-2459-3BBD-F7F3746F0EA8}"/>
              </a:ext>
            </a:extLst>
          </p:cNvPr>
          <p:cNvSpPr txBox="1"/>
          <p:nvPr/>
        </p:nvSpPr>
        <p:spPr>
          <a:xfrm>
            <a:off x="6486235" y="363336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5F3BB803-34C4-9AC4-8FF6-201C903FBD4E}"/>
              </a:ext>
            </a:extLst>
          </p:cNvPr>
          <p:cNvSpPr txBox="1"/>
          <p:nvPr/>
        </p:nvSpPr>
        <p:spPr>
          <a:xfrm>
            <a:off x="7154429" y="4188875"/>
            <a:ext cx="6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X</a:t>
            </a:r>
            <a:r>
              <a:rPr lang="en-US" dirty="0"/>
              <a:t>=N</a:t>
            </a:r>
            <a:endParaRPr lang="en-US" baseline="30000" dirty="0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09946C8A-3027-7FCB-31B5-17B703A954AF}"/>
              </a:ext>
            </a:extLst>
          </p:cNvPr>
          <p:cNvSpPr/>
          <p:nvPr/>
        </p:nvSpPr>
        <p:spPr>
          <a:xfrm>
            <a:off x="6513944" y="4212382"/>
            <a:ext cx="314037" cy="28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1868AD2D-22FB-A3C4-D95E-2C80DD4B73C6}"/>
              </a:ext>
            </a:extLst>
          </p:cNvPr>
          <p:cNvSpPr txBox="1"/>
          <p:nvPr/>
        </p:nvSpPr>
        <p:spPr>
          <a:xfrm>
            <a:off x="6495471" y="4170921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2B8EC130-4D67-25F5-A8C6-A6156E7B3194}"/>
              </a:ext>
            </a:extLst>
          </p:cNvPr>
          <p:cNvSpPr/>
          <p:nvPr/>
        </p:nvSpPr>
        <p:spPr>
          <a:xfrm>
            <a:off x="6493161" y="4650716"/>
            <a:ext cx="314037" cy="28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EC6C88E1-AC2D-D8D9-6B4B-C8C495926966}"/>
              </a:ext>
            </a:extLst>
          </p:cNvPr>
          <p:cNvSpPr txBox="1"/>
          <p:nvPr/>
        </p:nvSpPr>
        <p:spPr>
          <a:xfrm>
            <a:off x="6474688" y="4609255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36A1D789-8555-3B09-BE94-D2BFF6A15258}"/>
              </a:ext>
            </a:extLst>
          </p:cNvPr>
          <p:cNvSpPr txBox="1"/>
          <p:nvPr/>
        </p:nvSpPr>
        <p:spPr>
          <a:xfrm>
            <a:off x="7139709" y="4585710"/>
            <a:ext cx="22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2 </a:t>
            </a:r>
            <a:r>
              <a:rPr lang="en-US" dirty="0"/>
              <a:t>2</a:t>
            </a:r>
            <a:r>
              <a:rPr lang="en-US" baseline="30000" dirty="0"/>
              <a:t>X </a:t>
            </a:r>
            <a:r>
              <a:rPr lang="en-US" dirty="0"/>
              <a:t>= LOG</a:t>
            </a:r>
            <a:r>
              <a:rPr lang="en-US" baseline="-25000" dirty="0"/>
              <a:t>2 </a:t>
            </a:r>
            <a:r>
              <a:rPr lang="en-US" dirty="0"/>
              <a:t>N</a:t>
            </a:r>
            <a:endParaRPr lang="en-US" baseline="30000" dirty="0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4835E285-B28F-3090-4A77-D347C215CECE}"/>
              </a:ext>
            </a:extLst>
          </p:cNvPr>
          <p:cNvSpPr txBox="1"/>
          <p:nvPr/>
        </p:nvSpPr>
        <p:spPr>
          <a:xfrm>
            <a:off x="6834910" y="5081802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249C6C5-D5B0-83A6-3995-74C3ACF3E4FC}"/>
              </a:ext>
            </a:extLst>
          </p:cNvPr>
          <p:cNvSpPr txBox="1"/>
          <p:nvPr/>
        </p:nvSpPr>
        <p:spPr>
          <a:xfrm>
            <a:off x="4890655" y="3702371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 -1 +1)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9FEA207A-BF2C-98C7-8A69-2C4399F62658}"/>
              </a:ext>
            </a:extLst>
          </p:cNvPr>
          <p:cNvSpPr txBox="1"/>
          <p:nvPr/>
        </p:nvSpPr>
        <p:spPr>
          <a:xfrm>
            <a:off x="4463476" y="4355007"/>
            <a:ext cx="1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baseline="-25000" dirty="0"/>
              <a:t>كمية الزيادة</a:t>
            </a:r>
            <a:r>
              <a:rPr lang="en-US" dirty="0"/>
              <a:t>LOG</a:t>
            </a:r>
          </a:p>
        </p:txBody>
      </p: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A64996C8-A638-4463-9FAF-0BA6FA3EAE15}"/>
              </a:ext>
            </a:extLst>
          </p:cNvPr>
          <p:cNvCxnSpPr/>
          <p:nvPr/>
        </p:nvCxnSpPr>
        <p:spPr>
          <a:xfrm flipH="1">
            <a:off x="5301673" y="4060458"/>
            <a:ext cx="101600" cy="3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AC50B9E4-833F-83BD-169B-435F0D84EE3F}"/>
              </a:ext>
            </a:extLst>
          </p:cNvPr>
          <p:cNvSpPr txBox="1"/>
          <p:nvPr/>
        </p:nvSpPr>
        <p:spPr>
          <a:xfrm>
            <a:off x="9072417" y="2979554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 -1 +1)</a:t>
            </a:r>
          </a:p>
        </p:txBody>
      </p: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FD9DFD96-7010-7C8B-C7F0-A947EBF9C75F}"/>
              </a:ext>
            </a:extLst>
          </p:cNvPr>
          <p:cNvCxnSpPr/>
          <p:nvPr/>
        </p:nvCxnSpPr>
        <p:spPr>
          <a:xfrm>
            <a:off x="10591799" y="3164220"/>
            <a:ext cx="51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F43BDE0F-0DE3-EFB1-8ACD-7EA4E572CE25}"/>
              </a:ext>
            </a:extLst>
          </p:cNvPr>
          <p:cNvSpPr txBox="1"/>
          <p:nvPr/>
        </p:nvSpPr>
        <p:spPr>
          <a:xfrm>
            <a:off x="11134294" y="2985881"/>
            <a:ext cx="105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JO" dirty="0"/>
              <a:t>(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00C634BD-C949-193B-379E-456004326F7F}"/>
              </a:ext>
            </a:extLst>
          </p:cNvPr>
          <p:cNvSpPr txBox="1"/>
          <p:nvPr/>
        </p:nvSpPr>
        <p:spPr>
          <a:xfrm>
            <a:off x="6622332" y="164141"/>
            <a:ext cx="157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(LOG</a:t>
            </a:r>
            <a:r>
              <a:rPr lang="en-US" baseline="-25000" dirty="0"/>
              <a:t>2</a:t>
            </a:r>
            <a:r>
              <a:rPr lang="en-US" dirty="0"/>
              <a:t>(N))+1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8FC6E380-4807-BAB8-A01B-3FB0A39471AD}"/>
              </a:ext>
            </a:extLst>
          </p:cNvPr>
          <p:cNvSpPr txBox="1"/>
          <p:nvPr/>
        </p:nvSpPr>
        <p:spPr>
          <a:xfrm>
            <a:off x="6493161" y="5642736"/>
            <a:ext cx="55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1+LOG</a:t>
            </a:r>
            <a:r>
              <a:rPr lang="en-US" baseline="-25000" dirty="0"/>
              <a:t>2</a:t>
            </a:r>
            <a:r>
              <a:rPr lang="en-US" dirty="0"/>
              <a:t>N +1+ LOG</a:t>
            </a:r>
            <a:r>
              <a:rPr lang="en-US" baseline="-25000" dirty="0"/>
              <a:t>2</a:t>
            </a:r>
            <a:r>
              <a:rPr lang="en-US" dirty="0"/>
              <a:t>N + LOG</a:t>
            </a:r>
            <a:r>
              <a:rPr lang="en-US" baseline="-25000" dirty="0"/>
              <a:t>2</a:t>
            </a:r>
            <a:r>
              <a:rPr lang="en-US" dirty="0"/>
              <a:t>N = 3LOG</a:t>
            </a:r>
            <a:r>
              <a:rPr lang="en-US" baseline="-25000" dirty="0"/>
              <a:t>2</a:t>
            </a:r>
            <a:r>
              <a:rPr lang="en-US" dirty="0"/>
              <a:t>N +2 ==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03295FA-C3B7-52F4-F81C-BDA9BF3E6470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02</a:t>
            </a:r>
          </a:p>
        </p:txBody>
      </p:sp>
    </p:spTree>
    <p:extLst>
      <p:ext uri="{BB962C8B-B14F-4D97-AF65-F5344CB8AC3E}">
        <p14:creationId xmlns:p14="http://schemas.microsoft.com/office/powerpoint/2010/main" val="29783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6A98A3B5-1BAA-0D14-30D3-9AB087BF972A}"/>
              </a:ext>
            </a:extLst>
          </p:cNvPr>
          <p:cNvSpPr/>
          <p:nvPr/>
        </p:nvSpPr>
        <p:spPr>
          <a:xfrm>
            <a:off x="553898" y="1353127"/>
            <a:ext cx="3556000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0F3365B-9773-6258-F024-C9DB573ED66B}"/>
              </a:ext>
            </a:extLst>
          </p:cNvPr>
          <p:cNvSpPr txBox="1"/>
          <p:nvPr/>
        </p:nvSpPr>
        <p:spPr>
          <a:xfrm>
            <a:off x="475389" y="939709"/>
            <a:ext cx="37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  //Created Object with constructor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5CB17D2-0FE2-595D-E1F7-C71B71F010DB}"/>
              </a:ext>
            </a:extLst>
          </p:cNvPr>
          <p:cNvSpPr txBox="1"/>
          <p:nvPr/>
        </p:nvSpPr>
        <p:spPr>
          <a:xfrm>
            <a:off x="609316" y="185751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237EFB2-CCF7-55B4-8E59-79F9DF70B0FE}"/>
              </a:ext>
            </a:extLst>
          </p:cNvPr>
          <p:cNvSpPr txBox="1"/>
          <p:nvPr/>
        </p:nvSpPr>
        <p:spPr>
          <a:xfrm>
            <a:off x="2211826" y="1974365"/>
            <a:ext cx="13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F264936-2860-595F-FBB4-A218F2E3EA2C}"/>
              </a:ext>
            </a:extLst>
          </p:cNvPr>
          <p:cNvSpPr txBox="1"/>
          <p:nvPr/>
        </p:nvSpPr>
        <p:spPr>
          <a:xfrm>
            <a:off x="710918" y="3723562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Counter = 0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E106BE13-5066-A691-016D-EE4B85E958F0}"/>
              </a:ext>
            </a:extLst>
          </p:cNvPr>
          <p:cNvSpPr txBox="1"/>
          <p:nvPr/>
        </p:nvSpPr>
        <p:spPr>
          <a:xfrm>
            <a:off x="609315" y="1657290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EAB6D49-4D7F-48AA-C5BB-E5CF957290B9}"/>
              </a:ext>
            </a:extLst>
          </p:cNvPr>
          <p:cNvSpPr txBox="1"/>
          <p:nvPr/>
        </p:nvSpPr>
        <p:spPr>
          <a:xfrm>
            <a:off x="2068659" y="175138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F7F9D707-1B23-4011-2FAC-0F2B6CF0FBEC}"/>
              </a:ext>
            </a:extLst>
          </p:cNvPr>
          <p:cNvSpPr txBox="1"/>
          <p:nvPr/>
        </p:nvSpPr>
        <p:spPr>
          <a:xfrm>
            <a:off x="854080" y="3415785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9705547-1E84-899F-BFA7-4EBD4BAACB3F}"/>
              </a:ext>
            </a:extLst>
          </p:cNvPr>
          <p:cNvSpPr txBox="1"/>
          <p:nvPr/>
        </p:nvSpPr>
        <p:spPr>
          <a:xfrm>
            <a:off x="1057279" y="2821315"/>
            <a:ext cx="127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23E0E754-CDC7-99D8-6E27-97B9CFEBA3EE}"/>
              </a:ext>
            </a:extLst>
          </p:cNvPr>
          <p:cNvCxnSpPr/>
          <p:nvPr/>
        </p:nvCxnSpPr>
        <p:spPr>
          <a:xfrm>
            <a:off x="867935" y="2226845"/>
            <a:ext cx="318654" cy="59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6964BC29-58D9-2CC9-B257-1ED367862975}"/>
              </a:ext>
            </a:extLst>
          </p:cNvPr>
          <p:cNvCxnSpPr>
            <a:endCxn id="12" idx="0"/>
          </p:cNvCxnSpPr>
          <p:nvPr/>
        </p:nvCxnSpPr>
        <p:spPr>
          <a:xfrm flipH="1">
            <a:off x="1692280" y="2343697"/>
            <a:ext cx="635001" cy="47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FBD6D19A-7187-F1ED-B0FA-399D01780AF5}"/>
              </a:ext>
            </a:extLst>
          </p:cNvPr>
          <p:cNvSpPr/>
          <p:nvPr/>
        </p:nvSpPr>
        <p:spPr>
          <a:xfrm>
            <a:off x="4973497" y="1353127"/>
            <a:ext cx="3556000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83FF526-E509-7FC8-BD45-8EAE33D06C5A}"/>
              </a:ext>
            </a:extLst>
          </p:cNvPr>
          <p:cNvSpPr txBox="1"/>
          <p:nvPr/>
        </p:nvSpPr>
        <p:spPr>
          <a:xfrm>
            <a:off x="5028915" y="185751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5A14A32E-C27F-00EF-5F14-3BE39655EA1D}"/>
              </a:ext>
            </a:extLst>
          </p:cNvPr>
          <p:cNvSpPr txBox="1"/>
          <p:nvPr/>
        </p:nvSpPr>
        <p:spPr>
          <a:xfrm>
            <a:off x="6631425" y="1974365"/>
            <a:ext cx="13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C6B0253-BBD4-BF30-F926-9EB33629BF63}"/>
              </a:ext>
            </a:extLst>
          </p:cNvPr>
          <p:cNvSpPr txBox="1"/>
          <p:nvPr/>
        </p:nvSpPr>
        <p:spPr>
          <a:xfrm>
            <a:off x="5015062" y="4801791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1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88B541AF-A9BD-AB43-939C-8BA4E9AAE000}"/>
              </a:ext>
            </a:extLst>
          </p:cNvPr>
          <p:cNvSpPr txBox="1"/>
          <p:nvPr/>
        </p:nvSpPr>
        <p:spPr>
          <a:xfrm>
            <a:off x="5028914" y="1657290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66398AE7-5EFA-96E9-C2EB-A3B763923635}"/>
              </a:ext>
            </a:extLst>
          </p:cNvPr>
          <p:cNvSpPr txBox="1"/>
          <p:nvPr/>
        </p:nvSpPr>
        <p:spPr>
          <a:xfrm>
            <a:off x="6488258" y="175138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86249566-E43E-F00D-741A-1AF42753C225}"/>
              </a:ext>
            </a:extLst>
          </p:cNvPr>
          <p:cNvSpPr txBox="1"/>
          <p:nvPr/>
        </p:nvSpPr>
        <p:spPr>
          <a:xfrm>
            <a:off x="5168044" y="4604725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94ADE49E-16E9-5FA9-2728-6269BB9181B2}"/>
              </a:ext>
            </a:extLst>
          </p:cNvPr>
          <p:cNvSpPr txBox="1"/>
          <p:nvPr/>
        </p:nvSpPr>
        <p:spPr>
          <a:xfrm>
            <a:off x="7076786" y="3118550"/>
            <a:ext cx="127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1FF814E-320F-E6E6-ECF9-17F3C0DC0C82}"/>
              </a:ext>
            </a:extLst>
          </p:cNvPr>
          <p:cNvCxnSpPr>
            <a:cxnSpLocks/>
          </p:cNvCxnSpPr>
          <p:nvPr/>
        </p:nvCxnSpPr>
        <p:spPr>
          <a:xfrm>
            <a:off x="5287534" y="2226845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94A0420B-E55D-9CC6-3007-CDEC3A8F6829}"/>
              </a:ext>
            </a:extLst>
          </p:cNvPr>
          <p:cNvCxnSpPr>
            <a:cxnSpLocks/>
          </p:cNvCxnSpPr>
          <p:nvPr/>
        </p:nvCxnSpPr>
        <p:spPr>
          <a:xfrm flipH="1">
            <a:off x="6144791" y="2321001"/>
            <a:ext cx="845121" cy="5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A64DDFE-93C8-F1AF-B7E5-AEA4871D96C1}"/>
              </a:ext>
            </a:extLst>
          </p:cNvPr>
          <p:cNvSpPr txBox="1"/>
          <p:nvPr/>
        </p:nvSpPr>
        <p:spPr>
          <a:xfrm>
            <a:off x="5005826" y="969819"/>
            <a:ext cx="63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25D2BAAA-BD2B-7FCC-FDAD-C76347BEBF40}"/>
              </a:ext>
            </a:extLst>
          </p:cNvPr>
          <p:cNvCxnSpPr/>
          <p:nvPr/>
        </p:nvCxnSpPr>
        <p:spPr>
          <a:xfrm>
            <a:off x="4179172" y="2470727"/>
            <a:ext cx="654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50D36C8F-D7FA-8B06-9F41-93F602635EB8}"/>
              </a:ext>
            </a:extLst>
          </p:cNvPr>
          <p:cNvSpPr txBox="1"/>
          <p:nvPr/>
        </p:nvSpPr>
        <p:spPr>
          <a:xfrm>
            <a:off x="1035349" y="6348664"/>
            <a:ext cx="117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3F0BBBB2-37C9-8B31-1575-11ED9E1A53D3}"/>
              </a:ext>
            </a:extLst>
          </p:cNvPr>
          <p:cNvSpPr txBox="1"/>
          <p:nvPr/>
        </p:nvSpPr>
        <p:spPr>
          <a:xfrm>
            <a:off x="5841140" y="6388678"/>
            <a:ext cx="117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D0B72137-DDCB-B5C5-5B2B-2DD252B984CB}"/>
              </a:ext>
            </a:extLst>
          </p:cNvPr>
          <p:cNvSpPr/>
          <p:nvPr/>
        </p:nvSpPr>
        <p:spPr>
          <a:xfrm>
            <a:off x="5420311" y="2681494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رابط مستقيم 35">
            <a:extLst>
              <a:ext uri="{FF2B5EF4-FFF2-40B4-BE49-F238E27FC236}">
                <a16:creationId xmlns:a16="http://schemas.microsoft.com/office/drawing/2014/main" id="{C19C7F86-0962-838C-47FE-0CC6DAFF44FA}"/>
              </a:ext>
            </a:extLst>
          </p:cNvPr>
          <p:cNvCxnSpPr>
            <a:stCxn id="32" idx="1"/>
            <a:endCxn id="32" idx="3"/>
          </p:cNvCxnSpPr>
          <p:nvPr/>
        </p:nvCxnSpPr>
        <p:spPr>
          <a:xfrm>
            <a:off x="5420311" y="3415785"/>
            <a:ext cx="665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245CC709-DB75-34A8-62DB-A63124A661F3}"/>
              </a:ext>
            </a:extLst>
          </p:cNvPr>
          <p:cNvSpPr txBox="1"/>
          <p:nvPr/>
        </p:nvSpPr>
        <p:spPr>
          <a:xfrm>
            <a:off x="6631425" y="5122966"/>
            <a:ext cx="18299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en-US" sz="1400" dirty="0"/>
              <a:t>head = new node();</a:t>
            </a:r>
          </a:p>
          <a:p>
            <a:pPr algn="r" rtl="0"/>
            <a:r>
              <a:rPr lang="en-US" sz="1400" dirty="0"/>
              <a:t>            head.data = val;</a:t>
            </a:r>
          </a:p>
          <a:p>
            <a:pPr algn="l" rtl="0"/>
            <a:r>
              <a:rPr lang="en-US" sz="1400" dirty="0"/>
              <a:t>            head.next=null;</a:t>
            </a:r>
          </a:p>
          <a:p>
            <a:pPr algn="l" rtl="0"/>
            <a:r>
              <a:rPr lang="en-US" sz="1400" dirty="0"/>
              <a:t>            tail=head;</a:t>
            </a:r>
          </a:p>
          <a:p>
            <a:pPr algn="l" rtl="0"/>
            <a:r>
              <a:rPr lang="en-US" sz="1400" dirty="0"/>
              <a:t>            count++;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48867DC8-A68E-7C0E-06CA-D62BC2A8C8BE}"/>
              </a:ext>
            </a:extLst>
          </p:cNvPr>
          <p:cNvSpPr txBox="1"/>
          <p:nvPr/>
        </p:nvSpPr>
        <p:spPr>
          <a:xfrm>
            <a:off x="5413672" y="2636649"/>
            <a:ext cx="5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B70A0AA8-9D2D-926F-975D-EF9F1D4B58B7}"/>
              </a:ext>
            </a:extLst>
          </p:cNvPr>
          <p:cNvSpPr txBox="1"/>
          <p:nvPr/>
        </p:nvSpPr>
        <p:spPr>
          <a:xfrm>
            <a:off x="2550119" y="5213049"/>
            <a:ext cx="1527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head = null; </a:t>
            </a:r>
          </a:p>
          <a:p>
            <a:r>
              <a:rPr lang="en-US" sz="1400" dirty="0"/>
              <a:t>   tail = null;</a:t>
            </a:r>
          </a:p>
          <a:p>
            <a:r>
              <a:rPr lang="en-US" sz="1400" dirty="0"/>
              <a:t>   count = 0;</a:t>
            </a:r>
          </a:p>
        </p:txBody>
      </p: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D58E14B1-4619-5384-9760-D65FE1279F26}"/>
              </a:ext>
            </a:extLst>
          </p:cNvPr>
          <p:cNvCxnSpPr/>
          <p:nvPr/>
        </p:nvCxnSpPr>
        <p:spPr>
          <a:xfrm flipV="1">
            <a:off x="5823243" y="3487882"/>
            <a:ext cx="1070259" cy="32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34D01A1-183A-692D-F8DF-A1FEDA091409}"/>
              </a:ext>
            </a:extLst>
          </p:cNvPr>
          <p:cNvSpPr txBox="1"/>
          <p:nvPr/>
        </p:nvSpPr>
        <p:spPr>
          <a:xfrm>
            <a:off x="4768845" y="2921763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90366AC5-C171-CC75-DA5C-7DD4B70B0653}"/>
              </a:ext>
            </a:extLst>
          </p:cNvPr>
          <p:cNvSpPr txBox="1"/>
          <p:nvPr/>
        </p:nvSpPr>
        <p:spPr>
          <a:xfrm>
            <a:off x="4768844" y="359036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1FC28D19-22B3-6FEE-A223-E91A5E3D091F}"/>
              </a:ext>
            </a:extLst>
          </p:cNvPr>
          <p:cNvSpPr txBox="1"/>
          <p:nvPr/>
        </p:nvSpPr>
        <p:spPr>
          <a:xfrm>
            <a:off x="6193290" y="1439324"/>
            <a:ext cx="20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هي نفسها اول واخر حلقة</a:t>
            </a:r>
            <a:endParaRPr lang="en-US" dirty="0"/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5F6A9AF5-D468-EC85-189C-939A294BFA90}"/>
              </a:ext>
            </a:extLst>
          </p:cNvPr>
          <p:cNvSpPr txBox="1"/>
          <p:nvPr/>
        </p:nvSpPr>
        <p:spPr>
          <a:xfrm>
            <a:off x="8529497" y="1339674"/>
            <a:ext cx="355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System.out.println(head.data); </a:t>
            </a:r>
            <a:r>
              <a:rPr lang="en-US" sz="1400" dirty="0">
                <a:solidFill>
                  <a:schemeClr val="accent6"/>
                </a:solidFill>
              </a:rPr>
              <a:t>5</a:t>
            </a:r>
          </a:p>
          <a:p>
            <a:pPr algn="l" rtl="0"/>
            <a:r>
              <a:rPr lang="en-US" sz="1400" dirty="0"/>
              <a:t>System.out.println(tail.data);</a:t>
            </a:r>
            <a:r>
              <a:rPr lang="en-US" sz="1400" dirty="0">
                <a:solidFill>
                  <a:schemeClr val="accent6"/>
                </a:solidFill>
              </a:rPr>
              <a:t>5</a:t>
            </a:r>
          </a:p>
          <a:p>
            <a:pPr algn="l" rtl="0"/>
            <a:r>
              <a:rPr lang="en-US" sz="1400" dirty="0"/>
              <a:t>System.out.println(head.next);</a:t>
            </a:r>
            <a:r>
              <a:rPr lang="en-US" sz="1400" dirty="0">
                <a:solidFill>
                  <a:srgbClr val="FFC000"/>
                </a:solidFill>
              </a:rPr>
              <a:t>null</a:t>
            </a:r>
          </a:p>
          <a:p>
            <a:pPr algn="l" rtl="0"/>
            <a:r>
              <a:rPr lang="en-US" sz="1400" dirty="0"/>
              <a:t>System.out.println(tail.next);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null</a:t>
            </a:r>
          </a:p>
          <a:p>
            <a:pPr algn="l" rtl="0"/>
            <a:r>
              <a:rPr lang="en-US" sz="1400" dirty="0"/>
              <a:t>System.out.println(head");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R234sAW</a:t>
            </a:r>
          </a:p>
          <a:p>
            <a:pPr algn="l" rtl="0"/>
            <a:r>
              <a:rPr lang="en-US" sz="1400" dirty="0"/>
              <a:t>System.out.println(head.next.data);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Error</a:t>
            </a:r>
          </a:p>
          <a:p>
            <a:pPr algn="l" rtl="0"/>
            <a:r>
              <a:rPr lang="en-US" sz="1400" dirty="0"/>
              <a:t>System.out.println(head.next.next);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2D1FEFEE-CAF9-FDA6-3A9D-9A9F7F0AF83D}"/>
              </a:ext>
            </a:extLst>
          </p:cNvPr>
          <p:cNvSpPr txBox="1"/>
          <p:nvPr/>
        </p:nvSpPr>
        <p:spPr>
          <a:xfrm>
            <a:off x="4597135" y="6384216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A.insertToHead</a:t>
            </a:r>
            <a:r>
              <a:rPr lang="en-US" dirty="0"/>
              <a:t>(5);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B704A12F-BD34-375B-1674-63147A4D9114}"/>
              </a:ext>
            </a:extLst>
          </p:cNvPr>
          <p:cNvSpPr txBox="1"/>
          <p:nvPr/>
        </p:nvSpPr>
        <p:spPr>
          <a:xfrm>
            <a:off x="5638517" y="3005981"/>
            <a:ext cx="2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5099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F5B4E30E-6C9E-C60F-D106-2995117C8A60}"/>
              </a:ext>
            </a:extLst>
          </p:cNvPr>
          <p:cNvSpPr/>
          <p:nvPr/>
        </p:nvSpPr>
        <p:spPr>
          <a:xfrm>
            <a:off x="1253968" y="663792"/>
            <a:ext cx="454068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A0C314E-12E2-D5EB-8061-69F0B62A1487}"/>
              </a:ext>
            </a:extLst>
          </p:cNvPr>
          <p:cNvSpPr txBox="1"/>
          <p:nvPr/>
        </p:nvSpPr>
        <p:spPr>
          <a:xfrm>
            <a:off x="1697548" y="116817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CBE6A2C2-7F27-BAC0-44FB-04170906B0D8}"/>
              </a:ext>
            </a:extLst>
          </p:cNvPr>
          <p:cNvSpPr txBox="1"/>
          <p:nvPr/>
        </p:nvSpPr>
        <p:spPr>
          <a:xfrm>
            <a:off x="5029333" y="1054438"/>
            <a:ext cx="64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68EEC36-B364-DCAE-928B-1C4F2F49B326}"/>
              </a:ext>
            </a:extLst>
          </p:cNvPr>
          <p:cNvSpPr txBox="1"/>
          <p:nvPr/>
        </p:nvSpPr>
        <p:spPr>
          <a:xfrm>
            <a:off x="1683695" y="411245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62A00EF-FF17-61FE-F3F2-9D34D0BB77BE}"/>
              </a:ext>
            </a:extLst>
          </p:cNvPr>
          <p:cNvSpPr txBox="1"/>
          <p:nvPr/>
        </p:nvSpPr>
        <p:spPr>
          <a:xfrm>
            <a:off x="1538435" y="971112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81A56D9-B418-33CE-7A0B-619030257D27}"/>
              </a:ext>
            </a:extLst>
          </p:cNvPr>
          <p:cNvSpPr txBox="1"/>
          <p:nvPr/>
        </p:nvSpPr>
        <p:spPr>
          <a:xfrm>
            <a:off x="4924700" y="850513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C84CE251-36E5-4A8B-CED2-E554FBB9DE1A}"/>
              </a:ext>
            </a:extLst>
          </p:cNvPr>
          <p:cNvSpPr txBox="1"/>
          <p:nvPr/>
        </p:nvSpPr>
        <p:spPr>
          <a:xfrm>
            <a:off x="1836678" y="391539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12B740A-F8D1-34B3-F32E-97ABCF28926A}"/>
              </a:ext>
            </a:extLst>
          </p:cNvPr>
          <p:cNvSpPr txBox="1"/>
          <p:nvPr/>
        </p:nvSpPr>
        <p:spPr>
          <a:xfrm>
            <a:off x="5132134" y="235711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34237445-83D3-09F3-9FF5-2B716B8F6847}"/>
              </a:ext>
            </a:extLst>
          </p:cNvPr>
          <p:cNvCxnSpPr>
            <a:cxnSpLocks/>
          </p:cNvCxnSpPr>
          <p:nvPr/>
        </p:nvCxnSpPr>
        <p:spPr>
          <a:xfrm>
            <a:off x="1956167" y="1537510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739B6DA9-8E32-18B6-522A-E3D531452E73}"/>
              </a:ext>
            </a:extLst>
          </p:cNvPr>
          <p:cNvCxnSpPr>
            <a:cxnSpLocks/>
          </p:cNvCxnSpPr>
          <p:nvPr/>
        </p:nvCxnSpPr>
        <p:spPr>
          <a:xfrm flipH="1">
            <a:off x="4184645" y="1333393"/>
            <a:ext cx="845121" cy="5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A4209D2-19FB-BEE7-003C-E84DB7012E26}"/>
              </a:ext>
            </a:extLst>
          </p:cNvPr>
          <p:cNvSpPr txBox="1"/>
          <p:nvPr/>
        </p:nvSpPr>
        <p:spPr>
          <a:xfrm>
            <a:off x="2228357" y="5769253"/>
            <a:ext cx="3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440AC707-705C-9AFC-DD7A-D8C0BD3A3DD3}"/>
              </a:ext>
            </a:extLst>
          </p:cNvPr>
          <p:cNvSpPr/>
          <p:nvPr/>
        </p:nvSpPr>
        <p:spPr>
          <a:xfrm>
            <a:off x="2088944" y="1992159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F5C96A93-B764-097E-F261-64119C9A5293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2088944" y="272645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58CE10D-12E3-49DB-456F-54B154066AA6}"/>
              </a:ext>
            </a:extLst>
          </p:cNvPr>
          <p:cNvSpPr txBox="1"/>
          <p:nvPr/>
        </p:nvSpPr>
        <p:spPr>
          <a:xfrm>
            <a:off x="3368171" y="3971645"/>
            <a:ext cx="17960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/>
              <a:t>else{</a:t>
            </a:r>
          </a:p>
          <a:p>
            <a:pPr algn="l" rtl="0"/>
            <a:r>
              <a:rPr lang="en-US" sz="1200" dirty="0"/>
              <a:t>           node nn= new node();</a:t>
            </a:r>
          </a:p>
          <a:p>
            <a:pPr algn="l" rtl="0"/>
            <a:r>
              <a:rPr lang="en-US" sz="1200" dirty="0"/>
              <a:t>           nn.data= val;</a:t>
            </a:r>
          </a:p>
          <a:p>
            <a:pPr algn="l" rtl="0"/>
            <a:r>
              <a:rPr lang="en-US" sz="1200" dirty="0"/>
              <a:t>           nn.next=head;</a:t>
            </a:r>
          </a:p>
          <a:p>
            <a:pPr algn="l" rtl="0"/>
            <a:r>
              <a:rPr lang="en-US" sz="1200" dirty="0"/>
              <a:t>           head=nn;</a:t>
            </a:r>
          </a:p>
          <a:p>
            <a:pPr algn="l" rtl="0"/>
            <a:r>
              <a:rPr lang="en-US" sz="1200" dirty="0"/>
              <a:t>           count++;</a:t>
            </a:r>
          </a:p>
          <a:p>
            <a:pPr algn="l" rtl="0"/>
            <a:r>
              <a:rPr lang="en-US" sz="1200" dirty="0"/>
              <a:t>       }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B8587F8-4827-F780-EE9E-8E986D300753}"/>
              </a:ext>
            </a:extLst>
          </p:cNvPr>
          <p:cNvSpPr txBox="1"/>
          <p:nvPr/>
        </p:nvSpPr>
        <p:spPr>
          <a:xfrm>
            <a:off x="2082305" y="194731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E6599B35-A677-7FA5-280C-34862643667F}"/>
              </a:ext>
            </a:extLst>
          </p:cNvPr>
          <p:cNvCxnSpPr>
            <a:cxnSpLocks/>
          </p:cNvCxnSpPr>
          <p:nvPr/>
        </p:nvCxnSpPr>
        <p:spPr>
          <a:xfrm flipV="1">
            <a:off x="2614549" y="2654323"/>
            <a:ext cx="1070199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58BA1F1-2D54-474F-19B9-DE610F4258B8}"/>
              </a:ext>
            </a:extLst>
          </p:cNvPr>
          <p:cNvSpPr txBox="1"/>
          <p:nvPr/>
        </p:nvSpPr>
        <p:spPr>
          <a:xfrm>
            <a:off x="2307150" y="2316646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8EFAFE7-4797-4303-9A4C-0DC9FCE1CE73}"/>
              </a:ext>
            </a:extLst>
          </p:cNvPr>
          <p:cNvSpPr txBox="1"/>
          <p:nvPr/>
        </p:nvSpPr>
        <p:spPr>
          <a:xfrm>
            <a:off x="3469772" y="294460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9E62DD74-9A9E-29FA-E2B0-351857DF27A7}"/>
              </a:ext>
            </a:extLst>
          </p:cNvPr>
          <p:cNvSpPr/>
          <p:nvPr/>
        </p:nvSpPr>
        <p:spPr>
          <a:xfrm>
            <a:off x="3747883" y="1993266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BF83ED20-406A-D13D-1237-EF81D34C93D7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3747883" y="2727557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44420F5C-9200-DE75-BBE5-92B987D4B747}"/>
              </a:ext>
            </a:extLst>
          </p:cNvPr>
          <p:cNvSpPr txBox="1"/>
          <p:nvPr/>
        </p:nvSpPr>
        <p:spPr>
          <a:xfrm>
            <a:off x="3741244" y="1948421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E770B80A-73FA-4237-D57E-D262439C2B2C}"/>
              </a:ext>
            </a:extLst>
          </p:cNvPr>
          <p:cNvSpPr txBox="1"/>
          <p:nvPr/>
        </p:nvSpPr>
        <p:spPr>
          <a:xfrm>
            <a:off x="3966089" y="2317753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2618DB85-C514-B543-C4C9-397F522E6A97}"/>
              </a:ext>
            </a:extLst>
          </p:cNvPr>
          <p:cNvSpPr txBox="1"/>
          <p:nvPr/>
        </p:nvSpPr>
        <p:spPr>
          <a:xfrm>
            <a:off x="2524556" y="113841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FC459E9B-8092-F52D-19CC-A3067F5932AD}"/>
              </a:ext>
            </a:extLst>
          </p:cNvPr>
          <p:cNvCxnSpPr>
            <a:cxnSpLocks/>
          </p:cNvCxnSpPr>
          <p:nvPr/>
        </p:nvCxnSpPr>
        <p:spPr>
          <a:xfrm flipH="1">
            <a:off x="2614549" y="1536079"/>
            <a:ext cx="237545" cy="4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AC0F3745-D6E6-BB53-2458-DFA83C159AD9}"/>
              </a:ext>
            </a:extLst>
          </p:cNvPr>
          <p:cNvCxnSpPr>
            <a:cxnSpLocks/>
          </p:cNvCxnSpPr>
          <p:nvPr/>
        </p:nvCxnSpPr>
        <p:spPr>
          <a:xfrm flipV="1">
            <a:off x="4208250" y="2821305"/>
            <a:ext cx="821084" cy="51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3ABC1410-FED3-A384-A2E8-3BF40052DF6F}"/>
              </a:ext>
            </a:extLst>
          </p:cNvPr>
          <p:cNvSpPr/>
          <p:nvPr/>
        </p:nvSpPr>
        <p:spPr>
          <a:xfrm>
            <a:off x="6096000" y="663792"/>
            <a:ext cx="454068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882BA2A6-9A53-1074-04EE-4A45C2318815}"/>
              </a:ext>
            </a:extLst>
          </p:cNvPr>
          <p:cNvSpPr txBox="1"/>
          <p:nvPr/>
        </p:nvSpPr>
        <p:spPr>
          <a:xfrm>
            <a:off x="6539580" y="116817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3F17A433-C148-19F7-E51C-DAA6C2237052}"/>
              </a:ext>
            </a:extLst>
          </p:cNvPr>
          <p:cNvSpPr txBox="1"/>
          <p:nvPr/>
        </p:nvSpPr>
        <p:spPr>
          <a:xfrm>
            <a:off x="9871366" y="1054438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D8C63D0D-A055-E770-E294-42AEC251E712}"/>
              </a:ext>
            </a:extLst>
          </p:cNvPr>
          <p:cNvSpPr txBox="1"/>
          <p:nvPr/>
        </p:nvSpPr>
        <p:spPr>
          <a:xfrm>
            <a:off x="6525727" y="411245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3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B045882D-0FF4-9559-CA0D-DF0F1BBB01E5}"/>
              </a:ext>
            </a:extLst>
          </p:cNvPr>
          <p:cNvSpPr txBox="1"/>
          <p:nvPr/>
        </p:nvSpPr>
        <p:spPr>
          <a:xfrm>
            <a:off x="6380467" y="971112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9C706013-F6D2-3797-2ABE-32E8E42D5994}"/>
              </a:ext>
            </a:extLst>
          </p:cNvPr>
          <p:cNvSpPr txBox="1"/>
          <p:nvPr/>
        </p:nvSpPr>
        <p:spPr>
          <a:xfrm>
            <a:off x="9766732" y="850513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A3BCE9A4-D082-BECA-C238-54C6FB1198CB}"/>
              </a:ext>
            </a:extLst>
          </p:cNvPr>
          <p:cNvSpPr txBox="1"/>
          <p:nvPr/>
        </p:nvSpPr>
        <p:spPr>
          <a:xfrm>
            <a:off x="6678710" y="391539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5E35FABF-D5A0-D862-40FF-F4D3B035E58B}"/>
              </a:ext>
            </a:extLst>
          </p:cNvPr>
          <p:cNvSpPr txBox="1"/>
          <p:nvPr/>
        </p:nvSpPr>
        <p:spPr>
          <a:xfrm>
            <a:off x="9974166" y="235711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4E1EFBD5-A430-D8E0-3D26-6EDFE024DDF1}"/>
              </a:ext>
            </a:extLst>
          </p:cNvPr>
          <p:cNvCxnSpPr>
            <a:cxnSpLocks/>
          </p:cNvCxnSpPr>
          <p:nvPr/>
        </p:nvCxnSpPr>
        <p:spPr>
          <a:xfrm>
            <a:off x="6798199" y="1537510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D4861917-CDC4-75F6-69D6-0714559CB67B}"/>
              </a:ext>
            </a:extLst>
          </p:cNvPr>
          <p:cNvCxnSpPr>
            <a:cxnSpLocks/>
          </p:cNvCxnSpPr>
          <p:nvPr/>
        </p:nvCxnSpPr>
        <p:spPr>
          <a:xfrm flipH="1">
            <a:off x="9453263" y="1365760"/>
            <a:ext cx="709502" cy="5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CDE86B68-8833-22B9-1B1B-109A31CAD272}"/>
              </a:ext>
            </a:extLst>
          </p:cNvPr>
          <p:cNvSpPr txBox="1"/>
          <p:nvPr/>
        </p:nvSpPr>
        <p:spPr>
          <a:xfrm>
            <a:off x="7070389" y="5769253"/>
            <a:ext cx="3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FCC817FE-DACE-143F-CC34-91B5709FE235}"/>
              </a:ext>
            </a:extLst>
          </p:cNvPr>
          <p:cNvSpPr/>
          <p:nvPr/>
        </p:nvSpPr>
        <p:spPr>
          <a:xfrm>
            <a:off x="6930976" y="1992159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رابط مستقيم 53">
            <a:extLst>
              <a:ext uri="{FF2B5EF4-FFF2-40B4-BE49-F238E27FC236}">
                <a16:creationId xmlns:a16="http://schemas.microsoft.com/office/drawing/2014/main" id="{5DE19672-AD51-CE5B-3584-F31A763C3513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6930976" y="272645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7B91342D-05E8-772A-8A71-2E099E1C1AC6}"/>
              </a:ext>
            </a:extLst>
          </p:cNvPr>
          <p:cNvSpPr txBox="1"/>
          <p:nvPr/>
        </p:nvSpPr>
        <p:spPr>
          <a:xfrm>
            <a:off x="6924337" y="194731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63033F3E-97B5-1A3C-8FC4-5153A4F92299}"/>
              </a:ext>
            </a:extLst>
          </p:cNvPr>
          <p:cNvCxnSpPr>
            <a:cxnSpLocks/>
          </p:cNvCxnSpPr>
          <p:nvPr/>
        </p:nvCxnSpPr>
        <p:spPr>
          <a:xfrm flipV="1">
            <a:off x="7456581" y="2485041"/>
            <a:ext cx="586012" cy="84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92D6308D-A509-B619-FA95-65B3C4141939}"/>
              </a:ext>
            </a:extLst>
          </p:cNvPr>
          <p:cNvSpPr txBox="1"/>
          <p:nvPr/>
        </p:nvSpPr>
        <p:spPr>
          <a:xfrm>
            <a:off x="6976874" y="2315774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7D2B7D97-CB9D-8C91-D493-62D1AB514137}"/>
              </a:ext>
            </a:extLst>
          </p:cNvPr>
          <p:cNvSpPr txBox="1"/>
          <p:nvPr/>
        </p:nvSpPr>
        <p:spPr>
          <a:xfrm>
            <a:off x="8311804" y="294460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مستطيل 59">
            <a:extLst>
              <a:ext uri="{FF2B5EF4-FFF2-40B4-BE49-F238E27FC236}">
                <a16:creationId xmlns:a16="http://schemas.microsoft.com/office/drawing/2014/main" id="{AAAF35A5-3D49-BD60-D090-781F8DC4FB79}"/>
              </a:ext>
            </a:extLst>
          </p:cNvPr>
          <p:cNvSpPr/>
          <p:nvPr/>
        </p:nvSpPr>
        <p:spPr>
          <a:xfrm>
            <a:off x="9169982" y="202111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رابط مستقيم 60">
            <a:extLst>
              <a:ext uri="{FF2B5EF4-FFF2-40B4-BE49-F238E27FC236}">
                <a16:creationId xmlns:a16="http://schemas.microsoft.com/office/drawing/2014/main" id="{4966FD14-C788-8352-B4CA-2B0919AE95B5}"/>
              </a:ext>
            </a:extLst>
          </p:cNvPr>
          <p:cNvCxnSpPr>
            <a:stCxn id="60" idx="1"/>
            <a:endCxn id="60" idx="3"/>
          </p:cNvCxnSpPr>
          <p:nvPr/>
        </p:nvCxnSpPr>
        <p:spPr>
          <a:xfrm>
            <a:off x="9169982" y="275540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A4028DD6-49F6-EACF-A2A7-8E32D5AF8B2E}"/>
              </a:ext>
            </a:extLst>
          </p:cNvPr>
          <p:cNvSpPr txBox="1"/>
          <p:nvPr/>
        </p:nvSpPr>
        <p:spPr>
          <a:xfrm>
            <a:off x="9163343" y="197627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A7DFC3E2-1529-8636-B9EA-C7B7D490FF5E}"/>
              </a:ext>
            </a:extLst>
          </p:cNvPr>
          <p:cNvSpPr txBox="1"/>
          <p:nvPr/>
        </p:nvSpPr>
        <p:spPr>
          <a:xfrm>
            <a:off x="9388188" y="2345604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9F9E9F2F-8371-1394-A708-38696B468F52}"/>
              </a:ext>
            </a:extLst>
          </p:cNvPr>
          <p:cNvSpPr txBox="1"/>
          <p:nvPr/>
        </p:nvSpPr>
        <p:spPr>
          <a:xfrm>
            <a:off x="7366588" y="113841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174E858C-5458-FC72-1037-BCB1076FC522}"/>
              </a:ext>
            </a:extLst>
          </p:cNvPr>
          <p:cNvCxnSpPr>
            <a:cxnSpLocks/>
          </p:cNvCxnSpPr>
          <p:nvPr/>
        </p:nvCxnSpPr>
        <p:spPr>
          <a:xfrm flipH="1">
            <a:off x="7456581" y="1536079"/>
            <a:ext cx="237545" cy="4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رابط كسهم مستقيم 65">
            <a:extLst>
              <a:ext uri="{FF2B5EF4-FFF2-40B4-BE49-F238E27FC236}">
                <a16:creationId xmlns:a16="http://schemas.microsoft.com/office/drawing/2014/main" id="{7D7FD910-14A7-AF32-1746-27C70A808710}"/>
              </a:ext>
            </a:extLst>
          </p:cNvPr>
          <p:cNvCxnSpPr>
            <a:cxnSpLocks/>
          </p:cNvCxnSpPr>
          <p:nvPr/>
        </p:nvCxnSpPr>
        <p:spPr>
          <a:xfrm flipV="1">
            <a:off x="9705103" y="2713542"/>
            <a:ext cx="525080" cy="29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F9E8909A-1551-AE98-D993-CB924D20E97E}"/>
              </a:ext>
            </a:extLst>
          </p:cNvPr>
          <p:cNvSpPr/>
          <p:nvPr/>
        </p:nvSpPr>
        <p:spPr>
          <a:xfrm>
            <a:off x="8049232" y="202111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رابط مستقيم 67">
            <a:extLst>
              <a:ext uri="{FF2B5EF4-FFF2-40B4-BE49-F238E27FC236}">
                <a16:creationId xmlns:a16="http://schemas.microsoft.com/office/drawing/2014/main" id="{F6A5EB63-BCC6-7DF6-55A1-35BFA9DA4C47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8049232" y="275540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مربع نص 68">
            <a:extLst>
              <a:ext uri="{FF2B5EF4-FFF2-40B4-BE49-F238E27FC236}">
                <a16:creationId xmlns:a16="http://schemas.microsoft.com/office/drawing/2014/main" id="{A430B0E8-FC63-BB89-528F-2296E5B03DB6}"/>
              </a:ext>
            </a:extLst>
          </p:cNvPr>
          <p:cNvSpPr txBox="1"/>
          <p:nvPr/>
        </p:nvSpPr>
        <p:spPr>
          <a:xfrm>
            <a:off x="8042593" y="197627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70" name="مربع نص 69">
            <a:extLst>
              <a:ext uri="{FF2B5EF4-FFF2-40B4-BE49-F238E27FC236}">
                <a16:creationId xmlns:a16="http://schemas.microsoft.com/office/drawing/2014/main" id="{BF8A0BC9-82F7-AB3E-D53F-6E0427E1AC6D}"/>
              </a:ext>
            </a:extLst>
          </p:cNvPr>
          <p:cNvSpPr txBox="1"/>
          <p:nvPr/>
        </p:nvSpPr>
        <p:spPr>
          <a:xfrm>
            <a:off x="8267438" y="2345604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4" name="رابط كسهم مستقيم 73">
            <a:extLst>
              <a:ext uri="{FF2B5EF4-FFF2-40B4-BE49-F238E27FC236}">
                <a16:creationId xmlns:a16="http://schemas.microsoft.com/office/drawing/2014/main" id="{B99B316D-69FE-0C00-F334-0948367B5E5E}"/>
              </a:ext>
            </a:extLst>
          </p:cNvPr>
          <p:cNvCxnSpPr>
            <a:cxnSpLocks/>
          </p:cNvCxnSpPr>
          <p:nvPr/>
        </p:nvCxnSpPr>
        <p:spPr>
          <a:xfrm flipV="1">
            <a:off x="8598489" y="2541784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مربع نص 77">
            <a:extLst>
              <a:ext uri="{FF2B5EF4-FFF2-40B4-BE49-F238E27FC236}">
                <a16:creationId xmlns:a16="http://schemas.microsoft.com/office/drawing/2014/main" id="{C65C2EE0-8DAB-9E1A-3304-6F54E7C2F582}"/>
              </a:ext>
            </a:extLst>
          </p:cNvPr>
          <p:cNvSpPr txBox="1"/>
          <p:nvPr/>
        </p:nvSpPr>
        <p:spPr>
          <a:xfrm>
            <a:off x="8142160" y="5868782"/>
            <a:ext cx="249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	//no loops</a:t>
            </a:r>
          </a:p>
        </p:txBody>
      </p:sp>
      <p:cxnSp>
        <p:nvCxnSpPr>
          <p:cNvPr id="80" name="رابط كسهم مستقيم 79">
            <a:extLst>
              <a:ext uri="{FF2B5EF4-FFF2-40B4-BE49-F238E27FC236}">
                <a16:creationId xmlns:a16="http://schemas.microsoft.com/office/drawing/2014/main" id="{55ABBB65-DFEB-1E80-4731-6A0B893427EF}"/>
              </a:ext>
            </a:extLst>
          </p:cNvPr>
          <p:cNvCxnSpPr/>
          <p:nvPr/>
        </p:nvCxnSpPr>
        <p:spPr>
          <a:xfrm>
            <a:off x="8042593" y="1507750"/>
            <a:ext cx="307608" cy="3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رابط كسهم مستقيم 80">
            <a:extLst>
              <a:ext uri="{FF2B5EF4-FFF2-40B4-BE49-F238E27FC236}">
                <a16:creationId xmlns:a16="http://schemas.microsoft.com/office/drawing/2014/main" id="{F69256C8-9B98-C7F6-C98B-31E4F82227FA}"/>
              </a:ext>
            </a:extLst>
          </p:cNvPr>
          <p:cNvCxnSpPr>
            <a:cxnSpLocks/>
          </p:cNvCxnSpPr>
          <p:nvPr/>
        </p:nvCxnSpPr>
        <p:spPr>
          <a:xfrm>
            <a:off x="3116392" y="1406279"/>
            <a:ext cx="667831" cy="5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مربع نص 82">
            <a:extLst>
              <a:ext uri="{FF2B5EF4-FFF2-40B4-BE49-F238E27FC236}">
                <a16:creationId xmlns:a16="http://schemas.microsoft.com/office/drawing/2014/main" id="{B4D4AC1D-DA34-0D67-9798-852B3AD19950}"/>
              </a:ext>
            </a:extLst>
          </p:cNvPr>
          <p:cNvSpPr txBox="1"/>
          <p:nvPr/>
        </p:nvSpPr>
        <p:spPr>
          <a:xfrm>
            <a:off x="3257610" y="1386514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84" name="مربع نص 83">
            <a:extLst>
              <a:ext uri="{FF2B5EF4-FFF2-40B4-BE49-F238E27FC236}">
                <a16:creationId xmlns:a16="http://schemas.microsoft.com/office/drawing/2014/main" id="{213F498A-03DC-9A7D-B0DE-FDAF4C771C27}"/>
              </a:ext>
            </a:extLst>
          </p:cNvPr>
          <p:cNvSpPr txBox="1"/>
          <p:nvPr/>
        </p:nvSpPr>
        <p:spPr>
          <a:xfrm>
            <a:off x="8104214" y="1461431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689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0085C38A-D88C-2BA1-1417-82AB6F6881B5}"/>
              </a:ext>
            </a:extLst>
          </p:cNvPr>
          <p:cNvSpPr txBox="1"/>
          <p:nvPr/>
        </p:nvSpPr>
        <p:spPr>
          <a:xfrm>
            <a:off x="1357746" y="1108363"/>
            <a:ext cx="200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Int x = n – 5;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While (x&gt;7){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x/=3;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S.O.P(“hi”);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5CECBE3-82DE-9A0B-15A1-437C9F354A58}"/>
              </a:ext>
            </a:extLst>
          </p:cNvPr>
          <p:cNvSpPr txBox="1"/>
          <p:nvPr/>
        </p:nvSpPr>
        <p:spPr>
          <a:xfrm>
            <a:off x="1357746" y="2752436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For (int j =3 ; j&lt;100*n ; j+=4){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S.O.P(“bye”);</a:t>
            </a:r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F6BD48C1-C31B-4D09-DAF2-3F92963ED90D}"/>
              </a:ext>
            </a:extLst>
          </p:cNvPr>
          <p:cNvCxnSpPr/>
          <p:nvPr/>
        </p:nvCxnSpPr>
        <p:spPr>
          <a:xfrm flipV="1">
            <a:off x="2576945" y="591127"/>
            <a:ext cx="886691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844BA1D-4D3D-0951-BE01-82684D0B930C}"/>
              </a:ext>
            </a:extLst>
          </p:cNvPr>
          <p:cNvCxnSpPr/>
          <p:nvPr/>
        </p:nvCxnSpPr>
        <p:spPr>
          <a:xfrm flipV="1">
            <a:off x="2660073" y="1219200"/>
            <a:ext cx="1163782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A8046A7-8F3F-BB9A-85FF-3262F20C6379}"/>
              </a:ext>
            </a:extLst>
          </p:cNvPr>
          <p:cNvCxnSpPr/>
          <p:nvPr/>
        </p:nvCxnSpPr>
        <p:spPr>
          <a:xfrm flipV="1">
            <a:off x="1995055" y="1717964"/>
            <a:ext cx="2022763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FDE5CD8B-34B2-F7FF-8496-8B3180599896}"/>
              </a:ext>
            </a:extLst>
          </p:cNvPr>
          <p:cNvCxnSpPr/>
          <p:nvPr/>
        </p:nvCxnSpPr>
        <p:spPr>
          <a:xfrm>
            <a:off x="2493818" y="2170545"/>
            <a:ext cx="17826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FD1D431A-AF66-E986-52B1-CEF1E31F5904}"/>
              </a:ext>
            </a:extLst>
          </p:cNvPr>
          <p:cNvCxnSpPr/>
          <p:nvPr/>
        </p:nvCxnSpPr>
        <p:spPr>
          <a:xfrm flipH="1">
            <a:off x="1016000" y="3038764"/>
            <a:ext cx="979055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F030081C-F5DB-F391-651C-33D2FDB48247}"/>
              </a:ext>
            </a:extLst>
          </p:cNvPr>
          <p:cNvCxnSpPr/>
          <p:nvPr/>
        </p:nvCxnSpPr>
        <p:spPr>
          <a:xfrm>
            <a:off x="3103418" y="3038764"/>
            <a:ext cx="258618" cy="9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0C0C67A-7B84-5F91-F54B-40B142750A06}"/>
              </a:ext>
            </a:extLst>
          </p:cNvPr>
          <p:cNvCxnSpPr/>
          <p:nvPr/>
        </p:nvCxnSpPr>
        <p:spPr>
          <a:xfrm>
            <a:off x="3833091" y="3075601"/>
            <a:ext cx="1191490" cy="4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0D61659-040F-BDB3-881D-61E940F82C99}"/>
              </a:ext>
            </a:extLst>
          </p:cNvPr>
          <p:cNvCxnSpPr/>
          <p:nvPr/>
        </p:nvCxnSpPr>
        <p:spPr>
          <a:xfrm flipH="1">
            <a:off x="2244436" y="3398767"/>
            <a:ext cx="110837" cy="74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2123AE8-4B0B-47C0-D445-374DB019D326}"/>
              </a:ext>
            </a:extLst>
          </p:cNvPr>
          <p:cNvSpPr txBox="1"/>
          <p:nvPr/>
        </p:nvSpPr>
        <p:spPr>
          <a:xfrm>
            <a:off x="4193309" y="159789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7550E90-FF5E-5B6F-6AE1-7984E3F10EB5}"/>
              </a:ext>
            </a:extLst>
          </p:cNvPr>
          <p:cNvSpPr txBox="1"/>
          <p:nvPr/>
        </p:nvSpPr>
        <p:spPr>
          <a:xfrm>
            <a:off x="4197927" y="2115066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015C089-C99C-1052-968D-4FAF8AAD3D4B}"/>
              </a:ext>
            </a:extLst>
          </p:cNvPr>
          <p:cNvSpPr txBox="1"/>
          <p:nvPr/>
        </p:nvSpPr>
        <p:spPr>
          <a:xfrm>
            <a:off x="3823855" y="969604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(N-5-7)+1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24998055-7FE4-A5A9-7873-E65762971061}"/>
              </a:ext>
            </a:extLst>
          </p:cNvPr>
          <p:cNvSpPr txBox="1"/>
          <p:nvPr/>
        </p:nvSpPr>
        <p:spPr>
          <a:xfrm>
            <a:off x="3075709" y="295564"/>
            <a:ext cx="72967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0AC6B45-BF61-D0D5-63E5-780AC9E19A3A}"/>
              </a:ext>
            </a:extLst>
          </p:cNvPr>
          <p:cNvSpPr txBox="1"/>
          <p:nvPr/>
        </p:nvSpPr>
        <p:spPr>
          <a:xfrm>
            <a:off x="5218545" y="3505200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(100*n-3)/4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56B8065-98E9-A9F5-DC47-50EFD413DFDA}"/>
              </a:ext>
            </a:extLst>
          </p:cNvPr>
          <p:cNvSpPr txBox="1"/>
          <p:nvPr/>
        </p:nvSpPr>
        <p:spPr>
          <a:xfrm>
            <a:off x="1311563" y="4147127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(100*n-3)/4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494E0F2-CFD3-834F-F171-54BA3B7BEC38}"/>
              </a:ext>
            </a:extLst>
          </p:cNvPr>
          <p:cNvSpPr txBox="1"/>
          <p:nvPr/>
        </p:nvSpPr>
        <p:spPr>
          <a:xfrm>
            <a:off x="2844799" y="4036537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+1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5F60B68D-6136-AC30-7376-3E7BC508ED2E}"/>
              </a:ext>
            </a:extLst>
          </p:cNvPr>
          <p:cNvSpPr txBox="1"/>
          <p:nvPr/>
        </p:nvSpPr>
        <p:spPr>
          <a:xfrm>
            <a:off x="378691" y="362065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B791991A-7AA8-F5B9-F186-6D675B848CE3}"/>
              </a:ext>
            </a:extLst>
          </p:cNvPr>
          <p:cNvSpPr txBox="1"/>
          <p:nvPr/>
        </p:nvSpPr>
        <p:spPr>
          <a:xfrm>
            <a:off x="6705600" y="2715552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O(n)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EF483B1C-EA06-FB3F-D192-14A8DA1A2148}"/>
              </a:ext>
            </a:extLst>
          </p:cNvPr>
          <p:cNvCxnSpPr/>
          <p:nvPr/>
        </p:nvCxnSpPr>
        <p:spPr>
          <a:xfrm>
            <a:off x="6096000" y="1597891"/>
            <a:ext cx="109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1E4E1F9C-003C-921F-3FD8-728D56CB064D}"/>
              </a:ext>
            </a:extLst>
          </p:cNvPr>
          <p:cNvCxnSpPr/>
          <p:nvPr/>
        </p:nvCxnSpPr>
        <p:spPr>
          <a:xfrm>
            <a:off x="5440218" y="2900218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5FB46CB-37F0-5EE4-7FE0-9C1539B9BDA5}"/>
              </a:ext>
            </a:extLst>
          </p:cNvPr>
          <p:cNvSpPr txBox="1"/>
          <p:nvPr/>
        </p:nvSpPr>
        <p:spPr>
          <a:xfrm>
            <a:off x="7195127" y="1408545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91B5549F-33E2-2E7F-7055-DEB47E8C9F92}"/>
              </a:ext>
            </a:extLst>
          </p:cNvPr>
          <p:cNvCxnSpPr/>
          <p:nvPr/>
        </p:nvCxnSpPr>
        <p:spPr>
          <a:xfrm>
            <a:off x="9485745" y="1717964"/>
            <a:ext cx="618837" cy="5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1E9C6292-17A5-6254-CD34-56D85DBAEF2B}"/>
              </a:ext>
            </a:extLst>
          </p:cNvPr>
          <p:cNvCxnSpPr/>
          <p:nvPr/>
        </p:nvCxnSpPr>
        <p:spPr>
          <a:xfrm flipV="1">
            <a:off x="8562109" y="2585691"/>
            <a:ext cx="1542473" cy="3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C8FCA787-ACE9-4CE0-7FC3-11B1A8AFA082}"/>
              </a:ext>
            </a:extLst>
          </p:cNvPr>
          <p:cNvSpPr txBox="1"/>
          <p:nvPr/>
        </p:nvSpPr>
        <p:spPr>
          <a:xfrm>
            <a:off x="10016837" y="2211802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O(n)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22BA9B47-5EB1-D0D9-69DA-3009ACB0C096}"/>
              </a:ext>
            </a:extLst>
          </p:cNvPr>
          <p:cNvSpPr txBox="1"/>
          <p:nvPr/>
        </p:nvSpPr>
        <p:spPr>
          <a:xfrm>
            <a:off x="8474364" y="3074972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لأنها اكبر من اللوغاريتم فالتأثير الأكبر بكون الها </a:t>
            </a:r>
            <a:endParaRPr lang="en-US" dirty="0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E28B9283-4E69-19EC-C8C2-8E71A3C7AA62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18F4D47D-C1A0-F01C-5B6E-6891C705D23B}"/>
              </a:ext>
            </a:extLst>
          </p:cNvPr>
          <p:cNvSpPr txBox="1"/>
          <p:nvPr/>
        </p:nvSpPr>
        <p:spPr>
          <a:xfrm>
            <a:off x="1219201" y="4867777"/>
            <a:ext cx="2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1+3 * Log</a:t>
            </a:r>
            <a:r>
              <a:rPr lang="en-US" baseline="-25000" dirty="0"/>
              <a:t>3</a:t>
            </a:r>
            <a:r>
              <a:rPr lang="en-US" dirty="0"/>
              <a:t>n + 1 + 300n </a:t>
            </a:r>
          </a:p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 + n             O(n)</a:t>
            </a:r>
          </a:p>
        </p:txBody>
      </p:sp>
      <p:sp>
        <p:nvSpPr>
          <p:cNvPr id="44" name="سهم: لليمين 43">
            <a:extLst>
              <a:ext uri="{FF2B5EF4-FFF2-40B4-BE49-F238E27FC236}">
                <a16:creationId xmlns:a16="http://schemas.microsoft.com/office/drawing/2014/main" id="{FA459A01-4127-B0A9-7CDE-96E51EC0AE9B}"/>
              </a:ext>
            </a:extLst>
          </p:cNvPr>
          <p:cNvSpPr/>
          <p:nvPr/>
        </p:nvSpPr>
        <p:spPr>
          <a:xfrm>
            <a:off x="2355273" y="5227782"/>
            <a:ext cx="406400" cy="184727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مستطيل 56">
            <a:extLst>
              <a:ext uri="{FF2B5EF4-FFF2-40B4-BE49-F238E27FC236}">
                <a16:creationId xmlns:a16="http://schemas.microsoft.com/office/drawing/2014/main" id="{7AFA1C2B-9106-97CA-A90F-4568505B7B82}"/>
              </a:ext>
            </a:extLst>
          </p:cNvPr>
          <p:cNvSpPr/>
          <p:nvPr/>
        </p:nvSpPr>
        <p:spPr>
          <a:xfrm>
            <a:off x="2769751" y="3049877"/>
            <a:ext cx="1225260" cy="43438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مستطيل 54">
            <a:extLst>
              <a:ext uri="{FF2B5EF4-FFF2-40B4-BE49-F238E27FC236}">
                <a16:creationId xmlns:a16="http://schemas.microsoft.com/office/drawing/2014/main" id="{59A7350E-AA69-E13A-6768-09C139E8FF86}"/>
              </a:ext>
            </a:extLst>
          </p:cNvPr>
          <p:cNvSpPr/>
          <p:nvPr/>
        </p:nvSpPr>
        <p:spPr>
          <a:xfrm>
            <a:off x="4441424" y="2535815"/>
            <a:ext cx="338769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7F71CABC-CE67-C23A-72F6-6E8B1BEA11EC}"/>
              </a:ext>
            </a:extLst>
          </p:cNvPr>
          <p:cNvSpPr/>
          <p:nvPr/>
        </p:nvSpPr>
        <p:spPr>
          <a:xfrm>
            <a:off x="3831863" y="2545513"/>
            <a:ext cx="533545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مستطيل 55">
            <a:extLst>
              <a:ext uri="{FF2B5EF4-FFF2-40B4-BE49-F238E27FC236}">
                <a16:creationId xmlns:a16="http://schemas.microsoft.com/office/drawing/2014/main" id="{DE64965F-F49D-DE62-54FB-24F70E718D35}"/>
              </a:ext>
            </a:extLst>
          </p:cNvPr>
          <p:cNvSpPr/>
          <p:nvPr/>
        </p:nvSpPr>
        <p:spPr>
          <a:xfrm>
            <a:off x="3194694" y="2539556"/>
            <a:ext cx="609891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B8EC17FB-7E12-D551-1EAC-71A33AF2331C}"/>
              </a:ext>
            </a:extLst>
          </p:cNvPr>
          <p:cNvSpPr/>
          <p:nvPr/>
        </p:nvSpPr>
        <p:spPr>
          <a:xfrm>
            <a:off x="2694995" y="3878382"/>
            <a:ext cx="632690" cy="443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6473743E-D505-D923-702B-46D641218ED8}"/>
              </a:ext>
            </a:extLst>
          </p:cNvPr>
          <p:cNvSpPr/>
          <p:nvPr/>
        </p:nvSpPr>
        <p:spPr>
          <a:xfrm>
            <a:off x="2644194" y="1947653"/>
            <a:ext cx="1228436" cy="443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6653AF03-95A3-99C9-A2BF-CCC50B0EA75C}"/>
              </a:ext>
            </a:extLst>
          </p:cNvPr>
          <p:cNvSpPr/>
          <p:nvPr/>
        </p:nvSpPr>
        <p:spPr>
          <a:xfrm>
            <a:off x="2584158" y="2496359"/>
            <a:ext cx="2526144" cy="12883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A36D403-A870-B873-A7E3-0CC2909756C1}"/>
              </a:ext>
            </a:extLst>
          </p:cNvPr>
          <p:cNvSpPr txBox="1"/>
          <p:nvPr/>
        </p:nvSpPr>
        <p:spPr>
          <a:xfrm>
            <a:off x="2686177" y="910728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Int x =1;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 (x&lt;=n){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j=1; j&lt;=n ; j++ 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S.O.P(“bye”);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X++;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}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53FD573B-D7A9-34E7-597C-CA8EA51E2D3E}"/>
              </a:ext>
            </a:extLst>
          </p:cNvPr>
          <p:cNvCxnSpPr>
            <a:cxnSpLocks/>
          </p:cNvCxnSpPr>
          <p:nvPr/>
        </p:nvCxnSpPr>
        <p:spPr>
          <a:xfrm>
            <a:off x="3752557" y="1099127"/>
            <a:ext cx="438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6F2863B1-5906-E8BE-A822-EC8A60787446}"/>
              </a:ext>
            </a:extLst>
          </p:cNvPr>
          <p:cNvCxnSpPr>
            <a:cxnSpLocks/>
          </p:cNvCxnSpPr>
          <p:nvPr/>
        </p:nvCxnSpPr>
        <p:spPr>
          <a:xfrm>
            <a:off x="4265175" y="1676400"/>
            <a:ext cx="58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9E1D4B2A-6303-6FA4-ECB1-45F38DA33F70}"/>
              </a:ext>
            </a:extLst>
          </p:cNvPr>
          <p:cNvCxnSpPr>
            <a:cxnSpLocks/>
          </p:cNvCxnSpPr>
          <p:nvPr/>
        </p:nvCxnSpPr>
        <p:spPr>
          <a:xfrm>
            <a:off x="3752557" y="2206878"/>
            <a:ext cx="51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8EB1DB9-0EF4-A7D9-12E5-CCBD72AA6016}"/>
              </a:ext>
            </a:extLst>
          </p:cNvPr>
          <p:cNvCxnSpPr>
            <a:cxnSpLocks/>
          </p:cNvCxnSpPr>
          <p:nvPr/>
        </p:nvCxnSpPr>
        <p:spPr>
          <a:xfrm>
            <a:off x="5159078" y="3057411"/>
            <a:ext cx="223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B633E922-3D47-CE5F-EB3C-23B4F72CD266}"/>
              </a:ext>
            </a:extLst>
          </p:cNvPr>
          <p:cNvCxnSpPr>
            <a:cxnSpLocks/>
          </p:cNvCxnSpPr>
          <p:nvPr/>
        </p:nvCxnSpPr>
        <p:spPr>
          <a:xfrm>
            <a:off x="3406193" y="4154054"/>
            <a:ext cx="441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D6E0449-46A0-6D2B-4EFC-E4613EFA73A6}"/>
              </a:ext>
            </a:extLst>
          </p:cNvPr>
          <p:cNvSpPr txBox="1"/>
          <p:nvPr/>
        </p:nvSpPr>
        <p:spPr>
          <a:xfrm>
            <a:off x="3904952" y="9107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76809736-0846-393E-D540-6C3CB0A65208}"/>
              </a:ext>
            </a:extLst>
          </p:cNvPr>
          <p:cNvSpPr txBox="1"/>
          <p:nvPr/>
        </p:nvSpPr>
        <p:spPr>
          <a:xfrm>
            <a:off x="4580507" y="1510074"/>
            <a:ext cx="8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+1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5EC0E36F-BE1C-DC81-677D-94123A06569F}"/>
              </a:ext>
            </a:extLst>
          </p:cNvPr>
          <p:cNvSpPr txBox="1"/>
          <p:nvPr/>
        </p:nvSpPr>
        <p:spPr>
          <a:xfrm>
            <a:off x="4191280" y="2005923"/>
            <a:ext cx="4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2E8ED15-0362-8277-F996-8C2ED4790CE8}"/>
              </a:ext>
            </a:extLst>
          </p:cNvPr>
          <p:cNvSpPr txBox="1"/>
          <p:nvPr/>
        </p:nvSpPr>
        <p:spPr>
          <a:xfrm>
            <a:off x="9450825" y="1879406"/>
            <a:ext cx="149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 * N =N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4BD1144-285C-0C39-FEE3-D81249DEDF15}"/>
              </a:ext>
            </a:extLst>
          </p:cNvPr>
          <p:cNvSpPr txBox="1"/>
          <p:nvPr/>
        </p:nvSpPr>
        <p:spPr>
          <a:xfrm>
            <a:off x="3499639" y="3982453"/>
            <a:ext cx="7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D4656E2B-6806-5961-FB6F-94084B6650BD}"/>
              </a:ext>
            </a:extLst>
          </p:cNvPr>
          <p:cNvSpPr txBox="1"/>
          <p:nvPr/>
        </p:nvSpPr>
        <p:spPr>
          <a:xfrm>
            <a:off x="9342584" y="2443482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N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5B70CCE8-A904-ABB0-5B96-B3604AC2B40E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E6520B10-1096-AF22-DE00-D1053EEAEA47}"/>
              </a:ext>
            </a:extLst>
          </p:cNvPr>
          <p:cNvCxnSpPr/>
          <p:nvPr/>
        </p:nvCxnSpPr>
        <p:spPr>
          <a:xfrm flipH="1" flipV="1">
            <a:off x="2013527" y="2443482"/>
            <a:ext cx="150552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CC083A65-275B-1A08-C5C0-6D3CD5211D0E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117393" y="2237135"/>
            <a:ext cx="1549563" cy="3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A39E0335-8F96-2075-FCDA-D79A0FC82209}"/>
              </a:ext>
            </a:extLst>
          </p:cNvPr>
          <p:cNvCxnSpPr>
            <a:cxnSpLocks/>
          </p:cNvCxnSpPr>
          <p:nvPr/>
        </p:nvCxnSpPr>
        <p:spPr>
          <a:xfrm flipV="1">
            <a:off x="4715731" y="2694886"/>
            <a:ext cx="1801092" cy="1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7397BA8C-5600-3FF1-02A8-1B086A01FBA8}"/>
              </a:ext>
            </a:extLst>
          </p:cNvPr>
          <p:cNvSpPr txBox="1"/>
          <p:nvPr/>
        </p:nvSpPr>
        <p:spPr>
          <a:xfrm>
            <a:off x="1528761" y="2230439"/>
            <a:ext cx="5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FD1CCCCA-840E-0573-AB01-8F73B0763147}"/>
              </a:ext>
            </a:extLst>
          </p:cNvPr>
          <p:cNvCxnSpPr>
            <a:cxnSpLocks/>
          </p:cNvCxnSpPr>
          <p:nvPr/>
        </p:nvCxnSpPr>
        <p:spPr>
          <a:xfrm>
            <a:off x="3847230" y="3385965"/>
            <a:ext cx="1405223" cy="10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E3C8024C-4207-FA68-53D0-AA69F2536431}"/>
              </a:ext>
            </a:extLst>
          </p:cNvPr>
          <p:cNvSpPr txBox="1"/>
          <p:nvPr/>
        </p:nvSpPr>
        <p:spPr>
          <a:xfrm>
            <a:off x="5666956" y="2052469"/>
            <a:ext cx="7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 +1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07F21992-B92B-1385-00B8-310B3FCB8A4D}"/>
              </a:ext>
            </a:extLst>
          </p:cNvPr>
          <p:cNvSpPr txBox="1"/>
          <p:nvPr/>
        </p:nvSpPr>
        <p:spPr>
          <a:xfrm>
            <a:off x="6387513" y="2510220"/>
            <a:ext cx="4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1E628E97-4448-EFB7-B909-563981F325B5}"/>
              </a:ext>
            </a:extLst>
          </p:cNvPr>
          <p:cNvSpPr txBox="1"/>
          <p:nvPr/>
        </p:nvSpPr>
        <p:spPr>
          <a:xfrm>
            <a:off x="5079129" y="3312780"/>
            <a:ext cx="538018" cy="37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3EA4E61B-F662-230C-733C-23F9D40B8946}"/>
              </a:ext>
            </a:extLst>
          </p:cNvPr>
          <p:cNvSpPr txBox="1"/>
          <p:nvPr/>
        </p:nvSpPr>
        <p:spPr>
          <a:xfrm>
            <a:off x="7426606" y="2872745"/>
            <a:ext cx="2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48" name="رابط كسهم مستقيم 47">
            <a:extLst>
              <a:ext uri="{FF2B5EF4-FFF2-40B4-BE49-F238E27FC236}">
                <a16:creationId xmlns:a16="http://schemas.microsoft.com/office/drawing/2014/main" id="{A0563F5D-3A1B-08FF-3E0E-9CE8A130E37C}"/>
              </a:ext>
            </a:extLst>
          </p:cNvPr>
          <p:cNvCxnSpPr/>
          <p:nvPr/>
        </p:nvCxnSpPr>
        <p:spPr>
          <a:xfrm flipH="1" flipV="1">
            <a:off x="8793018" y="1280060"/>
            <a:ext cx="738909" cy="59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B18615B8-6552-3221-F846-2FDD4865D409}"/>
              </a:ext>
            </a:extLst>
          </p:cNvPr>
          <p:cNvCxnSpPr/>
          <p:nvPr/>
        </p:nvCxnSpPr>
        <p:spPr>
          <a:xfrm flipV="1">
            <a:off x="9984509" y="1095394"/>
            <a:ext cx="214179" cy="8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42ADA8C5-998A-D727-CF93-12B9D32B00C3}"/>
              </a:ext>
            </a:extLst>
          </p:cNvPr>
          <p:cNvSpPr txBox="1"/>
          <p:nvPr/>
        </p:nvSpPr>
        <p:spPr>
          <a:xfrm>
            <a:off x="8017023" y="8959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خارجية</a:t>
            </a:r>
            <a:endParaRPr lang="en-US" dirty="0"/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2372215-0123-E0E4-43DB-02A58544992A}"/>
              </a:ext>
            </a:extLst>
          </p:cNvPr>
          <p:cNvSpPr txBox="1"/>
          <p:nvPr/>
        </p:nvSpPr>
        <p:spPr>
          <a:xfrm>
            <a:off x="9461924" y="703388"/>
            <a:ext cx="10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داخلية</a:t>
            </a:r>
            <a:endParaRPr lang="en-US" dirty="0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3B8C8307-9F61-54D9-7A38-9C294F8BF2E5}"/>
              </a:ext>
            </a:extLst>
          </p:cNvPr>
          <p:cNvSpPr txBox="1"/>
          <p:nvPr/>
        </p:nvSpPr>
        <p:spPr>
          <a:xfrm>
            <a:off x="2584442" y="5261616"/>
            <a:ext cx="48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1+N + 1 + N + N +N</a:t>
            </a:r>
            <a:r>
              <a:rPr lang="en-US" baseline="30000" dirty="0"/>
              <a:t>2</a:t>
            </a:r>
            <a:r>
              <a:rPr lang="en-US" dirty="0"/>
              <a:t> + N</a:t>
            </a:r>
            <a:r>
              <a:rPr lang="en-US" baseline="30000" dirty="0"/>
              <a:t>2</a:t>
            </a:r>
            <a:r>
              <a:rPr lang="en-US" dirty="0"/>
              <a:t> +N + N</a:t>
            </a:r>
            <a:r>
              <a:rPr lang="en-US" baseline="30000" dirty="0"/>
              <a:t>2</a:t>
            </a:r>
            <a:r>
              <a:rPr lang="en-US" dirty="0"/>
              <a:t> +N = </a:t>
            </a:r>
            <a:r>
              <a:rPr lang="en-US" dirty="0">
                <a:solidFill>
                  <a:srgbClr val="FF0000"/>
                </a:solidFill>
              </a:rPr>
              <a:t>2+4N +3N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مستطيل 28">
            <a:extLst>
              <a:ext uri="{FF2B5EF4-FFF2-40B4-BE49-F238E27FC236}">
                <a16:creationId xmlns:a16="http://schemas.microsoft.com/office/drawing/2014/main" id="{EF2B3B23-3AD4-38FD-9410-E33E87A10077}"/>
              </a:ext>
            </a:extLst>
          </p:cNvPr>
          <p:cNvSpPr/>
          <p:nvPr/>
        </p:nvSpPr>
        <p:spPr>
          <a:xfrm>
            <a:off x="6982691" y="2115066"/>
            <a:ext cx="19304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5D52A34D-102E-D02C-39BC-ADF4230108BF}"/>
              </a:ext>
            </a:extLst>
          </p:cNvPr>
          <p:cNvSpPr/>
          <p:nvPr/>
        </p:nvSpPr>
        <p:spPr>
          <a:xfrm>
            <a:off x="1311562" y="969603"/>
            <a:ext cx="2914073" cy="290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4A92F2BB-E1BC-4166-9281-6303AE5EBA3E}"/>
              </a:ext>
            </a:extLst>
          </p:cNvPr>
          <p:cNvSpPr/>
          <p:nvPr/>
        </p:nvSpPr>
        <p:spPr>
          <a:xfrm>
            <a:off x="1357746" y="2742954"/>
            <a:ext cx="2780145" cy="6005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0085C38A-D88C-2BA1-1417-82AB6F6881B5}"/>
              </a:ext>
            </a:extLst>
          </p:cNvPr>
          <p:cNvSpPr txBox="1"/>
          <p:nvPr/>
        </p:nvSpPr>
        <p:spPr>
          <a:xfrm>
            <a:off x="1357746" y="1108363"/>
            <a:ext cx="200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Int x = n – 5;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While (x&gt;7){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x/=3;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S.O.P(“hi”);</a:t>
            </a:r>
          </a:p>
          <a:p>
            <a:pPr algn="l" rtl="0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5CECBE3-82DE-9A0B-15A1-437C9F354A58}"/>
              </a:ext>
            </a:extLst>
          </p:cNvPr>
          <p:cNvSpPr txBox="1"/>
          <p:nvPr/>
        </p:nvSpPr>
        <p:spPr>
          <a:xfrm>
            <a:off x="1274619" y="2697141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FF00"/>
                </a:solidFill>
              </a:rPr>
              <a:t>For (int j =3 ; j&lt;100*n ; j+=4){</a:t>
            </a:r>
          </a:p>
          <a:p>
            <a:pPr algn="l" rtl="0"/>
            <a:r>
              <a:rPr lang="en-US" dirty="0">
                <a:solidFill>
                  <a:srgbClr val="FFFF00"/>
                </a:solidFill>
              </a:rPr>
              <a:t>S.O.P(“bye”);</a:t>
            </a:r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F6BD48C1-C31B-4D09-DAF2-3F92963ED90D}"/>
              </a:ext>
            </a:extLst>
          </p:cNvPr>
          <p:cNvCxnSpPr/>
          <p:nvPr/>
        </p:nvCxnSpPr>
        <p:spPr>
          <a:xfrm flipV="1">
            <a:off x="2576945" y="591127"/>
            <a:ext cx="886691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844BA1D-4D3D-0951-BE01-82684D0B930C}"/>
              </a:ext>
            </a:extLst>
          </p:cNvPr>
          <p:cNvCxnSpPr/>
          <p:nvPr/>
        </p:nvCxnSpPr>
        <p:spPr>
          <a:xfrm flipV="1">
            <a:off x="2660073" y="1219200"/>
            <a:ext cx="1163782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A8046A7-8F3F-BB9A-85FF-3262F20C6379}"/>
              </a:ext>
            </a:extLst>
          </p:cNvPr>
          <p:cNvCxnSpPr/>
          <p:nvPr/>
        </p:nvCxnSpPr>
        <p:spPr>
          <a:xfrm flipV="1">
            <a:off x="1995055" y="1717964"/>
            <a:ext cx="2022763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FDE5CD8B-34B2-F7FF-8496-8B3180599896}"/>
              </a:ext>
            </a:extLst>
          </p:cNvPr>
          <p:cNvCxnSpPr/>
          <p:nvPr/>
        </p:nvCxnSpPr>
        <p:spPr>
          <a:xfrm>
            <a:off x="2493818" y="2170545"/>
            <a:ext cx="17826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FD1D431A-AF66-E986-52B1-CEF1E31F5904}"/>
              </a:ext>
            </a:extLst>
          </p:cNvPr>
          <p:cNvCxnSpPr/>
          <p:nvPr/>
        </p:nvCxnSpPr>
        <p:spPr>
          <a:xfrm flipH="1">
            <a:off x="1016000" y="3038764"/>
            <a:ext cx="979055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F030081C-F5DB-F391-651C-33D2FDB48247}"/>
              </a:ext>
            </a:extLst>
          </p:cNvPr>
          <p:cNvCxnSpPr>
            <a:cxnSpLocks/>
          </p:cNvCxnSpPr>
          <p:nvPr/>
        </p:nvCxnSpPr>
        <p:spPr>
          <a:xfrm>
            <a:off x="3103418" y="3038764"/>
            <a:ext cx="745836" cy="15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0C0C67A-7B84-5F91-F54B-40B142750A06}"/>
              </a:ext>
            </a:extLst>
          </p:cNvPr>
          <p:cNvCxnSpPr/>
          <p:nvPr/>
        </p:nvCxnSpPr>
        <p:spPr>
          <a:xfrm>
            <a:off x="3833091" y="3075601"/>
            <a:ext cx="1191490" cy="4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0D61659-040F-BDB3-881D-61E940F82C99}"/>
              </a:ext>
            </a:extLst>
          </p:cNvPr>
          <p:cNvCxnSpPr>
            <a:cxnSpLocks/>
          </p:cNvCxnSpPr>
          <p:nvPr/>
        </p:nvCxnSpPr>
        <p:spPr>
          <a:xfrm flipH="1">
            <a:off x="1676399" y="3398767"/>
            <a:ext cx="678874" cy="124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2123AE8-4B0B-47C0-D445-374DB019D326}"/>
              </a:ext>
            </a:extLst>
          </p:cNvPr>
          <p:cNvSpPr txBox="1"/>
          <p:nvPr/>
        </p:nvSpPr>
        <p:spPr>
          <a:xfrm>
            <a:off x="4193309" y="159789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7550E90-FF5E-5B6F-6AE1-7984E3F10EB5}"/>
              </a:ext>
            </a:extLst>
          </p:cNvPr>
          <p:cNvSpPr txBox="1"/>
          <p:nvPr/>
        </p:nvSpPr>
        <p:spPr>
          <a:xfrm>
            <a:off x="4197927" y="2115066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015C089-C99C-1052-968D-4FAF8AAD3D4B}"/>
              </a:ext>
            </a:extLst>
          </p:cNvPr>
          <p:cNvSpPr txBox="1"/>
          <p:nvPr/>
        </p:nvSpPr>
        <p:spPr>
          <a:xfrm>
            <a:off x="3823855" y="969604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(N-12)+1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24998055-7FE4-A5A9-7873-E65762971061}"/>
              </a:ext>
            </a:extLst>
          </p:cNvPr>
          <p:cNvSpPr txBox="1"/>
          <p:nvPr/>
        </p:nvSpPr>
        <p:spPr>
          <a:xfrm>
            <a:off x="3075709" y="295564"/>
            <a:ext cx="72967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0AC6B45-BF61-D0D5-63E5-780AC9E19A3A}"/>
              </a:ext>
            </a:extLst>
          </p:cNvPr>
          <p:cNvSpPr txBox="1"/>
          <p:nvPr/>
        </p:nvSpPr>
        <p:spPr>
          <a:xfrm>
            <a:off x="5218545" y="3505200"/>
            <a:ext cx="274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56B8065-98E9-A9F5-DC47-50EFD413DFDA}"/>
              </a:ext>
            </a:extLst>
          </p:cNvPr>
          <p:cNvSpPr txBox="1"/>
          <p:nvPr/>
        </p:nvSpPr>
        <p:spPr>
          <a:xfrm>
            <a:off x="480290" y="4627418"/>
            <a:ext cx="28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494E0F2-CFD3-834F-F171-54BA3B7BEC38}"/>
              </a:ext>
            </a:extLst>
          </p:cNvPr>
          <p:cNvSpPr txBox="1"/>
          <p:nvPr/>
        </p:nvSpPr>
        <p:spPr>
          <a:xfrm>
            <a:off x="3241964" y="4645523"/>
            <a:ext cx="3412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(((100*n-3)/4) +1)*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5F60B68D-6136-AC30-7376-3E7BC508ED2E}"/>
              </a:ext>
            </a:extLst>
          </p:cNvPr>
          <p:cNvSpPr txBox="1"/>
          <p:nvPr/>
        </p:nvSpPr>
        <p:spPr>
          <a:xfrm>
            <a:off x="378691" y="362065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B791991A-7AA8-F5B9-F186-6D675B848CE3}"/>
              </a:ext>
            </a:extLst>
          </p:cNvPr>
          <p:cNvSpPr txBox="1"/>
          <p:nvPr/>
        </p:nvSpPr>
        <p:spPr>
          <a:xfrm>
            <a:off x="6705600" y="2715552"/>
            <a:ext cx="25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O(nLog</a:t>
            </a:r>
            <a:r>
              <a:rPr lang="en-US" baseline="-25000" dirty="0"/>
              <a:t>3</a:t>
            </a:r>
            <a:r>
              <a:rPr lang="en-US" dirty="0"/>
              <a:t>(n))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EF483B1C-EA06-FB3F-D192-14A8DA1A2148}"/>
              </a:ext>
            </a:extLst>
          </p:cNvPr>
          <p:cNvCxnSpPr/>
          <p:nvPr/>
        </p:nvCxnSpPr>
        <p:spPr>
          <a:xfrm>
            <a:off x="6096000" y="1597891"/>
            <a:ext cx="109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1E4E1F9C-003C-921F-3FD8-728D56CB064D}"/>
              </a:ext>
            </a:extLst>
          </p:cNvPr>
          <p:cNvCxnSpPr/>
          <p:nvPr/>
        </p:nvCxnSpPr>
        <p:spPr>
          <a:xfrm>
            <a:off x="5440218" y="2900218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5FB46CB-37F0-5EE4-7FE0-9C1539B9BDA5}"/>
              </a:ext>
            </a:extLst>
          </p:cNvPr>
          <p:cNvSpPr txBox="1"/>
          <p:nvPr/>
        </p:nvSpPr>
        <p:spPr>
          <a:xfrm>
            <a:off x="7195127" y="1408545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91B5549F-33E2-2E7F-7055-DEB47E8C9F92}"/>
              </a:ext>
            </a:extLst>
          </p:cNvPr>
          <p:cNvCxnSpPr/>
          <p:nvPr/>
        </p:nvCxnSpPr>
        <p:spPr>
          <a:xfrm>
            <a:off x="9485745" y="1717964"/>
            <a:ext cx="618837" cy="5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1E9C6292-17A5-6254-CD34-56D85DBAEF2B}"/>
              </a:ext>
            </a:extLst>
          </p:cNvPr>
          <p:cNvCxnSpPr>
            <a:cxnSpLocks/>
          </p:cNvCxnSpPr>
          <p:nvPr/>
        </p:nvCxnSpPr>
        <p:spPr>
          <a:xfrm flipV="1">
            <a:off x="9328727" y="2585691"/>
            <a:ext cx="775855" cy="1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C8FCA787-ACE9-4CE0-7FC3-11B1A8AFA082}"/>
              </a:ext>
            </a:extLst>
          </p:cNvPr>
          <p:cNvSpPr txBox="1"/>
          <p:nvPr/>
        </p:nvSpPr>
        <p:spPr>
          <a:xfrm>
            <a:off x="9536546" y="2177149"/>
            <a:ext cx="28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O(nLog</a:t>
            </a:r>
            <a:r>
              <a:rPr lang="en-US" baseline="-25000" dirty="0"/>
              <a:t>3</a:t>
            </a:r>
            <a:r>
              <a:rPr lang="en-US" dirty="0"/>
              <a:t>(n))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E28B9283-4E69-19EC-C8C2-8E71A3C7AA62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D73C52A-DC72-E230-2C86-6B9E47FDE4B0}"/>
              </a:ext>
            </a:extLst>
          </p:cNvPr>
          <p:cNvSpPr txBox="1"/>
          <p:nvPr/>
        </p:nvSpPr>
        <p:spPr>
          <a:xfrm>
            <a:off x="1117599" y="350053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}</a:t>
            </a:r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E4F3308-770D-FA1F-B124-372C5796D84A}"/>
              </a:ext>
            </a:extLst>
          </p:cNvPr>
          <p:cNvSpPr txBox="1"/>
          <p:nvPr/>
        </p:nvSpPr>
        <p:spPr>
          <a:xfrm>
            <a:off x="7045035" y="2115066"/>
            <a:ext cx="21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 + nLog</a:t>
            </a:r>
            <a:r>
              <a:rPr lang="en-US" baseline="-25000" dirty="0"/>
              <a:t>3</a:t>
            </a:r>
            <a:r>
              <a:rPr lang="en-US" dirty="0"/>
              <a:t>(n) =</a:t>
            </a:r>
          </a:p>
        </p:txBody>
      </p:sp>
    </p:spTree>
    <p:extLst>
      <p:ext uri="{BB962C8B-B14F-4D97-AF65-F5344CB8AC3E}">
        <p14:creationId xmlns:p14="http://schemas.microsoft.com/office/powerpoint/2010/main" val="421955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>
            <a:extLst>
              <a:ext uri="{FF2B5EF4-FFF2-40B4-BE49-F238E27FC236}">
                <a16:creationId xmlns:a16="http://schemas.microsoft.com/office/drawing/2014/main" id="{B4916F4B-52D4-2ABD-F1DD-89EFD8741059}"/>
              </a:ext>
            </a:extLst>
          </p:cNvPr>
          <p:cNvSpPr/>
          <p:nvPr/>
        </p:nvSpPr>
        <p:spPr>
          <a:xfrm>
            <a:off x="2165927" y="250409"/>
            <a:ext cx="3362036" cy="5909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E1DE66CF-2409-15C6-A74B-4BC4756BD715}"/>
              </a:ext>
            </a:extLst>
          </p:cNvPr>
          <p:cNvSpPr/>
          <p:nvPr/>
        </p:nvSpPr>
        <p:spPr>
          <a:xfrm>
            <a:off x="2401454" y="1865745"/>
            <a:ext cx="2678546" cy="10261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FFBE0ED9-867B-3991-76E0-4CE8F13D1ACC}"/>
              </a:ext>
            </a:extLst>
          </p:cNvPr>
          <p:cNvSpPr/>
          <p:nvPr/>
        </p:nvSpPr>
        <p:spPr>
          <a:xfrm>
            <a:off x="2466109" y="2983345"/>
            <a:ext cx="2456873" cy="16071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473D266C-887F-1A30-35D0-74FAD4AEA9A2}"/>
              </a:ext>
            </a:extLst>
          </p:cNvPr>
          <p:cNvSpPr/>
          <p:nvPr/>
        </p:nvSpPr>
        <p:spPr>
          <a:xfrm>
            <a:off x="2466109" y="3456710"/>
            <a:ext cx="2355273" cy="113376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72FD2D4-8CD8-D287-D44F-752F188904A3}"/>
              </a:ext>
            </a:extLst>
          </p:cNvPr>
          <p:cNvSpPr txBox="1"/>
          <p:nvPr/>
        </p:nvSpPr>
        <p:spPr>
          <a:xfrm>
            <a:off x="2363355" y="435044"/>
            <a:ext cx="2890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Int x = n;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 (X&gt;5)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(int i =1; i &lt;= n ; i*=2){</a:t>
            </a:r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 =1 ; j&lt;n ; j+=2)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For(int y = 2; y&lt;n</a:t>
            </a:r>
            <a:r>
              <a:rPr lang="en-US" baseline="30000" dirty="0"/>
              <a:t>2</a:t>
            </a:r>
            <a:r>
              <a:rPr lang="en-US" dirty="0"/>
              <a:t>; y*=2)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S.O.P(“Bye”);</a:t>
            </a:r>
          </a:p>
          <a:p>
            <a:pPr algn="l" rtl="0"/>
            <a:r>
              <a:rPr lang="en-US" dirty="0"/>
              <a:t>}}– for </a:t>
            </a:r>
            <a:r>
              <a:rPr lang="en-US" dirty="0" err="1"/>
              <a:t>y&amp;j</a:t>
            </a:r>
            <a:endParaRPr lang="en-US" dirty="0"/>
          </a:p>
          <a:p>
            <a:pPr algn="l" rtl="0"/>
            <a:r>
              <a:rPr lang="en-US" dirty="0"/>
              <a:t>S.O.P(“HU”);</a:t>
            </a:r>
          </a:p>
          <a:p>
            <a:pPr algn="l" rtl="0"/>
            <a:r>
              <a:rPr lang="en-US" dirty="0"/>
              <a:t>x/=3;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5DECB695-F2B1-1462-67EE-6CAC3338CA0C}"/>
              </a:ext>
            </a:extLst>
          </p:cNvPr>
          <p:cNvCxnSpPr>
            <a:cxnSpLocks/>
          </p:cNvCxnSpPr>
          <p:nvPr/>
        </p:nvCxnSpPr>
        <p:spPr>
          <a:xfrm>
            <a:off x="3546764" y="2299795"/>
            <a:ext cx="28078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0523B91B-EEC2-2523-8ACC-4D9180AD8C1E}"/>
              </a:ext>
            </a:extLst>
          </p:cNvPr>
          <p:cNvCxnSpPr/>
          <p:nvPr/>
        </p:nvCxnSpPr>
        <p:spPr>
          <a:xfrm flipH="1" flipV="1">
            <a:off x="1644073" y="3343564"/>
            <a:ext cx="1514763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CE6533F1-192E-CA1F-949C-0926308E4BC6}"/>
              </a:ext>
            </a:extLst>
          </p:cNvPr>
          <p:cNvCxnSpPr/>
          <p:nvPr/>
        </p:nvCxnSpPr>
        <p:spPr>
          <a:xfrm flipV="1">
            <a:off x="3888509" y="3343564"/>
            <a:ext cx="2992582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800FAC5A-B72C-1669-D48A-AE0F64FEB048}"/>
              </a:ext>
            </a:extLst>
          </p:cNvPr>
          <p:cNvCxnSpPr/>
          <p:nvPr/>
        </p:nvCxnSpPr>
        <p:spPr>
          <a:xfrm flipV="1">
            <a:off x="3722255" y="4036291"/>
            <a:ext cx="3001818" cy="1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B9EA1500-18B6-C32C-3611-27E7AFC25FA0}"/>
              </a:ext>
            </a:extLst>
          </p:cNvPr>
          <p:cNvCxnSpPr/>
          <p:nvPr/>
        </p:nvCxnSpPr>
        <p:spPr>
          <a:xfrm flipV="1">
            <a:off x="3629891" y="1052945"/>
            <a:ext cx="2207491" cy="12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6401E529-E1D0-E82C-087A-F9113FEE5B90}"/>
              </a:ext>
            </a:extLst>
          </p:cNvPr>
          <p:cNvSpPr txBox="1"/>
          <p:nvPr/>
        </p:nvSpPr>
        <p:spPr>
          <a:xfrm>
            <a:off x="6483928" y="229979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</a:rPr>
              <a:t>(Log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n) </a:t>
            </a:r>
            <a:r>
              <a:rPr lang="en-US" dirty="0"/>
              <a:t>* 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F5D293C-FA6F-A970-5E28-FBC65472AF09}"/>
              </a:ext>
            </a:extLst>
          </p:cNvPr>
          <p:cNvSpPr txBox="1"/>
          <p:nvPr/>
        </p:nvSpPr>
        <p:spPr>
          <a:xfrm>
            <a:off x="6539347" y="4946916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760F4EA4-948A-E414-E21D-DC56AD6E7584}"/>
              </a:ext>
            </a:extLst>
          </p:cNvPr>
          <p:cNvSpPr txBox="1"/>
          <p:nvPr/>
        </p:nvSpPr>
        <p:spPr>
          <a:xfrm>
            <a:off x="6756400" y="3893656"/>
            <a:ext cx="33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-2)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  <a:p>
            <a:pPr algn="l" rtl="0"/>
            <a:endParaRPr lang="en-US" dirty="0"/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3D410595-AFB7-A831-33D2-D77FB070A90B}"/>
              </a:ext>
            </a:extLst>
          </p:cNvPr>
          <p:cNvCxnSpPr/>
          <p:nvPr/>
        </p:nvCxnSpPr>
        <p:spPr>
          <a:xfrm>
            <a:off x="3694545" y="4719782"/>
            <a:ext cx="2780146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2A2D2C78-8835-B57B-7646-11859D8F20AB}"/>
              </a:ext>
            </a:extLst>
          </p:cNvPr>
          <p:cNvSpPr txBox="1"/>
          <p:nvPr/>
        </p:nvSpPr>
        <p:spPr>
          <a:xfrm>
            <a:off x="5837382" y="86827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B7065671-D0D2-DF84-57DB-F52B483FE748}"/>
              </a:ext>
            </a:extLst>
          </p:cNvPr>
          <p:cNvSpPr txBox="1"/>
          <p:nvPr/>
        </p:nvSpPr>
        <p:spPr>
          <a:xfrm>
            <a:off x="7038110" y="3205064"/>
            <a:ext cx="477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-2)+1)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56DD4BFC-1DE5-00DB-ED2F-8ADFF9474217}"/>
              </a:ext>
            </a:extLst>
          </p:cNvPr>
          <p:cNvSpPr txBox="1"/>
          <p:nvPr/>
        </p:nvSpPr>
        <p:spPr>
          <a:xfrm>
            <a:off x="-41562" y="2891917"/>
            <a:ext cx="218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 </a:t>
            </a:r>
            <a:r>
              <a:rPr lang="en-US" dirty="0"/>
              <a:t>*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DD4B9627-11AD-796D-16BB-B977929A05EA}"/>
              </a:ext>
            </a:extLst>
          </p:cNvPr>
          <p:cNvSpPr txBox="1"/>
          <p:nvPr/>
        </p:nvSpPr>
        <p:spPr>
          <a:xfrm>
            <a:off x="6354618" y="5633028"/>
            <a:ext cx="545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ar-JO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(n)</a:t>
            </a:r>
            <a:r>
              <a:rPr lang="ar-JO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C4872356-F557-F935-EA7A-68C471E3376F}"/>
              </a:ext>
            </a:extLst>
          </p:cNvPr>
          <p:cNvCxnSpPr/>
          <p:nvPr/>
        </p:nvCxnSpPr>
        <p:spPr>
          <a:xfrm flipV="1">
            <a:off x="4627418" y="950157"/>
            <a:ext cx="4100946" cy="98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04B5B0A0-D403-F83F-EA35-1F36F8D77A7C}"/>
              </a:ext>
            </a:extLst>
          </p:cNvPr>
          <p:cNvSpPr txBox="1"/>
          <p:nvPr/>
        </p:nvSpPr>
        <p:spPr>
          <a:xfrm>
            <a:off x="8331201" y="24831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تكرار الشرط: عند</a:t>
            </a:r>
            <a:r>
              <a:rPr lang="ar-JO" dirty="0">
                <a:solidFill>
                  <a:srgbClr val="00B0F0"/>
                </a:solidFill>
              </a:rPr>
              <a:t> </a:t>
            </a:r>
            <a:r>
              <a:rPr lang="ar-JO" dirty="0">
                <a:solidFill>
                  <a:srgbClr val="0070C0"/>
                </a:solidFill>
              </a:rPr>
              <a:t>الجمع</a:t>
            </a:r>
            <a:r>
              <a:rPr lang="ar-JO" dirty="0">
                <a:solidFill>
                  <a:srgbClr val="00B0F0"/>
                </a:solidFill>
              </a:rPr>
              <a:t> </a:t>
            </a:r>
            <a:r>
              <a:rPr lang="ar-JO" dirty="0"/>
              <a:t>و </a:t>
            </a:r>
            <a:r>
              <a:rPr lang="ar-JO" dirty="0">
                <a:solidFill>
                  <a:srgbClr val="C00000"/>
                </a:solidFill>
              </a:rPr>
              <a:t>الطرح</a:t>
            </a:r>
            <a:r>
              <a:rPr lang="ar-JO" dirty="0"/>
              <a:t> </a:t>
            </a:r>
            <a:r>
              <a:rPr lang="ar-JO" dirty="0">
                <a:solidFill>
                  <a:schemeClr val="accent5"/>
                </a:solidFill>
              </a:rPr>
              <a:t>نقسم</a:t>
            </a:r>
            <a:br>
              <a:rPr lang="ar-JO" dirty="0"/>
            </a:br>
            <a:r>
              <a:rPr lang="ar-JO" dirty="0">
                <a:solidFill>
                  <a:srgbClr val="00B050"/>
                </a:solidFill>
              </a:rPr>
              <a:t>الضرب</a:t>
            </a:r>
            <a:r>
              <a:rPr lang="ar-JO" dirty="0"/>
              <a:t> و</a:t>
            </a:r>
            <a:r>
              <a:rPr lang="ar-JO" dirty="0">
                <a:solidFill>
                  <a:srgbClr val="7030A0"/>
                </a:solidFill>
              </a:rPr>
              <a:t>القسمة</a:t>
            </a:r>
            <a:r>
              <a:rPr lang="ar-JO" dirty="0"/>
              <a:t> </a:t>
            </a:r>
            <a:r>
              <a:rPr lang="ar-JO" dirty="0">
                <a:solidFill>
                  <a:srgbClr val="FFC000"/>
                </a:solidFill>
              </a:rPr>
              <a:t>لوغاريتم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14F1FFA4-6054-FD11-506F-7D5369EBCC8B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</p:spTree>
    <p:extLst>
      <p:ext uri="{BB962C8B-B14F-4D97-AF65-F5344CB8AC3E}">
        <p14:creationId xmlns:p14="http://schemas.microsoft.com/office/powerpoint/2010/main" val="22679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C6FD3F9-D4B1-4D16-9329-E79C90A65BD5}"/>
              </a:ext>
            </a:extLst>
          </p:cNvPr>
          <p:cNvSpPr/>
          <p:nvPr/>
        </p:nvSpPr>
        <p:spPr>
          <a:xfrm>
            <a:off x="1311564" y="868218"/>
            <a:ext cx="2724727" cy="561570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894EA1C1-CF9C-45AC-1A57-C50972DAF9AB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04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D97425A8-DEA8-E752-5C91-71E09DC2BE0D}"/>
              </a:ext>
            </a:extLst>
          </p:cNvPr>
          <p:cNvCxnSpPr/>
          <p:nvPr/>
        </p:nvCxnSpPr>
        <p:spPr>
          <a:xfrm flipV="1">
            <a:off x="2641600" y="1551709"/>
            <a:ext cx="2068945" cy="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C35E4CB9-1FF5-303D-98B1-BD485EA1A3DA}"/>
              </a:ext>
            </a:extLst>
          </p:cNvPr>
          <p:cNvCxnSpPr/>
          <p:nvPr/>
        </p:nvCxnSpPr>
        <p:spPr>
          <a:xfrm>
            <a:off x="2983345" y="2835564"/>
            <a:ext cx="179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992F7A99-9F93-D0F8-39DE-D9B1BE630E19}"/>
              </a:ext>
            </a:extLst>
          </p:cNvPr>
          <p:cNvSpPr/>
          <p:nvPr/>
        </p:nvSpPr>
        <p:spPr>
          <a:xfrm>
            <a:off x="1380839" y="1976582"/>
            <a:ext cx="1985817" cy="9421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A844E371-E8FD-1383-1AE1-E01D9E983643}"/>
              </a:ext>
            </a:extLst>
          </p:cNvPr>
          <p:cNvCxnSpPr/>
          <p:nvPr/>
        </p:nvCxnSpPr>
        <p:spPr>
          <a:xfrm>
            <a:off x="2770909" y="4950691"/>
            <a:ext cx="2429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BC9A1492-E8FD-ABAD-C35B-5BA127CD7048}"/>
              </a:ext>
            </a:extLst>
          </p:cNvPr>
          <p:cNvSpPr/>
          <p:nvPr/>
        </p:nvSpPr>
        <p:spPr>
          <a:xfrm>
            <a:off x="1380839" y="3676072"/>
            <a:ext cx="2221343" cy="1958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BB4243A9-DDA9-538B-A190-BFD0B042AAE4}"/>
              </a:ext>
            </a:extLst>
          </p:cNvPr>
          <p:cNvSpPr/>
          <p:nvPr/>
        </p:nvSpPr>
        <p:spPr>
          <a:xfrm>
            <a:off x="1380839" y="4027055"/>
            <a:ext cx="2156688" cy="1126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E93059D-2823-6A57-0B98-2E9A0F704BFB}"/>
              </a:ext>
            </a:extLst>
          </p:cNvPr>
          <p:cNvSpPr txBox="1"/>
          <p:nvPr/>
        </p:nvSpPr>
        <p:spPr>
          <a:xfrm>
            <a:off x="1320801" y="929281"/>
            <a:ext cx="29741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n:j</a:t>
            </a:r>
            <a:r>
              <a:rPr lang="en-US" dirty="0"/>
              <a:t>++){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 =</a:t>
            </a:r>
            <a:r>
              <a:rPr lang="en-US" dirty="0" err="1"/>
              <a:t>n;j</a:t>
            </a:r>
            <a:r>
              <a:rPr lang="en-US" dirty="0"/>
              <a:t>&gt;5;j--)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S.O.P(“Bye”);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Int x = 3;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While(x&lt;n){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k=1;k&lt;n ; k*=2)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S.O.P(“HU”);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X+=2;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B59DF9A-76A8-C0C4-8DE6-85D724C7B54B}"/>
              </a:ext>
            </a:extLst>
          </p:cNvPr>
          <p:cNvSpPr txBox="1"/>
          <p:nvPr/>
        </p:nvSpPr>
        <p:spPr>
          <a:xfrm>
            <a:off x="4978400" y="1357745"/>
            <a:ext cx="785091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N-1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26875F40-B3A3-4656-8F50-FB6308AE22B0}"/>
              </a:ext>
            </a:extLst>
          </p:cNvPr>
          <p:cNvSpPr txBox="1"/>
          <p:nvPr/>
        </p:nvSpPr>
        <p:spPr>
          <a:xfrm>
            <a:off x="4775200" y="2619848"/>
            <a:ext cx="14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(N-5) 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AC2CF8FD-C025-4617-F2C8-66B0E831996F}"/>
              </a:ext>
            </a:extLst>
          </p:cNvPr>
          <p:cNvSpPr txBox="1"/>
          <p:nvPr/>
        </p:nvSpPr>
        <p:spPr>
          <a:xfrm>
            <a:off x="6687127" y="3195782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*(</a:t>
            </a:r>
            <a:r>
              <a:rPr lang="en-US" dirty="0">
                <a:solidFill>
                  <a:schemeClr val="accent6"/>
                </a:solidFill>
              </a:rPr>
              <a:t>(n-3)/2)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8918DE9-6DE6-2DAA-AC9D-112673BE29FD}"/>
              </a:ext>
            </a:extLst>
          </p:cNvPr>
          <p:cNvSpPr txBox="1"/>
          <p:nvPr/>
        </p:nvSpPr>
        <p:spPr>
          <a:xfrm>
            <a:off x="5306290" y="4766025"/>
            <a:ext cx="27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C000"/>
                </a:solidFill>
              </a:rPr>
              <a:t>(Log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n-1) </a:t>
            </a:r>
            <a:r>
              <a:rPr lang="en-US" dirty="0"/>
              <a:t>* </a:t>
            </a:r>
            <a:r>
              <a:rPr lang="en-US" dirty="0">
                <a:solidFill>
                  <a:schemeClr val="accent6"/>
                </a:solidFill>
              </a:rPr>
              <a:t>((n-3)/2) 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EC2E3680-0107-6953-11D1-8A750C8EB5E8}"/>
              </a:ext>
            </a:extLst>
          </p:cNvPr>
          <p:cNvCxnSpPr/>
          <p:nvPr/>
        </p:nvCxnSpPr>
        <p:spPr>
          <a:xfrm flipV="1">
            <a:off x="2170545" y="3429000"/>
            <a:ext cx="4405746" cy="90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DB7E0D9A-F5A9-4747-D627-C3F4D81E31E9}"/>
              </a:ext>
            </a:extLst>
          </p:cNvPr>
          <p:cNvSpPr txBox="1"/>
          <p:nvPr/>
        </p:nvSpPr>
        <p:spPr>
          <a:xfrm>
            <a:off x="8155709" y="1099127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baseline="30000" dirty="0">
                <a:solidFill>
                  <a:schemeClr val="accent5"/>
                </a:solidFill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*</a:t>
            </a:r>
            <a:r>
              <a:rPr lang="en-US" dirty="0">
                <a:solidFill>
                  <a:srgbClr val="FFC000"/>
                </a:solidFill>
              </a:rPr>
              <a:t>Log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2476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20285E1-D98A-F41C-AEF2-ADE7F3D67D75}"/>
              </a:ext>
            </a:extLst>
          </p:cNvPr>
          <p:cNvSpPr txBox="1"/>
          <p:nvPr/>
        </p:nvSpPr>
        <p:spPr>
          <a:xfrm>
            <a:off x="540328" y="1200727"/>
            <a:ext cx="526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If you have a program running time O(n</a:t>
            </a:r>
            <a:r>
              <a:rPr lang="en-US" baseline="30000" dirty="0"/>
              <a:t>2</a:t>
            </a:r>
            <a:r>
              <a:rPr lang="en-US" dirty="0"/>
              <a:t>). If the program takes 2 seconds to run for 1000 elements, what would Be the running time for 3000 elements?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20CC7AE-8469-2C2D-5AD8-C163A0EAAF7B}"/>
              </a:ext>
            </a:extLst>
          </p:cNvPr>
          <p:cNvSpPr txBox="1"/>
          <p:nvPr/>
        </p:nvSpPr>
        <p:spPr>
          <a:xfrm>
            <a:off x="2433781" y="2863273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(1000)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2E4480F3-6DF8-F8C2-D1FE-D6149E86D1A3}"/>
              </a:ext>
            </a:extLst>
          </p:cNvPr>
          <p:cNvCxnSpPr/>
          <p:nvPr/>
        </p:nvCxnSpPr>
        <p:spPr>
          <a:xfrm>
            <a:off x="3283527" y="302029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1AF0BF7C-C8F2-06B5-694A-8360769FD385}"/>
              </a:ext>
            </a:extLst>
          </p:cNvPr>
          <p:cNvSpPr txBox="1"/>
          <p:nvPr/>
        </p:nvSpPr>
        <p:spPr>
          <a:xfrm>
            <a:off x="3985491" y="2835626"/>
            <a:ext cx="59112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8CFB5B6-0F22-4FAD-FD60-2F4335817E91}"/>
              </a:ext>
            </a:extLst>
          </p:cNvPr>
          <p:cNvSpPr txBox="1"/>
          <p:nvPr/>
        </p:nvSpPr>
        <p:spPr>
          <a:xfrm>
            <a:off x="2433781" y="3389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(3000)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009A99BC-BF75-A9F8-57CF-191DF46E32D0}"/>
              </a:ext>
            </a:extLst>
          </p:cNvPr>
          <p:cNvCxnSpPr/>
          <p:nvPr/>
        </p:nvCxnSpPr>
        <p:spPr>
          <a:xfrm>
            <a:off x="3283527" y="3546639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4C6E8850-A084-4AD2-6845-3496FBC10FD2}"/>
              </a:ext>
            </a:extLst>
          </p:cNvPr>
          <p:cNvSpPr txBox="1"/>
          <p:nvPr/>
        </p:nvSpPr>
        <p:spPr>
          <a:xfrm>
            <a:off x="3985491" y="3361974"/>
            <a:ext cx="59112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940D0900-3ED9-8EC7-17A7-89D19D357076}"/>
              </a:ext>
            </a:extLst>
          </p:cNvPr>
          <p:cNvCxnSpPr>
            <a:cxnSpLocks/>
          </p:cNvCxnSpPr>
          <p:nvPr/>
        </p:nvCxnSpPr>
        <p:spPr>
          <a:xfrm>
            <a:off x="3283527" y="3112621"/>
            <a:ext cx="942109" cy="355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3C022F4D-91DE-7112-9117-8436B92723C0}"/>
              </a:ext>
            </a:extLst>
          </p:cNvPr>
          <p:cNvCxnSpPr/>
          <p:nvPr/>
        </p:nvCxnSpPr>
        <p:spPr>
          <a:xfrm flipH="1">
            <a:off x="3283527" y="3084946"/>
            <a:ext cx="942109" cy="383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8916F30-E2DF-B67B-43DB-2B255D6E75C0}"/>
              </a:ext>
            </a:extLst>
          </p:cNvPr>
          <p:cNvSpPr txBox="1"/>
          <p:nvPr/>
        </p:nvSpPr>
        <p:spPr>
          <a:xfrm>
            <a:off x="1209964" y="4572094"/>
            <a:ext cx="399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1000000 * x = 9000000 * 2</a:t>
            </a:r>
          </a:p>
          <a:p>
            <a:pPr algn="l" rtl="0"/>
            <a:r>
              <a:rPr lang="en-US" dirty="0"/>
              <a:t>X = 18000000 / 1000000 = 18 seconds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960C4180-3B86-DE49-969C-698214763F01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04</a:t>
            </a: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897D5E99-610C-E3DC-2453-0C56172F4CF7}"/>
              </a:ext>
            </a:extLst>
          </p:cNvPr>
          <p:cNvCxnSpPr/>
          <p:nvPr/>
        </p:nvCxnSpPr>
        <p:spPr>
          <a:xfrm>
            <a:off x="56064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BCEEF399-869A-8ACD-83E2-44DBFC953098}"/>
              </a:ext>
            </a:extLst>
          </p:cNvPr>
          <p:cNvSpPr txBox="1"/>
          <p:nvPr/>
        </p:nvSpPr>
        <p:spPr>
          <a:xfrm>
            <a:off x="5809674" y="110836"/>
            <a:ext cx="60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Sort the following time complexities in an ascending order !!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CE3208F0-16A3-ABD2-1003-D25A7DC84A90}"/>
              </a:ext>
            </a:extLst>
          </p:cNvPr>
          <p:cNvSpPr txBox="1"/>
          <p:nvPr/>
        </p:nvSpPr>
        <p:spPr>
          <a:xfrm>
            <a:off x="5809674" y="513178"/>
            <a:ext cx="601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100     ,nLog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      ,nLog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n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2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       ,n</a:t>
            </a:r>
            <a:r>
              <a:rPr lang="en-US" baseline="30000" dirty="0">
                <a:solidFill>
                  <a:srgbClr val="C00000"/>
                </a:solidFill>
              </a:rPr>
              <a:t>3 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/3      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n  </a:t>
            </a:r>
            <a:r>
              <a:rPr lang="en-US" dirty="0"/>
              <a:t>  ,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    ,</a:t>
            </a:r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/n    </a:t>
            </a:r>
            <a:r>
              <a:rPr lang="en-US" dirty="0">
                <a:solidFill>
                  <a:schemeClr val="accent6"/>
                </a:solidFill>
              </a:rPr>
              <a:t>,(Log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n)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    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2(n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</a:t>
            </a:r>
            <a:r>
              <a:rPr lang="en-US" baseline="30000" dirty="0">
                <a:solidFill>
                  <a:srgbClr val="C00000"/>
                </a:solidFill>
              </a:rPr>
              <a:t>2      </a:t>
            </a:r>
            <a:r>
              <a:rPr lang="en-US" dirty="0">
                <a:solidFill>
                  <a:srgbClr val="C00000"/>
                </a:solidFill>
              </a:rPr>
              <a:t>,(n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baseline="30000" dirty="0">
                <a:solidFill>
                  <a:srgbClr val="7030A0"/>
                </a:solidFill>
              </a:rPr>
              <a:t>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9BE7B26B-AA60-2BEF-7C27-0CF3E42D789C}"/>
              </a:ext>
            </a:extLst>
          </p:cNvPr>
          <p:cNvSpPr txBox="1"/>
          <p:nvPr/>
        </p:nvSpPr>
        <p:spPr>
          <a:xfrm>
            <a:off x="6096000" y="2124057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100,  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n, 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n)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,  n  , nLog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n ,nLog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 </a:t>
            </a:r>
            <a:r>
              <a:rPr lang="en-US" dirty="0">
                <a:solidFill>
                  <a:srgbClr val="C00000"/>
                </a:solidFill>
              </a:rPr>
              <a:t>,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,  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n,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n, 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/3,  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, 2(n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</a:t>
            </a:r>
            <a:r>
              <a:rPr lang="en-US" baseline="30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, 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 , n</a:t>
            </a:r>
            <a:r>
              <a:rPr lang="en-US" baseline="30000" dirty="0">
                <a:solidFill>
                  <a:srgbClr val="C00000"/>
                </a:solidFill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/n ,  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baseline="30000" dirty="0">
                <a:solidFill>
                  <a:srgbClr val="7030A0"/>
                </a:solidFill>
              </a:rPr>
              <a:t>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1" name="رابط مستقيم 30">
            <a:extLst>
              <a:ext uri="{FF2B5EF4-FFF2-40B4-BE49-F238E27FC236}">
                <a16:creationId xmlns:a16="http://schemas.microsoft.com/office/drawing/2014/main" id="{05BA7B92-B044-5FE3-F475-BC8E1210D2A9}"/>
              </a:ext>
            </a:extLst>
          </p:cNvPr>
          <p:cNvCxnSpPr/>
          <p:nvPr/>
        </p:nvCxnSpPr>
        <p:spPr>
          <a:xfrm>
            <a:off x="5897418" y="55457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مستقيم 33">
            <a:extLst>
              <a:ext uri="{FF2B5EF4-FFF2-40B4-BE49-F238E27FC236}">
                <a16:creationId xmlns:a16="http://schemas.microsoft.com/office/drawing/2014/main" id="{1D271FDA-93AB-AE0E-428E-EA453D429753}"/>
              </a:ext>
            </a:extLst>
          </p:cNvPr>
          <p:cNvCxnSpPr/>
          <p:nvPr/>
        </p:nvCxnSpPr>
        <p:spPr>
          <a:xfrm>
            <a:off x="6987311" y="838823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FC211A19-0702-CE8F-BB2A-6B26660C802F}"/>
              </a:ext>
            </a:extLst>
          </p:cNvPr>
          <p:cNvCxnSpPr/>
          <p:nvPr/>
        </p:nvCxnSpPr>
        <p:spPr>
          <a:xfrm>
            <a:off x="11291455" y="566910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مستقيم 35">
            <a:extLst>
              <a:ext uri="{FF2B5EF4-FFF2-40B4-BE49-F238E27FC236}">
                <a16:creationId xmlns:a16="http://schemas.microsoft.com/office/drawing/2014/main" id="{C2C5B8EC-57FB-7A0E-1CA6-FB03718D2E03}"/>
              </a:ext>
            </a:extLst>
          </p:cNvPr>
          <p:cNvCxnSpPr/>
          <p:nvPr/>
        </p:nvCxnSpPr>
        <p:spPr>
          <a:xfrm>
            <a:off x="8640619" y="83352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08AACEF6-318F-3B3E-1BA6-D2FD6F07BFF2}"/>
              </a:ext>
            </a:extLst>
          </p:cNvPr>
          <p:cNvCxnSpPr/>
          <p:nvPr/>
        </p:nvCxnSpPr>
        <p:spPr>
          <a:xfrm>
            <a:off x="6677893" y="561609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مستقيم 37">
            <a:extLst>
              <a:ext uri="{FF2B5EF4-FFF2-40B4-BE49-F238E27FC236}">
                <a16:creationId xmlns:a16="http://schemas.microsoft.com/office/drawing/2014/main" id="{3580BA7C-E097-D215-7D19-955DA57CD675}"/>
              </a:ext>
            </a:extLst>
          </p:cNvPr>
          <p:cNvCxnSpPr/>
          <p:nvPr/>
        </p:nvCxnSpPr>
        <p:spPr>
          <a:xfrm>
            <a:off x="7707746" y="561609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957EB5A7-A469-2504-B53E-D7C6940EE833}"/>
              </a:ext>
            </a:extLst>
          </p:cNvPr>
          <p:cNvCxnSpPr/>
          <p:nvPr/>
        </p:nvCxnSpPr>
        <p:spPr>
          <a:xfrm>
            <a:off x="8462816" y="54510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CE79BBA8-F220-845C-11FB-01EAE3E70F0F}"/>
              </a:ext>
            </a:extLst>
          </p:cNvPr>
          <p:cNvCxnSpPr/>
          <p:nvPr/>
        </p:nvCxnSpPr>
        <p:spPr>
          <a:xfrm>
            <a:off x="6054439" y="85413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مستقيم 40">
            <a:extLst>
              <a:ext uri="{FF2B5EF4-FFF2-40B4-BE49-F238E27FC236}">
                <a16:creationId xmlns:a16="http://schemas.microsoft.com/office/drawing/2014/main" id="{11FBDEEE-2ECC-4B0F-3A1C-14AE322BBA7F}"/>
              </a:ext>
            </a:extLst>
          </p:cNvPr>
          <p:cNvCxnSpPr/>
          <p:nvPr/>
        </p:nvCxnSpPr>
        <p:spPr>
          <a:xfrm>
            <a:off x="9217886" y="54510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1ECF5158-8783-3A4E-4E0A-0FBCEFDAE5F2}"/>
              </a:ext>
            </a:extLst>
          </p:cNvPr>
          <p:cNvCxnSpPr/>
          <p:nvPr/>
        </p:nvCxnSpPr>
        <p:spPr>
          <a:xfrm>
            <a:off x="10716488" y="55457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مستقيم 42">
            <a:extLst>
              <a:ext uri="{FF2B5EF4-FFF2-40B4-BE49-F238E27FC236}">
                <a16:creationId xmlns:a16="http://schemas.microsoft.com/office/drawing/2014/main" id="{17585F65-47AD-526D-3D87-87847F2E2329}"/>
              </a:ext>
            </a:extLst>
          </p:cNvPr>
          <p:cNvCxnSpPr/>
          <p:nvPr/>
        </p:nvCxnSpPr>
        <p:spPr>
          <a:xfrm>
            <a:off x="10031841" y="519926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مستقيم 43">
            <a:extLst>
              <a:ext uri="{FF2B5EF4-FFF2-40B4-BE49-F238E27FC236}">
                <a16:creationId xmlns:a16="http://schemas.microsoft.com/office/drawing/2014/main" id="{0777DDAE-8444-FD3D-087B-3E7D91A7FC03}"/>
              </a:ext>
            </a:extLst>
          </p:cNvPr>
          <p:cNvCxnSpPr/>
          <p:nvPr/>
        </p:nvCxnSpPr>
        <p:spPr>
          <a:xfrm>
            <a:off x="9896763" y="843840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id="{10C895A5-B64F-0185-7ACA-A3EF5E24EFEC}"/>
              </a:ext>
            </a:extLst>
          </p:cNvPr>
          <p:cNvCxnSpPr/>
          <p:nvPr/>
        </p:nvCxnSpPr>
        <p:spPr>
          <a:xfrm>
            <a:off x="6160657" y="1105435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مستقيم 45">
            <a:extLst>
              <a:ext uri="{FF2B5EF4-FFF2-40B4-BE49-F238E27FC236}">
                <a16:creationId xmlns:a16="http://schemas.microsoft.com/office/drawing/2014/main" id="{3EFA7668-E732-7745-6D05-1BB8B5BEF37B}"/>
              </a:ext>
            </a:extLst>
          </p:cNvPr>
          <p:cNvCxnSpPr/>
          <p:nvPr/>
        </p:nvCxnSpPr>
        <p:spPr>
          <a:xfrm>
            <a:off x="7781639" y="861171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مستقيم 46">
            <a:extLst>
              <a:ext uri="{FF2B5EF4-FFF2-40B4-BE49-F238E27FC236}">
                <a16:creationId xmlns:a16="http://schemas.microsoft.com/office/drawing/2014/main" id="{AD3FF77A-CD59-EFDA-A8AE-ADB0B6018DE9}"/>
              </a:ext>
            </a:extLst>
          </p:cNvPr>
          <p:cNvCxnSpPr/>
          <p:nvPr/>
        </p:nvCxnSpPr>
        <p:spPr>
          <a:xfrm>
            <a:off x="6965374" y="1110736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6B6FE8DC-5FC1-23F0-E4D9-59AD37541795}"/>
              </a:ext>
            </a:extLst>
          </p:cNvPr>
          <p:cNvSpPr/>
          <p:nvPr/>
        </p:nvSpPr>
        <p:spPr>
          <a:xfrm>
            <a:off x="6382328" y="3204956"/>
            <a:ext cx="1616362" cy="766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6C6428E6-7A11-50D6-613B-8B636A64919C}"/>
              </a:ext>
            </a:extLst>
          </p:cNvPr>
          <p:cNvSpPr/>
          <p:nvPr/>
        </p:nvSpPr>
        <p:spPr>
          <a:xfrm>
            <a:off x="8859980" y="3204956"/>
            <a:ext cx="1616362" cy="766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EF0B92F9-D367-202A-361D-9FBCE355C8F1}"/>
              </a:ext>
            </a:extLst>
          </p:cNvPr>
          <p:cNvSpPr txBox="1"/>
          <p:nvPr/>
        </p:nvSpPr>
        <p:spPr>
          <a:xfrm>
            <a:off x="6525491" y="3255710"/>
            <a:ext cx="135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Algorithms 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2477EBBD-83EF-6AF0-B554-56E459D9FE5D}"/>
              </a:ext>
            </a:extLst>
          </p:cNvPr>
          <p:cNvSpPr txBox="1"/>
          <p:nvPr/>
        </p:nvSpPr>
        <p:spPr>
          <a:xfrm>
            <a:off x="9010072" y="3255710"/>
            <a:ext cx="12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 Algorithms</a:t>
            </a:r>
          </a:p>
        </p:txBody>
      </p: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50319D0C-985F-44BE-E054-89FE0382C12C}"/>
              </a:ext>
            </a:extLst>
          </p:cNvPr>
          <p:cNvSpPr/>
          <p:nvPr/>
        </p:nvSpPr>
        <p:spPr>
          <a:xfrm>
            <a:off x="7606142" y="4387364"/>
            <a:ext cx="1616362" cy="76668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CA8B372A-3F31-4913-44D1-84D9134E7C2E}"/>
              </a:ext>
            </a:extLst>
          </p:cNvPr>
          <p:cNvSpPr txBox="1"/>
          <p:nvPr/>
        </p:nvSpPr>
        <p:spPr>
          <a:xfrm>
            <a:off x="7494150" y="4447538"/>
            <a:ext cx="184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 Complete Problems 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7BA3E96A-231C-1A70-29F9-081B3095B99D}"/>
              </a:ext>
            </a:extLst>
          </p:cNvPr>
          <p:cNvSpPr txBox="1"/>
          <p:nvPr/>
        </p:nvSpPr>
        <p:spPr>
          <a:xfrm>
            <a:off x="6700984" y="5191265"/>
            <a:ext cx="24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مشاكل ما الها حل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2">
            <a:extLst>
              <a:ext uri="{FF2B5EF4-FFF2-40B4-BE49-F238E27FC236}">
                <a16:creationId xmlns:a16="http://schemas.microsoft.com/office/drawing/2014/main" id="{2C923083-9C95-B57D-AD0B-BB78409A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70784"/>
              </p:ext>
            </p:extLst>
          </p:nvPr>
        </p:nvGraphicFramePr>
        <p:xfrm>
          <a:off x="2724727" y="821266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31979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6718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8510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41008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754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47225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22671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188608"/>
                    </a:ext>
                  </a:extLst>
                </a:gridCol>
              </a:tblGrid>
              <a:tr h="346981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8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35674"/>
                  </a:ext>
                </a:extLst>
              </a:tr>
            </a:tbl>
          </a:graphicData>
        </a:graphic>
      </p:graphicFrame>
      <p:sp>
        <p:nvSpPr>
          <p:cNvPr id="3" name="مربع نص 2">
            <a:extLst>
              <a:ext uri="{FF2B5EF4-FFF2-40B4-BE49-F238E27FC236}">
                <a16:creationId xmlns:a16="http://schemas.microsoft.com/office/drawing/2014/main" id="{E8AA78E5-55DC-84F5-DAF8-E5A70C79E865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FCE3EE79-DE42-03BE-6880-CBCB8B6E870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81236" y="499668"/>
            <a:ext cx="0" cy="32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25128B2A-1224-2959-5FF2-95F706CDA902}"/>
              </a:ext>
            </a:extLst>
          </p:cNvPr>
          <p:cNvSpPr txBox="1"/>
          <p:nvPr/>
        </p:nvSpPr>
        <p:spPr>
          <a:xfrm>
            <a:off x="3669145" y="130336"/>
            <a:ext cx="182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Array Works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45DCFD89-B807-5496-40EE-F7ED67EE7A17}"/>
              </a:ext>
            </a:extLst>
          </p:cNvPr>
          <p:cNvSpPr txBox="1"/>
          <p:nvPr/>
        </p:nvSpPr>
        <p:spPr>
          <a:xfrm>
            <a:off x="6310745" y="122127"/>
            <a:ext cx="245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To store 10 cells they must be Consecutive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9DC7FFE-5217-5E59-D787-0313D3417E7A}"/>
              </a:ext>
            </a:extLst>
          </p:cNvPr>
          <p:cNvSpPr txBox="1"/>
          <p:nvPr/>
        </p:nvSpPr>
        <p:spPr>
          <a:xfrm>
            <a:off x="0" y="660467"/>
            <a:ext cx="2359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  <a:br>
              <a:rPr lang="en-US" dirty="0"/>
            </a:br>
            <a:r>
              <a:rPr lang="en-US" dirty="0"/>
              <a:t>1-low memory usage</a:t>
            </a:r>
          </a:p>
          <a:p>
            <a:r>
              <a:rPr lang="en-US" dirty="0"/>
              <a:t>2-fast in search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1-fixed size (can’t increase its size)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6C1247F2-0F6C-2661-A000-508D1823248A}"/>
              </a:ext>
            </a:extLst>
          </p:cNvPr>
          <p:cNvCxnSpPr/>
          <p:nvPr/>
        </p:nvCxnSpPr>
        <p:spPr>
          <a:xfrm flipH="1">
            <a:off x="2359890" y="445292"/>
            <a:ext cx="1667165" cy="37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880FDD50-E6A7-0CCC-81F9-1D50BB1C1CD1}"/>
              </a:ext>
            </a:extLst>
          </p:cNvPr>
          <p:cNvCxnSpPr/>
          <p:nvPr/>
        </p:nvCxnSpPr>
        <p:spPr>
          <a:xfrm>
            <a:off x="0" y="281709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2" name="جدول 22">
            <a:extLst>
              <a:ext uri="{FF2B5EF4-FFF2-40B4-BE49-F238E27FC236}">
                <a16:creationId xmlns:a16="http://schemas.microsoft.com/office/drawing/2014/main" id="{272DB1E2-91E2-BE2B-2278-CF4641FA5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9172"/>
              </p:ext>
            </p:extLst>
          </p:nvPr>
        </p:nvGraphicFramePr>
        <p:xfrm>
          <a:off x="2724727" y="404091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727839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46221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5685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7538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5315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3044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498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368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5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2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2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70803"/>
                  </a:ext>
                </a:extLst>
              </a:tr>
            </a:tbl>
          </a:graphicData>
        </a:graphic>
      </p:graphicFrame>
      <p:cxnSp>
        <p:nvCxnSpPr>
          <p:cNvPr id="27" name="موصل: منحني 26">
            <a:extLst>
              <a:ext uri="{FF2B5EF4-FFF2-40B4-BE49-F238E27FC236}">
                <a16:creationId xmlns:a16="http://schemas.microsoft.com/office/drawing/2014/main" id="{39A9C771-D379-D0A1-7A02-B93EDFF7239E}"/>
              </a:ext>
            </a:extLst>
          </p:cNvPr>
          <p:cNvCxnSpPr>
            <a:cxnSpLocks/>
          </p:cNvCxnSpPr>
          <p:nvPr/>
        </p:nvCxnSpPr>
        <p:spPr>
          <a:xfrm rot="5400000">
            <a:off x="4794275" y="4560623"/>
            <a:ext cx="906702" cy="464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موصل: منحني 29">
            <a:extLst>
              <a:ext uri="{FF2B5EF4-FFF2-40B4-BE49-F238E27FC236}">
                <a16:creationId xmlns:a16="http://schemas.microsoft.com/office/drawing/2014/main" id="{7C5DA94A-D98F-EC38-9107-51CF87D1939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6819" y="5054022"/>
            <a:ext cx="378691" cy="184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موصل: منحني 34">
            <a:extLst>
              <a:ext uri="{FF2B5EF4-FFF2-40B4-BE49-F238E27FC236}">
                <a16:creationId xmlns:a16="http://schemas.microsoft.com/office/drawing/2014/main" id="{C4040FC2-21E9-8521-ED48-CC0BCE57EB6F}"/>
              </a:ext>
            </a:extLst>
          </p:cNvPr>
          <p:cNvCxnSpPr>
            <a:cxnSpLocks/>
          </p:cNvCxnSpPr>
          <p:nvPr/>
        </p:nvCxnSpPr>
        <p:spPr>
          <a:xfrm flipV="1">
            <a:off x="7783946" y="4941455"/>
            <a:ext cx="2089728" cy="72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موصل: منحني 37">
            <a:extLst>
              <a:ext uri="{FF2B5EF4-FFF2-40B4-BE49-F238E27FC236}">
                <a16:creationId xmlns:a16="http://schemas.microsoft.com/office/drawing/2014/main" id="{D878BACD-D1C1-41B0-37FC-6CD31D6568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15195" y="4860868"/>
            <a:ext cx="463665" cy="307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موصل: منحني 40">
            <a:extLst>
              <a:ext uri="{FF2B5EF4-FFF2-40B4-BE49-F238E27FC236}">
                <a16:creationId xmlns:a16="http://schemas.microsoft.com/office/drawing/2014/main" id="{D9C94941-6ED4-9C7C-CF6F-2FD92AAF8503}"/>
              </a:ext>
            </a:extLst>
          </p:cNvPr>
          <p:cNvCxnSpPr>
            <a:cxnSpLocks/>
          </p:cNvCxnSpPr>
          <p:nvPr/>
        </p:nvCxnSpPr>
        <p:spPr>
          <a:xfrm flipV="1">
            <a:off x="4719782" y="4295370"/>
            <a:ext cx="2068945" cy="364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موصل: منحني 42">
            <a:extLst>
              <a:ext uri="{FF2B5EF4-FFF2-40B4-BE49-F238E27FC236}">
                <a16:creationId xmlns:a16="http://schemas.microsoft.com/office/drawing/2014/main" id="{44D51252-89F9-E5C1-757A-8F57894DFE61}"/>
              </a:ext>
            </a:extLst>
          </p:cNvPr>
          <p:cNvCxnSpPr>
            <a:cxnSpLocks/>
          </p:cNvCxnSpPr>
          <p:nvPr/>
        </p:nvCxnSpPr>
        <p:spPr>
          <a:xfrm rot="5400000">
            <a:off x="7583341" y="4654742"/>
            <a:ext cx="946729" cy="316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موصل: منحني 45">
            <a:extLst>
              <a:ext uri="{FF2B5EF4-FFF2-40B4-BE49-F238E27FC236}">
                <a16:creationId xmlns:a16="http://schemas.microsoft.com/office/drawing/2014/main" id="{D5CB6B1F-81BE-9CFA-79B6-3EA60FEE2718}"/>
              </a:ext>
            </a:extLst>
          </p:cNvPr>
          <p:cNvCxnSpPr>
            <a:cxnSpLocks/>
          </p:cNvCxnSpPr>
          <p:nvPr/>
        </p:nvCxnSpPr>
        <p:spPr>
          <a:xfrm rot="10800000">
            <a:off x="8423564" y="4782591"/>
            <a:ext cx="963468" cy="470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2F9AC3F7-84AF-AAB4-3830-24A58840A1C3}"/>
              </a:ext>
            </a:extLst>
          </p:cNvPr>
          <p:cNvSpPr txBox="1"/>
          <p:nvPr/>
        </p:nvSpPr>
        <p:spPr>
          <a:xfrm>
            <a:off x="3258126" y="3323045"/>
            <a:ext cx="26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Linked Lists Works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F430D3DC-15EE-923E-2E85-E565F22E7E4E}"/>
              </a:ext>
            </a:extLst>
          </p:cNvPr>
          <p:cNvSpPr txBox="1"/>
          <p:nvPr/>
        </p:nvSpPr>
        <p:spPr>
          <a:xfrm>
            <a:off x="-25399" y="3643736"/>
            <a:ext cx="235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1-dynamic size (can increase its size)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1-high memory usage</a:t>
            </a:r>
          </a:p>
          <a:p>
            <a:r>
              <a:rPr lang="en-US" dirty="0"/>
              <a:t>2-Slower in search</a:t>
            </a:r>
          </a:p>
          <a:p>
            <a:endParaRPr lang="en-US" dirty="0"/>
          </a:p>
        </p:txBody>
      </p:sp>
      <p:cxnSp>
        <p:nvCxnSpPr>
          <p:cNvPr id="55" name="رابط كسهم مستقيم 54">
            <a:extLst>
              <a:ext uri="{FF2B5EF4-FFF2-40B4-BE49-F238E27FC236}">
                <a16:creationId xmlns:a16="http://schemas.microsoft.com/office/drawing/2014/main" id="{15FAB03A-4ADB-1E2B-F486-19B09F128635}"/>
              </a:ext>
            </a:extLst>
          </p:cNvPr>
          <p:cNvCxnSpPr/>
          <p:nvPr/>
        </p:nvCxnSpPr>
        <p:spPr>
          <a:xfrm>
            <a:off x="7229762" y="3429000"/>
            <a:ext cx="0" cy="5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CFCE75B5-0E13-9733-B396-A7074B04A872}"/>
              </a:ext>
            </a:extLst>
          </p:cNvPr>
          <p:cNvCxnSpPr/>
          <p:nvPr/>
        </p:nvCxnSpPr>
        <p:spPr>
          <a:xfrm flipH="1">
            <a:off x="8214879" y="3643736"/>
            <a:ext cx="458066" cy="3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263BDC53-BF0E-EA26-154F-1842F35C7592}"/>
              </a:ext>
            </a:extLst>
          </p:cNvPr>
          <p:cNvSpPr txBox="1"/>
          <p:nvPr/>
        </p:nvSpPr>
        <p:spPr>
          <a:xfrm>
            <a:off x="6287657" y="2808193"/>
            <a:ext cx="14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Head: Keeps the record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7776A568-AF9C-8F01-BC3D-DB9E231A5EFA}"/>
              </a:ext>
            </a:extLst>
          </p:cNvPr>
          <p:cNvSpPr txBox="1"/>
          <p:nvPr/>
        </p:nvSpPr>
        <p:spPr>
          <a:xfrm>
            <a:off x="7898533" y="2808193"/>
            <a:ext cx="23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shows the next record place in memory</a:t>
            </a:r>
          </a:p>
        </p:txBody>
      </p:sp>
      <p:cxnSp>
        <p:nvCxnSpPr>
          <p:cNvPr id="61" name="رابط كسهم مستقيم 60">
            <a:extLst>
              <a:ext uri="{FF2B5EF4-FFF2-40B4-BE49-F238E27FC236}">
                <a16:creationId xmlns:a16="http://schemas.microsoft.com/office/drawing/2014/main" id="{D516E1EA-149B-2665-7C05-A415899EDFD2}"/>
              </a:ext>
            </a:extLst>
          </p:cNvPr>
          <p:cNvCxnSpPr/>
          <p:nvPr/>
        </p:nvCxnSpPr>
        <p:spPr>
          <a:xfrm flipH="1">
            <a:off x="9513455" y="3759200"/>
            <a:ext cx="895927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2A8FD3FA-C7E3-A052-C6D3-F0C0C3AD7EBA}"/>
              </a:ext>
            </a:extLst>
          </p:cNvPr>
          <p:cNvSpPr txBox="1"/>
          <p:nvPr/>
        </p:nvSpPr>
        <p:spPr>
          <a:xfrm>
            <a:off x="10360169" y="2975858"/>
            <a:ext cx="98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Tail: the last cell of the list</a:t>
            </a:r>
          </a:p>
        </p:txBody>
      </p:sp>
      <p:cxnSp>
        <p:nvCxnSpPr>
          <p:cNvPr id="64" name="رابط كسهم مستقيم 63">
            <a:extLst>
              <a:ext uri="{FF2B5EF4-FFF2-40B4-BE49-F238E27FC236}">
                <a16:creationId xmlns:a16="http://schemas.microsoft.com/office/drawing/2014/main" id="{CA6FC6DA-561F-FE68-F2EB-77FF05E830EF}"/>
              </a:ext>
            </a:extLst>
          </p:cNvPr>
          <p:cNvCxnSpPr/>
          <p:nvPr/>
        </p:nvCxnSpPr>
        <p:spPr>
          <a:xfrm>
            <a:off x="9873674" y="4590473"/>
            <a:ext cx="132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37C155B7-4CF6-BEF3-FD42-62CE37F7FE59}"/>
              </a:ext>
            </a:extLst>
          </p:cNvPr>
          <p:cNvSpPr txBox="1"/>
          <p:nvPr/>
        </p:nvSpPr>
        <p:spPr>
          <a:xfrm>
            <a:off x="11087313" y="4401769"/>
            <a:ext cx="7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415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>
            <a:extLst>
              <a:ext uri="{FF2B5EF4-FFF2-40B4-BE49-F238E27FC236}">
                <a16:creationId xmlns:a16="http://schemas.microsoft.com/office/drawing/2014/main" id="{8EEC0DC6-1EF4-6A59-9A14-F37ED4A514F5}"/>
              </a:ext>
            </a:extLst>
          </p:cNvPr>
          <p:cNvSpPr/>
          <p:nvPr/>
        </p:nvSpPr>
        <p:spPr>
          <a:xfrm>
            <a:off x="1154547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34D9053E-DB95-2572-17CA-D78899CD036C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154547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موصل: منحني 10">
            <a:extLst>
              <a:ext uri="{FF2B5EF4-FFF2-40B4-BE49-F238E27FC236}">
                <a16:creationId xmlns:a16="http://schemas.microsoft.com/office/drawing/2014/main" id="{59F68B75-A1E0-A842-8C55-9F771730F3A8}"/>
              </a:ext>
            </a:extLst>
          </p:cNvPr>
          <p:cNvCxnSpPr/>
          <p:nvPr/>
        </p:nvCxnSpPr>
        <p:spPr>
          <a:xfrm flipV="1">
            <a:off x="1754909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169BECA4-90CF-E2A8-1EB3-D65D8313B3F2}"/>
              </a:ext>
            </a:extLst>
          </p:cNvPr>
          <p:cNvSpPr txBox="1"/>
          <p:nvPr/>
        </p:nvSpPr>
        <p:spPr>
          <a:xfrm>
            <a:off x="1256152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5</a:t>
            </a: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6E8DC2B3-4B54-9759-6C71-2809FB333288}"/>
              </a:ext>
            </a:extLst>
          </p:cNvPr>
          <p:cNvSpPr/>
          <p:nvPr/>
        </p:nvSpPr>
        <p:spPr>
          <a:xfrm>
            <a:off x="2807855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رابط مستقيم 28">
            <a:extLst>
              <a:ext uri="{FF2B5EF4-FFF2-40B4-BE49-F238E27FC236}">
                <a16:creationId xmlns:a16="http://schemas.microsoft.com/office/drawing/2014/main" id="{6425DB00-A884-FC96-225C-DD2DE637882E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2807855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موصل: منحني 29">
            <a:extLst>
              <a:ext uri="{FF2B5EF4-FFF2-40B4-BE49-F238E27FC236}">
                <a16:creationId xmlns:a16="http://schemas.microsoft.com/office/drawing/2014/main" id="{EFF34DE6-E113-C18D-731B-23C098C3FEB6}"/>
              </a:ext>
            </a:extLst>
          </p:cNvPr>
          <p:cNvCxnSpPr/>
          <p:nvPr/>
        </p:nvCxnSpPr>
        <p:spPr>
          <a:xfrm flipV="1">
            <a:off x="3408217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34A74F52-C4DD-12C2-7838-E3D5119081AD}"/>
              </a:ext>
            </a:extLst>
          </p:cNvPr>
          <p:cNvSpPr txBox="1"/>
          <p:nvPr/>
        </p:nvSpPr>
        <p:spPr>
          <a:xfrm>
            <a:off x="2909460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55</a:t>
            </a: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1F1D1921-A538-10B9-84F5-6A45030E4B35}"/>
              </a:ext>
            </a:extLst>
          </p:cNvPr>
          <p:cNvSpPr/>
          <p:nvPr/>
        </p:nvSpPr>
        <p:spPr>
          <a:xfrm>
            <a:off x="4414975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C4E9859F-0518-4A21-097C-C7CEF4FE9BF5}"/>
              </a:ext>
            </a:extLst>
          </p:cNvPr>
          <p:cNvCxnSpPr>
            <a:stCxn id="32" idx="1"/>
            <a:endCxn id="32" idx="3"/>
          </p:cNvCxnSpPr>
          <p:nvPr/>
        </p:nvCxnSpPr>
        <p:spPr>
          <a:xfrm>
            <a:off x="4414975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موصل: منحني 33">
            <a:extLst>
              <a:ext uri="{FF2B5EF4-FFF2-40B4-BE49-F238E27FC236}">
                <a16:creationId xmlns:a16="http://schemas.microsoft.com/office/drawing/2014/main" id="{F1FED35C-CB40-2268-B2D8-C15A04B5E63D}"/>
              </a:ext>
            </a:extLst>
          </p:cNvPr>
          <p:cNvCxnSpPr/>
          <p:nvPr/>
        </p:nvCxnSpPr>
        <p:spPr>
          <a:xfrm flipV="1">
            <a:off x="5015337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EE8C48D-EA61-AC85-A05A-C426E94F50FD}"/>
              </a:ext>
            </a:extLst>
          </p:cNvPr>
          <p:cNvSpPr txBox="1"/>
          <p:nvPr/>
        </p:nvSpPr>
        <p:spPr>
          <a:xfrm>
            <a:off x="4516580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12</a:t>
            </a:r>
          </a:p>
        </p:txBody>
      </p:sp>
      <p:sp>
        <p:nvSpPr>
          <p:cNvPr id="36" name="مستطيل 35">
            <a:extLst>
              <a:ext uri="{FF2B5EF4-FFF2-40B4-BE49-F238E27FC236}">
                <a16:creationId xmlns:a16="http://schemas.microsoft.com/office/drawing/2014/main" id="{5CCF4618-43C9-4835-E8A3-F225FE671A08}"/>
              </a:ext>
            </a:extLst>
          </p:cNvPr>
          <p:cNvSpPr/>
          <p:nvPr/>
        </p:nvSpPr>
        <p:spPr>
          <a:xfrm>
            <a:off x="6040582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06C1C2BF-745B-E64A-F009-E51F17A1B8DE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6040582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موصل: منحني 37">
            <a:extLst>
              <a:ext uri="{FF2B5EF4-FFF2-40B4-BE49-F238E27FC236}">
                <a16:creationId xmlns:a16="http://schemas.microsoft.com/office/drawing/2014/main" id="{23DF8606-7556-C1D9-5F40-29EBB6717FA1}"/>
              </a:ext>
            </a:extLst>
          </p:cNvPr>
          <p:cNvCxnSpPr/>
          <p:nvPr/>
        </p:nvCxnSpPr>
        <p:spPr>
          <a:xfrm flipV="1">
            <a:off x="6640944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A6086114-8A5F-55AF-F6E5-9FAF818AEB71}"/>
              </a:ext>
            </a:extLst>
          </p:cNvPr>
          <p:cNvSpPr txBox="1"/>
          <p:nvPr/>
        </p:nvSpPr>
        <p:spPr>
          <a:xfrm>
            <a:off x="6142187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</a:t>
            </a:r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A210A827-7BB9-05E9-FDDD-30B39B7F64E5}"/>
              </a:ext>
            </a:extLst>
          </p:cNvPr>
          <p:cNvSpPr/>
          <p:nvPr/>
        </p:nvSpPr>
        <p:spPr>
          <a:xfrm>
            <a:off x="7693890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رابط مستقيم 40">
            <a:extLst>
              <a:ext uri="{FF2B5EF4-FFF2-40B4-BE49-F238E27FC236}">
                <a16:creationId xmlns:a16="http://schemas.microsoft.com/office/drawing/2014/main" id="{FDDA19A0-696F-8137-E4FE-4EC48A986D3F}"/>
              </a:ext>
            </a:extLst>
          </p:cNvPr>
          <p:cNvCxnSpPr>
            <a:stCxn id="40" idx="1"/>
            <a:endCxn id="40" idx="3"/>
          </p:cNvCxnSpPr>
          <p:nvPr/>
        </p:nvCxnSpPr>
        <p:spPr>
          <a:xfrm>
            <a:off x="7693890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موصل: منحني 41">
            <a:extLst>
              <a:ext uri="{FF2B5EF4-FFF2-40B4-BE49-F238E27FC236}">
                <a16:creationId xmlns:a16="http://schemas.microsoft.com/office/drawing/2014/main" id="{26C97596-87F1-8281-FA56-253FFF4147D8}"/>
              </a:ext>
            </a:extLst>
          </p:cNvPr>
          <p:cNvCxnSpPr/>
          <p:nvPr/>
        </p:nvCxnSpPr>
        <p:spPr>
          <a:xfrm flipV="1">
            <a:off x="8294252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B9D53D97-F795-9ACB-53D0-61E4C71A420A}"/>
              </a:ext>
            </a:extLst>
          </p:cNvPr>
          <p:cNvSpPr txBox="1"/>
          <p:nvPr/>
        </p:nvSpPr>
        <p:spPr>
          <a:xfrm>
            <a:off x="7795495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7</a:t>
            </a: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F2CD2EFB-E301-904C-47DE-79A3289C5905}"/>
              </a:ext>
            </a:extLst>
          </p:cNvPr>
          <p:cNvSpPr/>
          <p:nvPr/>
        </p:nvSpPr>
        <p:spPr>
          <a:xfrm>
            <a:off x="9301010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id="{3374DA84-7D78-D6FD-2C1D-FC5D4568EC14}"/>
              </a:ext>
            </a:extLst>
          </p:cNvPr>
          <p:cNvCxnSpPr>
            <a:stCxn id="44" idx="1"/>
            <a:endCxn id="44" idx="3"/>
          </p:cNvCxnSpPr>
          <p:nvPr/>
        </p:nvCxnSpPr>
        <p:spPr>
          <a:xfrm>
            <a:off x="9301010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موصل: منحني 45">
            <a:extLst>
              <a:ext uri="{FF2B5EF4-FFF2-40B4-BE49-F238E27FC236}">
                <a16:creationId xmlns:a16="http://schemas.microsoft.com/office/drawing/2014/main" id="{9A3C8F4F-F5EF-86E7-F2CC-4C38E815A1E4}"/>
              </a:ext>
            </a:extLst>
          </p:cNvPr>
          <p:cNvCxnSpPr/>
          <p:nvPr/>
        </p:nvCxnSpPr>
        <p:spPr>
          <a:xfrm flipV="1">
            <a:off x="9901372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8FE03772-AA8C-D708-8662-6CC98524AB42}"/>
              </a:ext>
            </a:extLst>
          </p:cNvPr>
          <p:cNvSpPr txBox="1"/>
          <p:nvPr/>
        </p:nvSpPr>
        <p:spPr>
          <a:xfrm>
            <a:off x="9402615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45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3337793E-00C4-A3DD-7591-FEB7B5BAD190}"/>
              </a:ext>
            </a:extLst>
          </p:cNvPr>
          <p:cNvSpPr txBox="1"/>
          <p:nvPr/>
        </p:nvSpPr>
        <p:spPr>
          <a:xfrm>
            <a:off x="10728036" y="28818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Null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83DE910C-29FD-2C71-8235-56EB135822E3}"/>
              </a:ext>
            </a:extLst>
          </p:cNvPr>
          <p:cNvSpPr txBox="1"/>
          <p:nvPr/>
        </p:nvSpPr>
        <p:spPr>
          <a:xfrm>
            <a:off x="9402615" y="1274618"/>
            <a:ext cx="167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1503A2F9-7A5C-1DE2-69A4-682F414ADA6E}"/>
              </a:ext>
            </a:extLst>
          </p:cNvPr>
          <p:cNvCxnSpPr>
            <a:cxnSpLocks/>
          </p:cNvCxnSpPr>
          <p:nvPr/>
        </p:nvCxnSpPr>
        <p:spPr>
          <a:xfrm flipH="1">
            <a:off x="9966028" y="1643950"/>
            <a:ext cx="762008" cy="92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رابط كسهم مستقيم 53">
            <a:extLst>
              <a:ext uri="{FF2B5EF4-FFF2-40B4-BE49-F238E27FC236}">
                <a16:creationId xmlns:a16="http://schemas.microsoft.com/office/drawing/2014/main" id="{5F98C356-4EB2-6814-6578-E0FD5EF54661}"/>
              </a:ext>
            </a:extLst>
          </p:cNvPr>
          <p:cNvCxnSpPr>
            <a:cxnSpLocks/>
          </p:cNvCxnSpPr>
          <p:nvPr/>
        </p:nvCxnSpPr>
        <p:spPr>
          <a:xfrm flipH="1">
            <a:off x="1634836" y="2104473"/>
            <a:ext cx="323268" cy="36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رابط كسهم مستقيم 55">
            <a:extLst>
              <a:ext uri="{FF2B5EF4-FFF2-40B4-BE49-F238E27FC236}">
                <a16:creationId xmlns:a16="http://schemas.microsoft.com/office/drawing/2014/main" id="{35A1DE25-00EC-6EB2-DDA5-C90794BE1E5E}"/>
              </a:ext>
            </a:extLst>
          </p:cNvPr>
          <p:cNvCxnSpPr/>
          <p:nvPr/>
        </p:nvCxnSpPr>
        <p:spPr>
          <a:xfrm>
            <a:off x="960582" y="1560945"/>
            <a:ext cx="434109" cy="9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3849DAC4-65B0-B305-4E24-D5A8DBA46C90}"/>
              </a:ext>
            </a:extLst>
          </p:cNvPr>
          <p:cNvSpPr txBox="1"/>
          <p:nvPr/>
        </p:nvSpPr>
        <p:spPr>
          <a:xfrm>
            <a:off x="1519377" y="1743408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4F3C1235-07CC-F193-35E5-F61C77051193}"/>
              </a:ext>
            </a:extLst>
          </p:cNvPr>
          <p:cNvSpPr txBox="1"/>
          <p:nvPr/>
        </p:nvSpPr>
        <p:spPr>
          <a:xfrm>
            <a:off x="138539" y="1191247"/>
            <a:ext cx="12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xFFA2458</a:t>
            </a:r>
          </a:p>
        </p:txBody>
      </p:sp>
      <p:cxnSp>
        <p:nvCxnSpPr>
          <p:cNvPr id="60" name="رابط كسهم مستقيم 59">
            <a:extLst>
              <a:ext uri="{FF2B5EF4-FFF2-40B4-BE49-F238E27FC236}">
                <a16:creationId xmlns:a16="http://schemas.microsoft.com/office/drawing/2014/main" id="{E13A6151-6689-8852-8C33-4EEBE47FDD3E}"/>
              </a:ext>
            </a:extLst>
          </p:cNvPr>
          <p:cNvCxnSpPr>
            <a:endCxn id="36" idx="0"/>
          </p:cNvCxnSpPr>
          <p:nvPr/>
        </p:nvCxnSpPr>
        <p:spPr>
          <a:xfrm>
            <a:off x="6225309" y="1754909"/>
            <a:ext cx="147782" cy="8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7859DAB7-D89B-FFF3-9593-AFE903245006}"/>
              </a:ext>
            </a:extLst>
          </p:cNvPr>
          <p:cNvSpPr txBox="1"/>
          <p:nvPr/>
        </p:nvSpPr>
        <p:spPr>
          <a:xfrm>
            <a:off x="5587991" y="1459284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1E73D8AE-65B4-E876-7ABF-B0A9FF0A1F51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C23A7C6E-E45E-776B-56AF-1B413B3D9040}"/>
              </a:ext>
            </a:extLst>
          </p:cNvPr>
          <p:cNvSpPr txBox="1"/>
          <p:nvPr/>
        </p:nvSpPr>
        <p:spPr>
          <a:xfrm>
            <a:off x="4027042" y="4533423"/>
            <a:ext cx="22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 Chain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C930F007-BCC4-291A-2096-A997CF86472E}"/>
              </a:ext>
            </a:extLst>
          </p:cNvPr>
          <p:cNvCxnSpPr/>
          <p:nvPr/>
        </p:nvCxnSpPr>
        <p:spPr>
          <a:xfrm>
            <a:off x="3362030" y="4297187"/>
            <a:ext cx="4747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رابط كسهم مستقيم 66">
            <a:extLst>
              <a:ext uri="{FF2B5EF4-FFF2-40B4-BE49-F238E27FC236}">
                <a16:creationId xmlns:a16="http://schemas.microsoft.com/office/drawing/2014/main" id="{C81D7E48-361D-CC1C-42AA-98E454A353C7}"/>
              </a:ext>
            </a:extLst>
          </p:cNvPr>
          <p:cNvCxnSpPr>
            <a:cxnSpLocks/>
          </p:cNvCxnSpPr>
          <p:nvPr/>
        </p:nvCxnSpPr>
        <p:spPr>
          <a:xfrm flipH="1">
            <a:off x="1266251" y="760367"/>
            <a:ext cx="825787" cy="4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42A7503A-B171-6F2C-9345-2FB74B0E9916}"/>
              </a:ext>
            </a:extLst>
          </p:cNvPr>
          <p:cNvSpPr txBox="1"/>
          <p:nvPr/>
        </p:nvSpPr>
        <p:spPr>
          <a:xfrm>
            <a:off x="2092038" y="174012"/>
            <a:ext cx="318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The head shows a location if you print the head, you will get a number like this</a:t>
            </a:r>
          </a:p>
        </p:txBody>
      </p:sp>
    </p:spTree>
    <p:extLst>
      <p:ext uri="{BB962C8B-B14F-4D97-AF65-F5344CB8AC3E}">
        <p14:creationId xmlns:p14="http://schemas.microsoft.com/office/powerpoint/2010/main" val="1988141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1331</Words>
  <Application>Microsoft Office PowerPoint</Application>
  <PresentationFormat>شاشة عريضة</PresentationFormat>
  <Paragraphs>317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Cascadia Code</vt:lpstr>
      <vt:lpstr>نسق Office</vt:lpstr>
      <vt:lpstr>FOR ( INT I =1 ; I &lt;=N;I*=2) S.O.P(“HI”);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( INT I =1 ; I &lt;=N;I*=2) S.O.P(“HI”);  </dc:title>
  <dc:creator>1735737</dc:creator>
  <cp:lastModifiedBy>1735737</cp:lastModifiedBy>
  <cp:revision>34</cp:revision>
  <dcterms:created xsi:type="dcterms:W3CDTF">2022-10-29T23:58:08Z</dcterms:created>
  <dcterms:modified xsi:type="dcterms:W3CDTF">2022-11-04T21:04:28Z</dcterms:modified>
</cp:coreProperties>
</file>