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7" r:id="rId3"/>
    <p:sldId id="266" r:id="rId4"/>
    <p:sldId id="267" r:id="rId5"/>
    <p:sldId id="268" r:id="rId6"/>
    <p:sldId id="258" r:id="rId7"/>
    <p:sldId id="259" r:id="rId8"/>
    <p:sldId id="269" r:id="rId9"/>
    <p:sldId id="270" r:id="rId10"/>
    <p:sldId id="260" r:id="rId11"/>
    <p:sldId id="271" r:id="rId12"/>
    <p:sldId id="272" r:id="rId13"/>
    <p:sldId id="261" r:id="rId14"/>
    <p:sldId id="262" r:id="rId15"/>
    <p:sldId id="263" r:id="rId16"/>
    <p:sldId id="273" r:id="rId17"/>
    <p:sldId id="264" r:id="rId18"/>
    <p:sldId id="274" r:id="rId19"/>
    <p:sldId id="265" r:id="rId20"/>
    <p:sldId id="296" r:id="rId21"/>
    <p:sldId id="297" r:id="rId22"/>
    <p:sldId id="298" r:id="rId23"/>
    <p:sldId id="275" r:id="rId24"/>
    <p:sldId id="276" r:id="rId25"/>
    <p:sldId id="277" r:id="rId26"/>
    <p:sldId id="280" r:id="rId27"/>
    <p:sldId id="281" r:id="rId28"/>
    <p:sldId id="278" r:id="rId29"/>
    <p:sldId id="279" r:id="rId30"/>
    <p:sldId id="282" r:id="rId31"/>
    <p:sldId id="283" r:id="rId32"/>
    <p:sldId id="284" r:id="rId33"/>
    <p:sldId id="285" r:id="rId34"/>
    <p:sldId id="286" r:id="rId35"/>
    <p:sldId id="288" r:id="rId36"/>
    <p:sldId id="287" r:id="rId37"/>
    <p:sldId id="289" r:id="rId38"/>
    <p:sldId id="290" r:id="rId39"/>
    <p:sldId id="291" r:id="rId40"/>
    <p:sldId id="292" r:id="rId41"/>
    <p:sldId id="293" r:id="rId42"/>
    <p:sldId id="294" r:id="rId43"/>
    <p:sldId id="295"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81" d="100"/>
          <a:sy n="81" d="100"/>
        </p:scale>
        <p:origin x="84"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p:txBody>
          <a:bodyPr/>
          <a:lstStyle/>
          <a:p>
            <a:fld id="{EC7903D3-B6D5-422E-A8AF-4ACB62075663}" type="datetimeFigureOut">
              <a:rPr lang="tr-TR" smtClean="0"/>
              <a:t>1.12.2022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371CF53-534F-4F4E-99A0-5A859E4B8D41}" type="slidenum">
              <a:rPr lang="tr-TR" smtClean="0"/>
              <a:t>‹#›</a:t>
            </a:fld>
            <a:endParaRPr lang="tr-TR"/>
          </a:p>
        </p:txBody>
      </p:sp>
    </p:spTree>
    <p:extLst>
      <p:ext uri="{BB962C8B-B14F-4D97-AF65-F5344CB8AC3E}">
        <p14:creationId xmlns:p14="http://schemas.microsoft.com/office/powerpoint/2010/main" val="867777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صورة بانورامي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EC7903D3-B6D5-422E-A8AF-4ACB62075663}" type="datetimeFigureOut">
              <a:rPr lang="tr-TR" smtClean="0"/>
              <a:t>1.12.2022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371CF53-534F-4F4E-99A0-5A859E4B8D41}" type="slidenum">
              <a:rPr lang="tr-TR" smtClean="0"/>
              <a:t>‹#›</a:t>
            </a:fld>
            <a:endParaRPr lang="tr-TR"/>
          </a:p>
        </p:txBody>
      </p:sp>
    </p:spTree>
    <p:extLst>
      <p:ext uri="{BB962C8B-B14F-4D97-AF65-F5344CB8AC3E}">
        <p14:creationId xmlns:p14="http://schemas.microsoft.com/office/powerpoint/2010/main" val="1687438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ar-SA"/>
              <a:t>انقر لتحرير نمط عنوان الشكل الرئيسي</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EC7903D3-B6D5-422E-A8AF-4ACB62075663}" type="datetimeFigureOut">
              <a:rPr lang="tr-TR" smtClean="0"/>
              <a:t>1.12.2022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371CF53-534F-4F4E-99A0-5A859E4B8D41}" type="slidenum">
              <a:rPr lang="tr-TR" smtClean="0"/>
              <a:t>‹#›</a:t>
            </a:fld>
            <a:endParaRPr lang="tr-TR"/>
          </a:p>
        </p:txBody>
      </p:sp>
    </p:spTree>
    <p:extLst>
      <p:ext uri="{BB962C8B-B14F-4D97-AF65-F5344CB8AC3E}">
        <p14:creationId xmlns:p14="http://schemas.microsoft.com/office/powerpoint/2010/main" val="4142457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ar-SA"/>
              <a:t>انقر لتحرير نمط عنوان الشكل الرئيسي</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ar-SA"/>
              <a:t>انقر لتحرير أنماط نص الشكل الرئيسي</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EC7903D3-B6D5-422E-A8AF-4ACB62075663}" type="datetimeFigureOut">
              <a:rPr lang="tr-TR" smtClean="0"/>
              <a:t>1.12.2022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371CF53-534F-4F4E-99A0-5A859E4B8D41}" type="slidenum">
              <a:rPr lang="tr-TR" smtClean="0"/>
              <a:t>‹#›</a:t>
            </a:fld>
            <a:endParaRPr lang="tr-T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390697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EC7903D3-B6D5-422E-A8AF-4ACB62075663}" type="datetimeFigureOut">
              <a:rPr lang="tr-TR" smtClean="0"/>
              <a:t>1.12.2022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371CF53-534F-4F4E-99A0-5A859E4B8D41}" type="slidenum">
              <a:rPr lang="tr-TR" smtClean="0"/>
              <a:t>‹#›</a:t>
            </a:fld>
            <a:endParaRPr lang="tr-TR"/>
          </a:p>
        </p:txBody>
      </p:sp>
    </p:spTree>
    <p:extLst>
      <p:ext uri="{BB962C8B-B14F-4D97-AF65-F5344CB8AC3E}">
        <p14:creationId xmlns:p14="http://schemas.microsoft.com/office/powerpoint/2010/main" val="3016115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أعمد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C7903D3-B6D5-422E-A8AF-4ACB62075663}" type="datetimeFigureOut">
              <a:rPr lang="tr-TR" smtClean="0"/>
              <a:t>1.12.2022</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371CF53-534F-4F4E-99A0-5A859E4B8D41}" type="slidenum">
              <a:rPr lang="tr-TR" smtClean="0"/>
              <a:t>‹#›</a:t>
            </a:fld>
            <a:endParaRPr lang="tr-TR"/>
          </a:p>
        </p:txBody>
      </p:sp>
    </p:spTree>
    <p:extLst>
      <p:ext uri="{BB962C8B-B14F-4D97-AF65-F5344CB8AC3E}">
        <p14:creationId xmlns:p14="http://schemas.microsoft.com/office/powerpoint/2010/main" val="463542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أعمدة صو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C7903D3-B6D5-422E-A8AF-4ACB62075663}" type="datetimeFigureOut">
              <a:rPr lang="tr-TR" smtClean="0"/>
              <a:t>1.12.2022</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371CF53-534F-4F4E-99A0-5A859E4B8D41}" type="slidenum">
              <a:rPr lang="tr-TR" smtClean="0"/>
              <a:t>‹#›</a:t>
            </a:fld>
            <a:endParaRPr lang="tr-TR"/>
          </a:p>
        </p:txBody>
      </p:sp>
    </p:spTree>
    <p:extLst>
      <p:ext uri="{BB962C8B-B14F-4D97-AF65-F5344CB8AC3E}">
        <p14:creationId xmlns:p14="http://schemas.microsoft.com/office/powerpoint/2010/main" val="18225675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anchor="t" anchorCtr="0"/>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EC7903D3-B6D5-422E-A8AF-4ACB62075663}" type="datetimeFigureOut">
              <a:rPr lang="tr-TR" smtClean="0"/>
              <a:t>1.12.2022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371CF53-534F-4F4E-99A0-5A859E4B8D41}" type="slidenum">
              <a:rPr lang="tr-TR" smtClean="0"/>
              <a:t>‹#›</a:t>
            </a:fld>
            <a:endParaRPr lang="tr-TR"/>
          </a:p>
        </p:txBody>
      </p:sp>
    </p:spTree>
    <p:extLst>
      <p:ext uri="{BB962C8B-B14F-4D97-AF65-F5344CB8AC3E}">
        <p14:creationId xmlns:p14="http://schemas.microsoft.com/office/powerpoint/2010/main" val="40514282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EC7903D3-B6D5-422E-A8AF-4ACB62075663}" type="datetimeFigureOut">
              <a:rPr lang="tr-TR" smtClean="0"/>
              <a:t>1.12.2022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371CF53-534F-4F4E-99A0-5A859E4B8D41}" type="slidenum">
              <a:rPr lang="tr-TR" smtClean="0"/>
              <a:t>‹#›</a:t>
            </a:fld>
            <a:endParaRPr lang="tr-TR"/>
          </a:p>
        </p:txBody>
      </p:sp>
    </p:spTree>
    <p:extLst>
      <p:ext uri="{BB962C8B-B14F-4D97-AF65-F5344CB8AC3E}">
        <p14:creationId xmlns:p14="http://schemas.microsoft.com/office/powerpoint/2010/main" val="2493062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3"/>
          <p:cNvSpPr>
            <a:spLocks noGrp="1"/>
          </p:cNvSpPr>
          <p:nvPr>
            <p:ph type="dt" sz="half" idx="10"/>
          </p:nvPr>
        </p:nvSpPr>
        <p:spPr/>
        <p:txBody>
          <a:bodyPr/>
          <a:lstStyle/>
          <a:p>
            <a:fld id="{EC7903D3-B6D5-422E-A8AF-4ACB62075663}" type="datetimeFigureOut">
              <a:rPr lang="tr-TR" smtClean="0"/>
              <a:t>1.12.2022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371CF53-534F-4F4E-99A0-5A859E4B8D41}" type="slidenum">
              <a:rPr lang="tr-TR" smtClean="0"/>
              <a:t>‹#›</a:t>
            </a:fld>
            <a:endParaRPr lang="tr-TR"/>
          </a:p>
        </p:txBody>
      </p:sp>
    </p:spTree>
    <p:extLst>
      <p:ext uri="{BB962C8B-B14F-4D97-AF65-F5344CB8AC3E}">
        <p14:creationId xmlns:p14="http://schemas.microsoft.com/office/powerpoint/2010/main" val="382926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EC7903D3-B6D5-422E-A8AF-4ACB62075663}" type="datetimeFigureOut">
              <a:rPr lang="tr-TR" smtClean="0"/>
              <a:t>1.12.2022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371CF53-534F-4F4E-99A0-5A859E4B8D41}" type="slidenum">
              <a:rPr lang="tr-TR" smtClean="0"/>
              <a:t>‹#›</a:t>
            </a:fld>
            <a:endParaRPr lang="tr-TR"/>
          </a:p>
        </p:txBody>
      </p:sp>
    </p:spTree>
    <p:extLst>
      <p:ext uri="{BB962C8B-B14F-4D97-AF65-F5344CB8AC3E}">
        <p14:creationId xmlns:p14="http://schemas.microsoft.com/office/powerpoint/2010/main" val="2703687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EC7903D3-B6D5-422E-A8AF-4ACB62075663}" type="datetimeFigureOut">
              <a:rPr lang="tr-TR" smtClean="0"/>
              <a:t>1.12.2022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371CF53-534F-4F4E-99A0-5A859E4B8D41}" type="slidenum">
              <a:rPr lang="tr-TR" smtClean="0"/>
              <a:t>‹#›</a:t>
            </a:fld>
            <a:endParaRPr lang="tr-TR"/>
          </a:p>
        </p:txBody>
      </p:sp>
    </p:spTree>
    <p:extLst>
      <p:ext uri="{BB962C8B-B14F-4D97-AF65-F5344CB8AC3E}">
        <p14:creationId xmlns:p14="http://schemas.microsoft.com/office/powerpoint/2010/main" val="4244283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EC7903D3-B6D5-422E-A8AF-4ACB62075663}" type="datetimeFigureOut">
              <a:rPr lang="tr-TR" smtClean="0"/>
              <a:t>1.12.2022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371CF53-534F-4F4E-99A0-5A859E4B8D41}" type="slidenum">
              <a:rPr lang="tr-TR" smtClean="0"/>
              <a:t>‹#›</a:t>
            </a:fld>
            <a:endParaRPr lang="tr-TR"/>
          </a:p>
        </p:txBody>
      </p:sp>
    </p:spTree>
    <p:extLst>
      <p:ext uri="{BB962C8B-B14F-4D97-AF65-F5344CB8AC3E}">
        <p14:creationId xmlns:p14="http://schemas.microsoft.com/office/powerpoint/2010/main" val="1195199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7" name="Date Placeholder 2"/>
          <p:cNvSpPr>
            <a:spLocks noGrp="1"/>
          </p:cNvSpPr>
          <p:nvPr>
            <p:ph type="dt" sz="half" idx="10"/>
          </p:nvPr>
        </p:nvSpPr>
        <p:spPr/>
        <p:txBody>
          <a:bodyPr/>
          <a:lstStyle/>
          <a:p>
            <a:fld id="{EC7903D3-B6D5-422E-A8AF-4ACB62075663}" type="datetimeFigureOut">
              <a:rPr lang="tr-TR" smtClean="0"/>
              <a:t>1.12.2022</a:t>
            </a:fld>
            <a:endParaRPr lang="tr-TR"/>
          </a:p>
        </p:txBody>
      </p:sp>
      <p:sp>
        <p:nvSpPr>
          <p:cNvPr id="5" name="Footer Placeholder 3"/>
          <p:cNvSpPr>
            <a:spLocks noGrp="1"/>
          </p:cNvSpPr>
          <p:nvPr>
            <p:ph type="ftr" sz="quarter" idx="11"/>
          </p:nvPr>
        </p:nvSpPr>
        <p:spPr/>
        <p:txBody>
          <a:bodyPr/>
          <a:lstStyle/>
          <a:p>
            <a:endParaRPr lang="tr-TR"/>
          </a:p>
        </p:txBody>
      </p:sp>
      <p:sp>
        <p:nvSpPr>
          <p:cNvPr id="6" name="Slide Number Placeholder 4"/>
          <p:cNvSpPr>
            <a:spLocks noGrp="1"/>
          </p:cNvSpPr>
          <p:nvPr>
            <p:ph type="sldNum" sz="quarter" idx="12"/>
          </p:nvPr>
        </p:nvSpPr>
        <p:spPr/>
        <p:txBody>
          <a:bodyPr/>
          <a:lstStyle/>
          <a:p>
            <a:fld id="{D371CF53-534F-4F4E-99A0-5A859E4B8D41}" type="slidenum">
              <a:rPr lang="tr-TR" smtClean="0"/>
              <a:t>‹#›</a:t>
            </a:fld>
            <a:endParaRPr lang="tr-TR"/>
          </a:p>
        </p:txBody>
      </p:sp>
    </p:spTree>
    <p:extLst>
      <p:ext uri="{BB962C8B-B14F-4D97-AF65-F5344CB8AC3E}">
        <p14:creationId xmlns:p14="http://schemas.microsoft.com/office/powerpoint/2010/main" val="789937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C7903D3-B6D5-422E-A8AF-4ACB62075663}" type="datetimeFigureOut">
              <a:rPr lang="tr-TR" smtClean="0"/>
              <a:t>1.12.2022</a:t>
            </a:fld>
            <a:endParaRPr lang="tr-TR"/>
          </a:p>
        </p:txBody>
      </p:sp>
      <p:sp>
        <p:nvSpPr>
          <p:cNvPr id="5" name="Footer Placeholder 2"/>
          <p:cNvSpPr>
            <a:spLocks noGrp="1"/>
          </p:cNvSpPr>
          <p:nvPr>
            <p:ph type="ftr" sz="quarter" idx="11"/>
          </p:nvPr>
        </p:nvSpPr>
        <p:spPr/>
        <p:txBody>
          <a:bodyPr/>
          <a:lstStyle/>
          <a:p>
            <a:endParaRPr lang="tr-TR"/>
          </a:p>
        </p:txBody>
      </p:sp>
      <p:sp>
        <p:nvSpPr>
          <p:cNvPr id="6" name="Slide Number Placeholder 3"/>
          <p:cNvSpPr>
            <a:spLocks noGrp="1"/>
          </p:cNvSpPr>
          <p:nvPr>
            <p:ph type="sldNum" sz="quarter" idx="12"/>
          </p:nvPr>
        </p:nvSpPr>
        <p:spPr/>
        <p:txBody>
          <a:bodyPr/>
          <a:lstStyle/>
          <a:p>
            <a:fld id="{D371CF53-534F-4F4E-99A0-5A859E4B8D41}" type="slidenum">
              <a:rPr lang="tr-TR" smtClean="0"/>
              <a:t>‹#›</a:t>
            </a:fld>
            <a:endParaRPr lang="tr-TR"/>
          </a:p>
        </p:txBody>
      </p:sp>
    </p:spTree>
    <p:extLst>
      <p:ext uri="{BB962C8B-B14F-4D97-AF65-F5344CB8AC3E}">
        <p14:creationId xmlns:p14="http://schemas.microsoft.com/office/powerpoint/2010/main" val="2594078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7" name="Date Placeholder 4"/>
          <p:cNvSpPr>
            <a:spLocks noGrp="1"/>
          </p:cNvSpPr>
          <p:nvPr>
            <p:ph type="dt" sz="half" idx="10"/>
          </p:nvPr>
        </p:nvSpPr>
        <p:spPr/>
        <p:txBody>
          <a:bodyPr/>
          <a:lstStyle/>
          <a:p>
            <a:fld id="{EC7903D3-B6D5-422E-A8AF-4ACB62075663}" type="datetimeFigureOut">
              <a:rPr lang="tr-TR" smtClean="0"/>
              <a:t>1.12.2022</a:t>
            </a:fld>
            <a:endParaRPr lang="tr-TR"/>
          </a:p>
        </p:txBody>
      </p:sp>
      <p:sp>
        <p:nvSpPr>
          <p:cNvPr id="5" name="Footer Placeholder 5"/>
          <p:cNvSpPr>
            <a:spLocks noGrp="1"/>
          </p:cNvSpPr>
          <p:nvPr>
            <p:ph type="ftr" sz="quarter" idx="11"/>
          </p:nvPr>
        </p:nvSpPr>
        <p:spPr/>
        <p:txBody>
          <a:bodyPr/>
          <a:lstStyle/>
          <a:p>
            <a:endParaRPr lang="tr-TR"/>
          </a:p>
        </p:txBody>
      </p:sp>
      <p:sp>
        <p:nvSpPr>
          <p:cNvPr id="6" name="Slide Number Placeholder 6"/>
          <p:cNvSpPr>
            <a:spLocks noGrp="1"/>
          </p:cNvSpPr>
          <p:nvPr>
            <p:ph type="sldNum" sz="quarter" idx="12"/>
          </p:nvPr>
        </p:nvSpPr>
        <p:spPr/>
        <p:txBody>
          <a:bodyPr/>
          <a:lstStyle/>
          <a:p>
            <a:fld id="{D371CF53-534F-4F4E-99A0-5A859E4B8D41}" type="slidenum">
              <a:rPr lang="tr-TR" smtClean="0"/>
              <a:t>‹#›</a:t>
            </a:fld>
            <a:endParaRPr lang="tr-TR"/>
          </a:p>
        </p:txBody>
      </p:sp>
    </p:spTree>
    <p:extLst>
      <p:ext uri="{BB962C8B-B14F-4D97-AF65-F5344CB8AC3E}">
        <p14:creationId xmlns:p14="http://schemas.microsoft.com/office/powerpoint/2010/main" val="3182114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EC7903D3-B6D5-422E-A8AF-4ACB62075663}" type="datetimeFigureOut">
              <a:rPr lang="tr-TR" smtClean="0"/>
              <a:t>1.12.2022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371CF53-534F-4F4E-99A0-5A859E4B8D41}" type="slidenum">
              <a:rPr lang="tr-TR" smtClean="0"/>
              <a:t>‹#›</a:t>
            </a:fld>
            <a:endParaRPr lang="tr-TR"/>
          </a:p>
        </p:txBody>
      </p:sp>
    </p:spTree>
    <p:extLst>
      <p:ext uri="{BB962C8B-B14F-4D97-AF65-F5344CB8AC3E}">
        <p14:creationId xmlns:p14="http://schemas.microsoft.com/office/powerpoint/2010/main" val="972333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C7903D3-B6D5-422E-A8AF-4ACB62075663}" type="datetimeFigureOut">
              <a:rPr lang="tr-TR" smtClean="0"/>
              <a:t>1.12.2022</a:t>
            </a:fld>
            <a:endParaRPr lang="tr-T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tr-T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371CF53-534F-4F4E-99A0-5A859E4B8D41}" type="slidenum">
              <a:rPr lang="tr-TR" smtClean="0"/>
              <a:t>‹#›</a:t>
            </a:fld>
            <a:endParaRPr lang="tr-TR"/>
          </a:p>
        </p:txBody>
      </p:sp>
    </p:spTree>
    <p:extLst>
      <p:ext uri="{BB962C8B-B14F-4D97-AF65-F5344CB8AC3E}">
        <p14:creationId xmlns:p14="http://schemas.microsoft.com/office/powerpoint/2010/main" val="23128191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0720E75-77A0-0182-379F-DC1C24DB985B}"/>
              </a:ext>
            </a:extLst>
          </p:cNvPr>
          <p:cNvSpPr>
            <a:spLocks noGrp="1"/>
          </p:cNvSpPr>
          <p:nvPr>
            <p:ph type="ctrTitle"/>
          </p:nvPr>
        </p:nvSpPr>
        <p:spPr>
          <a:xfrm>
            <a:off x="1524000" y="432552"/>
            <a:ext cx="9144000" cy="658311"/>
          </a:xfrm>
        </p:spPr>
        <p:txBody>
          <a:bodyPr>
            <a:normAutofit/>
          </a:bodyPr>
          <a:lstStyle/>
          <a:p>
            <a:r>
              <a:rPr lang="en-US" sz="3200" dirty="0"/>
              <a:t>S</a:t>
            </a:r>
            <a:r>
              <a:rPr lang="tr-TR" sz="3200" dirty="0"/>
              <a:t>istemler:</a:t>
            </a:r>
          </a:p>
        </p:txBody>
      </p:sp>
      <p:sp>
        <p:nvSpPr>
          <p:cNvPr id="3" name="عنوان فرعي 2">
            <a:extLst>
              <a:ext uri="{FF2B5EF4-FFF2-40B4-BE49-F238E27FC236}">
                <a16:creationId xmlns:a16="http://schemas.microsoft.com/office/drawing/2014/main" id="{0F6E32A4-94AC-EF74-9BDC-F55071A8A3F6}"/>
              </a:ext>
            </a:extLst>
          </p:cNvPr>
          <p:cNvSpPr>
            <a:spLocks noGrp="1"/>
          </p:cNvSpPr>
          <p:nvPr>
            <p:ph type="subTitle" idx="1"/>
          </p:nvPr>
        </p:nvSpPr>
        <p:spPr>
          <a:xfrm>
            <a:off x="1523999" y="1348509"/>
            <a:ext cx="8456613" cy="4290291"/>
          </a:xfrm>
        </p:spPr>
        <p:txBody>
          <a:bodyPr/>
          <a:lstStyle/>
          <a:p>
            <a:r>
              <a:rPr lang="tr-TR" dirty="0"/>
              <a:t>1.   KAYİT SİSTEMİ.</a:t>
            </a:r>
          </a:p>
          <a:p>
            <a:r>
              <a:rPr lang="tr-TR" dirty="0"/>
              <a:t>2.   İLAN SİSTEMİ.</a:t>
            </a:r>
          </a:p>
          <a:p>
            <a:r>
              <a:rPr lang="tr-TR" dirty="0"/>
              <a:t>3.   Başvur sistemi.</a:t>
            </a:r>
          </a:p>
          <a:p>
            <a:r>
              <a:rPr lang="tr-TR" dirty="0"/>
              <a:t>4.   Hocalar sistemi.</a:t>
            </a:r>
          </a:p>
          <a:p>
            <a:r>
              <a:rPr lang="tr-TR" dirty="0"/>
              <a:t>5.   değerlendirme sistemi.</a:t>
            </a:r>
          </a:p>
          <a:p>
            <a:r>
              <a:rPr lang="tr-TR" dirty="0"/>
              <a:t>6.   kontrol sistemi.</a:t>
            </a:r>
          </a:p>
        </p:txBody>
      </p:sp>
    </p:spTree>
    <p:extLst>
      <p:ext uri="{BB962C8B-B14F-4D97-AF65-F5344CB8AC3E}">
        <p14:creationId xmlns:p14="http://schemas.microsoft.com/office/powerpoint/2010/main" val="878352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9672FB3-3A78-0EA2-8D18-4D29A9BCE1A1}"/>
              </a:ext>
            </a:extLst>
          </p:cNvPr>
          <p:cNvSpPr>
            <a:spLocks noGrp="1"/>
          </p:cNvSpPr>
          <p:nvPr>
            <p:ph type="title"/>
          </p:nvPr>
        </p:nvSpPr>
        <p:spPr>
          <a:xfrm>
            <a:off x="1103312" y="307738"/>
            <a:ext cx="8947522" cy="603725"/>
          </a:xfrm>
        </p:spPr>
        <p:txBody>
          <a:bodyPr/>
          <a:lstStyle/>
          <a:p>
            <a:r>
              <a:rPr lang="tr-TR" sz="3200" dirty="0">
                <a:solidFill>
                  <a:schemeClr val="accent1"/>
                </a:solidFill>
              </a:rPr>
              <a:t>BAŞVUR SİSTEMİNİN GEREKSİNİMLERİ:</a:t>
            </a:r>
            <a:endParaRPr lang="tr-TR" sz="3200" dirty="0"/>
          </a:p>
        </p:txBody>
      </p:sp>
      <p:sp>
        <p:nvSpPr>
          <p:cNvPr id="3" name="عنصر نائب للمحتوى 2">
            <a:extLst>
              <a:ext uri="{FF2B5EF4-FFF2-40B4-BE49-F238E27FC236}">
                <a16:creationId xmlns:a16="http://schemas.microsoft.com/office/drawing/2014/main" id="{3CFB24DD-FDEC-08EA-07CD-59C79392A4C2}"/>
              </a:ext>
            </a:extLst>
          </p:cNvPr>
          <p:cNvSpPr>
            <a:spLocks noGrp="1"/>
          </p:cNvSpPr>
          <p:nvPr>
            <p:ph idx="1"/>
          </p:nvPr>
        </p:nvSpPr>
        <p:spPr>
          <a:xfrm>
            <a:off x="1103312" y="911464"/>
            <a:ext cx="8946541" cy="5336936"/>
          </a:xfrm>
        </p:spPr>
        <p:txBody>
          <a:bodyPr/>
          <a:lstStyle/>
          <a:p>
            <a:pPr marL="342900" lvl="0" indent="-342900" rtl="0">
              <a:lnSpc>
                <a:spcPct val="107000"/>
              </a:lnSpc>
              <a:buFont typeface="+mj-lt"/>
              <a:buAutoNum type="arabicPeriod"/>
            </a:pPr>
            <a:r>
              <a:rPr lang="tr-TR" sz="16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İlanlarda basvur dugumeyi koymak:</a:t>
            </a:r>
            <a:endParaRPr lang="tr-TR" sz="11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buFont typeface="+mj-lt"/>
              <a:buAutoNum type="arabicPeriod"/>
            </a:pPr>
            <a:r>
              <a:rPr lang="tr-TR" sz="1600" dirty="0">
                <a:effectLst/>
                <a:latin typeface="Calibri" panose="020F0502020204030204" pitchFamily="34" charset="0"/>
                <a:ea typeface="Calibri" panose="020F0502020204030204" pitchFamily="34" charset="0"/>
                <a:cs typeface="Arial" panose="020B0604020202020204" pitchFamily="34" charset="0"/>
              </a:rPr>
              <a:t>Dugumeye basildiginda eger kullanici oturumu actiysa basvur formuna gider, degilse sistem oturum acmasini ister.</a:t>
            </a:r>
            <a:endParaRPr lang="tr-TR" sz="1100"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buFont typeface="+mj-lt"/>
              <a:buAutoNum type="arabicPeriod"/>
            </a:pPr>
            <a:r>
              <a:rPr lang="tr-TR" sz="1600" dirty="0">
                <a:effectLst/>
                <a:latin typeface="Calibri" panose="020F0502020204030204" pitchFamily="34" charset="0"/>
                <a:ea typeface="Calibri" panose="020F0502020204030204" pitchFamily="34" charset="0"/>
                <a:cs typeface="Arial" panose="020B0604020202020204" pitchFamily="34" charset="0"/>
              </a:rPr>
              <a:t>Eğer ilanın tarihi bittiyse başvur yapılmayacak.</a:t>
            </a:r>
            <a:endParaRPr lang="tr-TR" sz="1100"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buFont typeface="+mj-lt"/>
              <a:buAutoNum type="arabicPeriod"/>
            </a:pPr>
            <a:r>
              <a:rPr lang="tr-TR" sz="1600" dirty="0">
                <a:effectLst/>
                <a:latin typeface="Calibri" panose="020F0502020204030204" pitchFamily="34" charset="0"/>
                <a:ea typeface="Calibri" panose="020F0502020204030204" pitchFamily="34" charset="0"/>
                <a:cs typeface="Arial" panose="020B0604020202020204" pitchFamily="34" charset="0"/>
              </a:rPr>
              <a:t>Daha önce bu ilana aynı kullanıcıdan başvur yapıldıysa, ama tamamlanmadıysa, kullanıcıya gösterilir, ya onu devam edecek, ya da baştan yapılmasını isteyecektir </a:t>
            </a:r>
            <a:endParaRPr lang="tr-TR"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tr-TR" sz="1600" dirty="0">
                <a:effectLst/>
                <a:latin typeface="Calibri" panose="020F0502020204030204" pitchFamily="34" charset="0"/>
                <a:ea typeface="Calibri" panose="020F0502020204030204" pitchFamily="34" charset="0"/>
                <a:cs typeface="Arial" panose="020B0604020202020204" pitchFamily="34" charset="0"/>
              </a:rPr>
              <a:t>Basvur formunu gostermek:</a:t>
            </a:r>
          </a:p>
          <a:p>
            <a:pPr marL="114300" indent="0">
              <a:lnSpc>
                <a:spcPct val="107000"/>
              </a:lnSpc>
              <a:buNone/>
            </a:pPr>
            <a:r>
              <a:rPr lang="tr-TR" sz="1600" dirty="0">
                <a:effectLst/>
                <a:latin typeface="Calibri" panose="020F0502020204030204" pitchFamily="34" charset="0"/>
                <a:ea typeface="Calibri" panose="020F0502020204030204" pitchFamily="34" charset="0"/>
                <a:cs typeface="Arial" panose="020B0604020202020204" pitchFamily="34" charset="0"/>
              </a:rPr>
              <a:t>	2.1- iki form vardir, hangi form gosterilecek ilandaki gorevliye baglidir.</a:t>
            </a:r>
            <a:endParaRPr lang="tr-TR" sz="1100" dirty="0">
              <a:effectLst/>
              <a:latin typeface="Calibri" panose="020F0502020204030204" pitchFamily="34" charset="0"/>
              <a:ea typeface="Calibri" panose="020F0502020204030204" pitchFamily="34" charset="0"/>
              <a:cs typeface="Arial" panose="020B0604020202020204" pitchFamily="34" charset="0"/>
            </a:endParaRPr>
          </a:p>
          <a:p>
            <a:pPr marL="114300" indent="0">
              <a:lnSpc>
                <a:spcPct val="107000"/>
              </a:lnSpc>
              <a:buNone/>
            </a:pPr>
            <a:r>
              <a:rPr lang="tr-TR" sz="1600" dirty="0">
                <a:effectLst/>
                <a:latin typeface="Calibri" panose="020F0502020204030204" pitchFamily="34" charset="0"/>
                <a:ea typeface="Calibri" panose="020F0502020204030204" pitchFamily="34" charset="0"/>
                <a:cs typeface="Arial" panose="020B0604020202020204" pitchFamily="34" charset="0"/>
              </a:rPr>
              <a:t>	2.2- gerekli bilgileri almak.</a:t>
            </a:r>
            <a:endParaRPr lang="tr-TR" sz="1100" dirty="0">
              <a:effectLst/>
              <a:latin typeface="Calibri" panose="020F0502020204030204" pitchFamily="34" charset="0"/>
              <a:ea typeface="Calibri" panose="020F0502020204030204" pitchFamily="34" charset="0"/>
              <a:cs typeface="Arial" panose="020B0604020202020204" pitchFamily="34" charset="0"/>
            </a:endParaRPr>
          </a:p>
          <a:p>
            <a:pPr marL="114300" indent="0">
              <a:lnSpc>
                <a:spcPct val="107000"/>
              </a:lnSpc>
              <a:buNone/>
            </a:pPr>
            <a:r>
              <a:rPr lang="tr-TR" sz="1600" dirty="0">
                <a:effectLst/>
                <a:latin typeface="Calibri" panose="020F0502020204030204" pitchFamily="34" charset="0"/>
                <a:ea typeface="Calibri" panose="020F0502020204030204" pitchFamily="34" charset="0"/>
                <a:cs typeface="Arial" panose="020B0604020202020204" pitchFamily="34" charset="0"/>
              </a:rPr>
              <a:t>	2.3- bilgileri ilandaki istendigi gibi olmasi icin kontrol etmek.</a:t>
            </a:r>
            <a:endParaRPr lang="tr-TR" sz="1100" dirty="0">
              <a:effectLst/>
              <a:latin typeface="Calibri" panose="020F0502020204030204" pitchFamily="34" charset="0"/>
              <a:ea typeface="Calibri" panose="020F0502020204030204" pitchFamily="34" charset="0"/>
              <a:cs typeface="Arial" panose="020B0604020202020204" pitchFamily="34" charset="0"/>
            </a:endParaRPr>
          </a:p>
          <a:p>
            <a:pPr marL="114300" indent="0">
              <a:lnSpc>
                <a:spcPct val="107000"/>
              </a:lnSpc>
              <a:buNone/>
            </a:pPr>
            <a:r>
              <a:rPr lang="tr-TR" sz="1600" dirty="0">
                <a:effectLst/>
                <a:latin typeface="Calibri" panose="020F0502020204030204" pitchFamily="34" charset="0"/>
                <a:ea typeface="Calibri" panose="020F0502020204030204" pitchFamily="34" charset="0"/>
                <a:cs typeface="Arial" panose="020B0604020202020204" pitchFamily="34" charset="0"/>
              </a:rPr>
              <a:t>	2.4- gerekli dosyalari eklemek.</a:t>
            </a:r>
            <a:endParaRPr lang="tr-TR" sz="1100" dirty="0">
              <a:effectLst/>
              <a:latin typeface="Calibri" panose="020F0502020204030204" pitchFamily="34" charset="0"/>
              <a:ea typeface="Calibri" panose="020F0502020204030204" pitchFamily="34" charset="0"/>
              <a:cs typeface="Arial" panose="020B0604020202020204" pitchFamily="34" charset="0"/>
            </a:endParaRPr>
          </a:p>
          <a:p>
            <a:pPr marL="114300" indent="0">
              <a:lnSpc>
                <a:spcPct val="107000"/>
              </a:lnSpc>
              <a:buNone/>
            </a:pPr>
            <a:r>
              <a:rPr lang="tr-TR" sz="1600" dirty="0">
                <a:effectLst/>
                <a:latin typeface="Calibri" panose="020F0502020204030204" pitchFamily="34" charset="0"/>
                <a:ea typeface="Calibri" panose="020F0502020204030204" pitchFamily="34" charset="0"/>
                <a:cs typeface="Arial" panose="020B0604020202020204" pitchFamily="34" charset="0"/>
              </a:rPr>
              <a:t>	2.5- gerekli bilgiler ve dosyalar eklenmedigi halde basvur tamamlanmaz.</a:t>
            </a:r>
            <a:endParaRPr lang="tr-TR" sz="1100" dirty="0">
              <a:effectLst/>
              <a:latin typeface="Calibri" panose="020F0502020204030204" pitchFamily="34" charset="0"/>
              <a:ea typeface="Calibri" panose="020F0502020204030204" pitchFamily="34" charset="0"/>
              <a:cs typeface="Arial" panose="020B0604020202020204" pitchFamily="34" charset="0"/>
            </a:endParaRPr>
          </a:p>
          <a:p>
            <a:pPr marL="114300" indent="0">
              <a:lnSpc>
                <a:spcPct val="107000"/>
              </a:lnSpc>
              <a:spcAft>
                <a:spcPts val="800"/>
              </a:spcAft>
              <a:buNone/>
            </a:pPr>
            <a:r>
              <a:rPr lang="tr-TR" sz="1600" dirty="0">
                <a:effectLst/>
                <a:latin typeface="Calibri" panose="020F0502020204030204" pitchFamily="34" charset="0"/>
                <a:ea typeface="Calibri" panose="020F0502020204030204" pitchFamily="34" charset="0"/>
                <a:cs typeface="Arial" panose="020B0604020202020204" pitchFamily="34" charset="0"/>
              </a:rPr>
              <a:t>	2.5- butun belgeler tamamsa basvur kaydedilir.</a:t>
            </a:r>
            <a:endParaRPr lang="tr-TR" sz="11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tr-TR" dirty="0"/>
          </a:p>
        </p:txBody>
      </p:sp>
    </p:spTree>
    <p:extLst>
      <p:ext uri="{BB962C8B-B14F-4D97-AF65-F5344CB8AC3E}">
        <p14:creationId xmlns:p14="http://schemas.microsoft.com/office/powerpoint/2010/main" val="3385773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08FBBA9-5489-2B0A-3A15-5DBC1B20B491}"/>
              </a:ext>
            </a:extLst>
          </p:cNvPr>
          <p:cNvSpPr>
            <a:spLocks noGrp="1"/>
          </p:cNvSpPr>
          <p:nvPr>
            <p:ph type="title"/>
          </p:nvPr>
        </p:nvSpPr>
        <p:spPr>
          <a:xfrm>
            <a:off x="307429" y="452718"/>
            <a:ext cx="9743406" cy="1400530"/>
          </a:xfrm>
        </p:spPr>
        <p:txBody>
          <a:bodyPr/>
          <a:lstStyle/>
          <a:p>
            <a:r>
              <a:rPr lang="tr-TR" sz="4400" dirty="0">
                <a:solidFill>
                  <a:schemeClr val="accent1"/>
                </a:solidFill>
              </a:rPr>
              <a:t>BAŞVUR SİSTEMİNİ</a:t>
            </a:r>
            <a:r>
              <a:rPr lang="en-US" sz="4400" dirty="0">
                <a:solidFill>
                  <a:schemeClr val="accent1"/>
                </a:solidFill>
              </a:rPr>
              <a:t>N</a:t>
            </a:r>
            <a:r>
              <a:rPr lang="tr-TR" sz="4400" dirty="0">
                <a:solidFill>
                  <a:schemeClr val="accent1"/>
                </a:solidFill>
              </a:rPr>
              <a:t>GEREKSİNİMLERİ:</a:t>
            </a:r>
            <a:endParaRPr lang="tr-TR" dirty="0"/>
          </a:p>
        </p:txBody>
      </p:sp>
      <p:pic>
        <p:nvPicPr>
          <p:cNvPr id="4" name="İçerik Yer Tutucusu 3">
            <a:extLst>
              <a:ext uri="{FF2B5EF4-FFF2-40B4-BE49-F238E27FC236}">
                <a16:creationId xmlns:a16="http://schemas.microsoft.com/office/drawing/2014/main" id="{06B31498-8EC7-6168-C691-B8EA1B129ED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4497" y="1206062"/>
            <a:ext cx="11106806" cy="5549462"/>
          </a:xfrm>
          <a:prstGeom prst="rect">
            <a:avLst/>
          </a:prstGeom>
          <a:noFill/>
          <a:ln>
            <a:noFill/>
          </a:ln>
        </p:spPr>
      </p:pic>
    </p:spTree>
    <p:extLst>
      <p:ext uri="{BB962C8B-B14F-4D97-AF65-F5344CB8AC3E}">
        <p14:creationId xmlns:p14="http://schemas.microsoft.com/office/powerpoint/2010/main" val="372208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CA6EE1-FB6B-A972-5CAC-80910AA5593A}"/>
              </a:ext>
            </a:extLst>
          </p:cNvPr>
          <p:cNvSpPr>
            <a:spLocks noGrp="1"/>
          </p:cNvSpPr>
          <p:nvPr>
            <p:ph type="title"/>
          </p:nvPr>
        </p:nvSpPr>
        <p:spPr/>
        <p:txBody>
          <a:bodyPr/>
          <a:lstStyle/>
          <a:p>
            <a:r>
              <a:rPr lang="tr-TR" sz="4000" dirty="0">
                <a:solidFill>
                  <a:schemeClr val="accent1"/>
                </a:solidFill>
              </a:rPr>
              <a:t>BAŞVUR SİSTEMİNİ</a:t>
            </a:r>
            <a:r>
              <a:rPr lang="en-US" sz="4000" dirty="0">
                <a:solidFill>
                  <a:schemeClr val="accent1"/>
                </a:solidFill>
              </a:rPr>
              <a:t>N</a:t>
            </a:r>
            <a:r>
              <a:rPr lang="tr-TR" sz="4000" dirty="0">
                <a:solidFill>
                  <a:schemeClr val="accent1"/>
                </a:solidFill>
              </a:rPr>
              <a:t>GEREKSİNİMLERİ:</a:t>
            </a:r>
            <a:endParaRPr lang="tr-TR" dirty="0"/>
          </a:p>
        </p:txBody>
      </p:sp>
      <p:pic>
        <p:nvPicPr>
          <p:cNvPr id="4" name="İçerik Yer Tutucusu 3" descr="metin, iş kartı, ekran görüntüsü içeren bir resim&#10;&#10;Açıklama otomatik olarak oluşturuldu">
            <a:extLst>
              <a:ext uri="{FF2B5EF4-FFF2-40B4-BE49-F238E27FC236}">
                <a16:creationId xmlns:a16="http://schemas.microsoft.com/office/drawing/2014/main" id="{E354B8CD-0A15-0C6A-4EBC-784C7A4595D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4628" y="1198178"/>
            <a:ext cx="10397358" cy="5510049"/>
          </a:xfrm>
          <a:prstGeom prst="rect">
            <a:avLst/>
          </a:prstGeom>
          <a:noFill/>
          <a:ln>
            <a:noFill/>
          </a:ln>
        </p:spPr>
      </p:pic>
    </p:spTree>
    <p:extLst>
      <p:ext uri="{BB962C8B-B14F-4D97-AF65-F5344CB8AC3E}">
        <p14:creationId xmlns:p14="http://schemas.microsoft.com/office/powerpoint/2010/main" val="2053426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372DDBC-4E23-9B63-9D94-0BB069D9821F}"/>
              </a:ext>
            </a:extLst>
          </p:cNvPr>
          <p:cNvSpPr>
            <a:spLocks noGrp="1"/>
          </p:cNvSpPr>
          <p:nvPr>
            <p:ph type="title"/>
          </p:nvPr>
        </p:nvSpPr>
        <p:spPr>
          <a:xfrm>
            <a:off x="1103312" y="452718"/>
            <a:ext cx="8947522" cy="639235"/>
          </a:xfrm>
        </p:spPr>
        <p:txBody>
          <a:bodyPr/>
          <a:lstStyle/>
          <a:p>
            <a:r>
              <a:rPr lang="tr-TR" sz="3200" dirty="0">
                <a:solidFill>
                  <a:schemeClr val="accent1"/>
                </a:solidFill>
              </a:rPr>
              <a:t>HOCALAR SİSTEMİNİN GEREKSİNİMLERİ:</a:t>
            </a:r>
          </a:p>
        </p:txBody>
      </p:sp>
      <p:sp>
        <p:nvSpPr>
          <p:cNvPr id="3" name="عنصر نائب للمحتوى 2">
            <a:extLst>
              <a:ext uri="{FF2B5EF4-FFF2-40B4-BE49-F238E27FC236}">
                <a16:creationId xmlns:a16="http://schemas.microsoft.com/office/drawing/2014/main" id="{325B138D-0FE9-3CAE-ACF8-94F724BB30BC}"/>
              </a:ext>
            </a:extLst>
          </p:cNvPr>
          <p:cNvSpPr>
            <a:spLocks noGrp="1"/>
          </p:cNvSpPr>
          <p:nvPr>
            <p:ph idx="1"/>
          </p:nvPr>
        </p:nvSpPr>
        <p:spPr>
          <a:xfrm>
            <a:off x="1103312" y="1091954"/>
            <a:ext cx="8946541" cy="5156446"/>
          </a:xfrm>
        </p:spPr>
        <p:txBody>
          <a:bodyPr/>
          <a:lstStyle/>
          <a:p>
            <a:pPr marL="342900" lvl="0" indent="-342900" rtl="0">
              <a:lnSpc>
                <a:spcPct val="107000"/>
              </a:lnSpc>
              <a:buFont typeface="+mj-lt"/>
              <a:buAutoNum type="arabicPeriod"/>
            </a:pPr>
            <a:r>
              <a:rPr lang="tr-TR" sz="1600" dirty="0">
                <a:solidFill>
                  <a:schemeClr val="accent2"/>
                </a:solidFill>
                <a:latin typeface="Calibri" panose="020F0502020204030204" pitchFamily="34" charset="0"/>
                <a:ea typeface="Calibri" panose="020F0502020204030204" pitchFamily="34" charset="0"/>
                <a:cs typeface="Arial" panose="020B0604020202020204" pitchFamily="34" charset="0"/>
              </a:rPr>
              <a:t>Kullanıcı</a:t>
            </a:r>
            <a:r>
              <a:rPr lang="tr-TR" sz="16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 klu’inde hoca ise bu e-devletten belirlenir, ve direkt sistemde bir hesabı olur.</a:t>
            </a:r>
            <a:endParaRPr lang="tr-TR" sz="11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tr-TR" sz="16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Juri rapor yontemi icin On_degerlendirm yapmak icin 3 hoca belirlemek:</a:t>
            </a:r>
            <a:endParaRPr lang="tr-TR" sz="11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buFont typeface="+mj-lt"/>
              <a:buAutoNum type="arabicPeriod"/>
            </a:pPr>
            <a:r>
              <a:rPr lang="tr-TR" sz="1600" dirty="0">
                <a:effectLst/>
                <a:latin typeface="Calibri" panose="020F0502020204030204" pitchFamily="34" charset="0"/>
                <a:ea typeface="Calibri" panose="020F0502020204030204" pitchFamily="34" charset="0"/>
                <a:cs typeface="Arial" panose="020B0604020202020204" pitchFamily="34" charset="0"/>
              </a:rPr>
              <a:t>Bu 3 hoca admin sayfasindan belirlenir.</a:t>
            </a:r>
            <a:endParaRPr lang="tr-TR" sz="1100"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buFont typeface="+mj-lt"/>
              <a:buAutoNum type="arabicPeriod"/>
            </a:pPr>
            <a:r>
              <a:rPr lang="tr-TR" sz="1600" dirty="0">
                <a:effectLst/>
                <a:latin typeface="Calibri" panose="020F0502020204030204" pitchFamily="34" charset="0"/>
                <a:ea typeface="Calibri" panose="020F0502020204030204" pitchFamily="34" charset="0"/>
                <a:cs typeface="Arial" panose="020B0604020202020204" pitchFamily="34" charset="0"/>
              </a:rPr>
              <a:t>Hocalarin e-postalari yazarak belirtilebilir.</a:t>
            </a:r>
            <a:endParaRPr lang="tr-TR" sz="1100"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buFont typeface="+mj-lt"/>
              <a:buAutoNum type="arabicPeriod"/>
            </a:pPr>
            <a:r>
              <a:rPr lang="tr-TR" sz="1600" dirty="0">
                <a:effectLst/>
                <a:latin typeface="Calibri" panose="020F0502020204030204" pitchFamily="34" charset="0"/>
                <a:ea typeface="Calibri" panose="020F0502020204030204" pitchFamily="34" charset="0"/>
                <a:cs typeface="Arial" panose="020B0604020202020204" pitchFamily="34" charset="0"/>
              </a:rPr>
              <a:t>Yazilan e-postalar veri tabanindaki hocalarin e-posalarla eslesirse, hoca on_degerlendirmeye eklenir.</a:t>
            </a:r>
            <a:endParaRPr lang="tr-TR" sz="1100"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buFont typeface="+mj-lt"/>
              <a:buAutoNum type="arabicPeriod"/>
            </a:pPr>
            <a:r>
              <a:rPr lang="tr-TR" sz="1600" dirty="0">
                <a:effectLst/>
                <a:latin typeface="Calibri" panose="020F0502020204030204" pitchFamily="34" charset="0"/>
                <a:ea typeface="Calibri" panose="020F0502020204030204" pitchFamily="34" charset="0"/>
                <a:cs typeface="Arial" panose="020B0604020202020204" pitchFamily="34" charset="0"/>
              </a:rPr>
              <a:t>Eger on_degerlendirme ekibinde 3 kisi varsa bu 3 kisiden biri silinmesi gerekir, yoksa yeni bir hoca eklenmez.</a:t>
            </a:r>
            <a:endParaRPr lang="tr-TR" sz="1100"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buFont typeface="+mj-lt"/>
              <a:buAutoNum type="arabicPeriod"/>
            </a:pPr>
            <a:r>
              <a:rPr lang="tr-TR" sz="1600" dirty="0">
                <a:effectLst/>
                <a:latin typeface="Calibri" panose="020F0502020204030204" pitchFamily="34" charset="0"/>
                <a:ea typeface="Calibri" panose="020F0502020204030204" pitchFamily="34" charset="0"/>
                <a:cs typeface="Arial" panose="020B0604020202020204" pitchFamily="34" charset="0"/>
              </a:rPr>
              <a:t>Bu 3 hocanin profil sayfalarinda her ilan icin iletilen basvurlari gosterilir, ve uzerinde kontrol edildi diye bir dugume koyulur.</a:t>
            </a:r>
            <a:endParaRPr lang="tr-TR" sz="1100"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buFont typeface="+mj-lt"/>
              <a:buAutoNum type="arabicPeriod"/>
            </a:pPr>
            <a:r>
              <a:rPr lang="tr-TR" sz="1600" dirty="0">
                <a:effectLst/>
                <a:latin typeface="Calibri" panose="020F0502020204030204" pitchFamily="34" charset="0"/>
                <a:ea typeface="Calibri" panose="020F0502020204030204" pitchFamily="34" charset="0"/>
                <a:cs typeface="Arial" panose="020B0604020202020204" pitchFamily="34" charset="0"/>
              </a:rPr>
              <a:t>Juri raporu ile alinacak olan gorevlilerinin basvurulari bu 3 hocaya iletilir.</a:t>
            </a:r>
            <a:endParaRPr lang="tr-TR"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en-US" sz="16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On-</a:t>
            </a:r>
            <a:r>
              <a:rPr lang="tr-TR" sz="16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degerlendirme ekibinden hoca silmek.</a:t>
            </a:r>
            <a:endParaRPr lang="tr-TR" sz="11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tr-TR" dirty="0"/>
          </a:p>
        </p:txBody>
      </p:sp>
    </p:spTree>
    <p:extLst>
      <p:ext uri="{BB962C8B-B14F-4D97-AF65-F5344CB8AC3E}">
        <p14:creationId xmlns:p14="http://schemas.microsoft.com/office/powerpoint/2010/main" val="960931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D9C8F16-F6BC-B421-CBCC-16F944029262}"/>
              </a:ext>
            </a:extLst>
          </p:cNvPr>
          <p:cNvSpPr>
            <a:spLocks noGrp="1"/>
          </p:cNvSpPr>
          <p:nvPr>
            <p:ph type="title"/>
          </p:nvPr>
        </p:nvSpPr>
        <p:spPr>
          <a:xfrm>
            <a:off x="1103312" y="452718"/>
            <a:ext cx="8947522" cy="621480"/>
          </a:xfrm>
        </p:spPr>
        <p:txBody>
          <a:bodyPr/>
          <a:lstStyle/>
          <a:p>
            <a:r>
              <a:rPr lang="tr-TR" sz="3200" dirty="0">
                <a:solidFill>
                  <a:schemeClr val="accent1"/>
                </a:solidFill>
              </a:rPr>
              <a:t>HOCALAR SİSTEMİNİN GEREKSİNİMLERİ:</a:t>
            </a:r>
            <a:endParaRPr lang="tr-TR" sz="3200" dirty="0"/>
          </a:p>
        </p:txBody>
      </p:sp>
      <p:sp>
        <p:nvSpPr>
          <p:cNvPr id="3" name="عنصر نائب للمحتوى 2">
            <a:extLst>
              <a:ext uri="{FF2B5EF4-FFF2-40B4-BE49-F238E27FC236}">
                <a16:creationId xmlns:a16="http://schemas.microsoft.com/office/drawing/2014/main" id="{A26667DE-2CD1-9090-EF1C-80A04E77D527}"/>
              </a:ext>
            </a:extLst>
          </p:cNvPr>
          <p:cNvSpPr>
            <a:spLocks noGrp="1"/>
          </p:cNvSpPr>
          <p:nvPr>
            <p:ph idx="1"/>
          </p:nvPr>
        </p:nvSpPr>
        <p:spPr>
          <a:xfrm>
            <a:off x="1103312" y="1136342"/>
            <a:ext cx="8946541" cy="5112057"/>
          </a:xfrm>
        </p:spPr>
        <p:txBody>
          <a:bodyPr/>
          <a:lstStyle/>
          <a:p>
            <a:pPr marL="342900" lvl="0" indent="-342900" rtl="0">
              <a:lnSpc>
                <a:spcPct val="107000"/>
              </a:lnSpc>
              <a:buFont typeface="+mj-lt"/>
              <a:buAutoNum type="arabicPeriod"/>
            </a:pPr>
            <a:r>
              <a:rPr lang="tr-TR" sz="16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Bilim sinavi yontemi ile on_degerlendirme yapmak icin 3 asil bir yedek kisi belirlemek:</a:t>
            </a:r>
            <a:endParaRPr lang="tr-TR" sz="11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buFont typeface="+mj-lt"/>
              <a:buAutoNum type="alphaLcPeriod"/>
            </a:pPr>
            <a:r>
              <a:rPr lang="tr-TR" sz="1600" dirty="0">
                <a:effectLst/>
                <a:latin typeface="Calibri" panose="020F0502020204030204" pitchFamily="34" charset="0"/>
                <a:ea typeface="Calibri" panose="020F0502020204030204" pitchFamily="34" charset="0"/>
                <a:cs typeface="Arial" panose="020B0604020202020204" pitchFamily="34" charset="0"/>
              </a:rPr>
              <a:t>Bu 3 hoca admin sayfasindan belirlenir.</a:t>
            </a:r>
            <a:endParaRPr lang="tr-TR" sz="1100"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buFont typeface="+mj-lt"/>
              <a:buAutoNum type="alphaLcPeriod"/>
            </a:pPr>
            <a:r>
              <a:rPr lang="tr-TR" sz="1600" dirty="0">
                <a:effectLst/>
                <a:latin typeface="Calibri" panose="020F0502020204030204" pitchFamily="34" charset="0"/>
                <a:ea typeface="Calibri" panose="020F0502020204030204" pitchFamily="34" charset="0"/>
                <a:cs typeface="Arial" panose="020B0604020202020204" pitchFamily="34" charset="0"/>
              </a:rPr>
              <a:t>Hocalarin e-postalari yazarak belirtilebilir.</a:t>
            </a:r>
            <a:endParaRPr lang="tr-TR" sz="1100"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buFont typeface="+mj-lt"/>
              <a:buAutoNum type="alphaLcPeriod"/>
            </a:pPr>
            <a:r>
              <a:rPr lang="tr-TR" sz="1600" dirty="0">
                <a:effectLst/>
                <a:latin typeface="Calibri" panose="020F0502020204030204" pitchFamily="34" charset="0"/>
                <a:ea typeface="Calibri" panose="020F0502020204030204" pitchFamily="34" charset="0"/>
                <a:cs typeface="Arial" panose="020B0604020202020204" pitchFamily="34" charset="0"/>
              </a:rPr>
              <a:t>E-postanin yaninda hoca asil mi yoksa yedek mi belirlenir</a:t>
            </a:r>
            <a:endParaRPr lang="tr-TR" sz="1100"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buFont typeface="+mj-lt"/>
              <a:buAutoNum type="alphaLcPeriod"/>
            </a:pPr>
            <a:r>
              <a:rPr lang="tr-TR" sz="1600" dirty="0">
                <a:effectLst/>
                <a:latin typeface="Calibri" panose="020F0502020204030204" pitchFamily="34" charset="0"/>
                <a:ea typeface="Calibri" panose="020F0502020204030204" pitchFamily="34" charset="0"/>
                <a:cs typeface="Arial" panose="020B0604020202020204" pitchFamily="34" charset="0"/>
              </a:rPr>
              <a:t>Yazilan e-postalar veri tabanindaki hocalarin e-posalarla eslesirse, hoca on_degerlendirmeye eklenir.</a:t>
            </a:r>
            <a:endParaRPr lang="tr-TR" sz="1100"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buFont typeface="+mj-lt"/>
              <a:buAutoNum type="alphaLcPeriod"/>
            </a:pPr>
            <a:r>
              <a:rPr lang="tr-TR" sz="1600" dirty="0">
                <a:effectLst/>
                <a:latin typeface="Calibri" panose="020F0502020204030204" pitchFamily="34" charset="0"/>
                <a:ea typeface="Calibri" panose="020F0502020204030204" pitchFamily="34" charset="0"/>
                <a:cs typeface="Arial" panose="020B0604020202020204" pitchFamily="34" charset="0"/>
              </a:rPr>
              <a:t>Eger on_degerlendirme ekibinde 3 asil kisi varsa bu 3 kisiden biri silinmesi gerekir, yoksa yeni bir hoca eklenmez.</a:t>
            </a:r>
            <a:endParaRPr lang="tr-TR" sz="1100"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buFont typeface="+mj-lt"/>
              <a:buAutoNum type="alphaLcPeriod"/>
            </a:pPr>
            <a:r>
              <a:rPr lang="tr-TR" sz="1600" dirty="0">
                <a:effectLst/>
                <a:latin typeface="Calibri" panose="020F0502020204030204" pitchFamily="34" charset="0"/>
                <a:ea typeface="Calibri" panose="020F0502020204030204" pitchFamily="34" charset="0"/>
                <a:cs typeface="Arial" panose="020B0604020202020204" pitchFamily="34" charset="0"/>
              </a:rPr>
              <a:t>Eger on_degerlendirme ekibinde 1 yedek kisi varsa bu kisi silinmesi gerekir, yoksa yeni bir hoca eklenmez.</a:t>
            </a:r>
            <a:endParaRPr lang="tr-TR" sz="1100"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buFont typeface="+mj-lt"/>
              <a:buAutoNum type="alphaLcPeriod"/>
            </a:pPr>
            <a:r>
              <a:rPr lang="tr-TR" sz="1600" dirty="0">
                <a:effectLst/>
                <a:latin typeface="Calibri" panose="020F0502020204030204" pitchFamily="34" charset="0"/>
                <a:ea typeface="Calibri" panose="020F0502020204030204" pitchFamily="34" charset="0"/>
                <a:cs typeface="Arial" panose="020B0604020202020204" pitchFamily="34" charset="0"/>
              </a:rPr>
              <a:t>Bu 4 hocanin profil sayfalarinda her ilan icin iletilen basvurlari gosterilir, ve uzerinde kontrol edildi diye bir dugume koyulur.</a:t>
            </a:r>
            <a:endParaRPr lang="tr-TR" sz="1100"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Font typeface="+mj-lt"/>
              <a:buAutoNum type="alphaLcPeriod"/>
            </a:pPr>
            <a:r>
              <a:rPr lang="tr-TR" sz="1600" dirty="0">
                <a:effectLst/>
                <a:latin typeface="Calibri" panose="020F0502020204030204" pitchFamily="34" charset="0"/>
                <a:ea typeface="Calibri" panose="020F0502020204030204" pitchFamily="34" charset="0"/>
                <a:cs typeface="Arial" panose="020B0604020202020204" pitchFamily="34" charset="0"/>
              </a:rPr>
              <a:t>Bilim sinavi ile alinacak olan gorevlilerinin basvurulari bu 4 hocaya iletilir.</a:t>
            </a:r>
            <a:endParaRPr lang="tr-TR" sz="11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tr-TR" dirty="0"/>
          </a:p>
        </p:txBody>
      </p:sp>
    </p:spTree>
    <p:extLst>
      <p:ext uri="{BB962C8B-B14F-4D97-AF65-F5344CB8AC3E}">
        <p14:creationId xmlns:p14="http://schemas.microsoft.com/office/powerpoint/2010/main" val="1819924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ECFB103-AFF4-E8CB-E73F-280C0F93FA54}"/>
              </a:ext>
            </a:extLst>
          </p:cNvPr>
          <p:cNvSpPr>
            <a:spLocks noGrp="1"/>
          </p:cNvSpPr>
          <p:nvPr>
            <p:ph type="title"/>
          </p:nvPr>
        </p:nvSpPr>
        <p:spPr>
          <a:xfrm>
            <a:off x="1103312" y="452718"/>
            <a:ext cx="8947522" cy="692501"/>
          </a:xfrm>
        </p:spPr>
        <p:txBody>
          <a:bodyPr/>
          <a:lstStyle/>
          <a:p>
            <a:r>
              <a:rPr lang="tr-TR" sz="3200" dirty="0">
                <a:solidFill>
                  <a:schemeClr val="accent1"/>
                </a:solidFill>
              </a:rPr>
              <a:t>DEĞERLENDİRME SİSTEMİ:</a:t>
            </a:r>
          </a:p>
        </p:txBody>
      </p:sp>
      <p:sp>
        <p:nvSpPr>
          <p:cNvPr id="3" name="عنصر نائب للمحتوى 2">
            <a:extLst>
              <a:ext uri="{FF2B5EF4-FFF2-40B4-BE49-F238E27FC236}">
                <a16:creationId xmlns:a16="http://schemas.microsoft.com/office/drawing/2014/main" id="{816D0035-4ED9-BE70-B45D-489EC58A8999}"/>
              </a:ext>
            </a:extLst>
          </p:cNvPr>
          <p:cNvSpPr>
            <a:spLocks noGrp="1"/>
          </p:cNvSpPr>
          <p:nvPr>
            <p:ph idx="1"/>
          </p:nvPr>
        </p:nvSpPr>
        <p:spPr>
          <a:xfrm>
            <a:off x="1103312" y="1145220"/>
            <a:ext cx="8946541" cy="5103180"/>
          </a:xfrm>
        </p:spPr>
        <p:txBody>
          <a:bodyPr/>
          <a:lstStyle/>
          <a:p>
            <a:r>
              <a:rPr lang="tr-TR" dirty="0"/>
              <a:t>Juri raporu ile seçilecek adaylar için:</a:t>
            </a:r>
          </a:p>
          <a:p>
            <a:pPr marL="342900" lvl="0" indent="-342900" rtl="0">
              <a:lnSpc>
                <a:spcPct val="107000"/>
              </a:lnSpc>
              <a:buFont typeface="+mj-lt"/>
              <a:buAutoNum type="arabicPeriod"/>
            </a:pPr>
            <a:r>
              <a:rPr lang="tr-TR"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On-degerlendirme ekibi basvurularin dogru olup olmadigin belirler:</a:t>
            </a:r>
          </a:p>
          <a:p>
            <a:pPr lvl="1" indent="-342900">
              <a:lnSpc>
                <a:spcPct val="107000"/>
              </a:lnSpc>
              <a:buFont typeface="+mj-lt"/>
              <a:buAutoNum type="alphaLcPeriod"/>
            </a:pPr>
            <a:r>
              <a:rPr lang="tr-TR" sz="2000" dirty="0">
                <a:effectLst/>
                <a:latin typeface="Calibri" panose="020F0502020204030204" pitchFamily="34" charset="0"/>
                <a:ea typeface="Calibri" panose="020F0502020204030204" pitchFamily="34" charset="0"/>
                <a:cs typeface="Arial" panose="020B0604020202020204" pitchFamily="34" charset="0"/>
              </a:rPr>
              <a:t>Dogru basvuran adaylarin başvur sayfasında Aday Etkinlik-Puanlama tablosu indirmesi için açılacak, onu doldurup sisteme yülemesini istenecektir.</a:t>
            </a:r>
          </a:p>
          <a:p>
            <a:pPr marL="342900" lvl="0" indent="-342900">
              <a:lnSpc>
                <a:spcPct val="107000"/>
              </a:lnSpc>
              <a:buFont typeface="+mj-lt"/>
              <a:buAutoNum type="arabicPeriod"/>
            </a:pPr>
            <a:r>
              <a:rPr lang="tr-TR"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On-degerlendirme ekibi bu ilanda alinacak adaylar icin bilim jurisi belirler:</a:t>
            </a:r>
          </a:p>
          <a:p>
            <a:pPr lvl="1" indent="-342900">
              <a:lnSpc>
                <a:spcPct val="107000"/>
              </a:lnSpc>
              <a:buFont typeface="+mj-lt"/>
              <a:buAutoNum type="alphaLcPeriod"/>
            </a:pPr>
            <a:r>
              <a:rPr lang="tr-TR" sz="2000" dirty="0">
                <a:effectLst/>
                <a:latin typeface="Calibri" panose="020F0502020204030204" pitchFamily="34" charset="0"/>
                <a:ea typeface="Calibri" panose="020F0502020204030204" pitchFamily="34" charset="0"/>
                <a:cs typeface="Arial" panose="020B0604020202020204" pitchFamily="34" charset="0"/>
              </a:rPr>
              <a:t>Bilim jurisi belirlemek icin e-postasi yazilir, system bu e-postaya gorevlendirme belgesi ile basvuru yapan adayin gerekli belgeleri, ayni zamanda jüri formunu (</a:t>
            </a:r>
            <a:r>
              <a:rPr lang="tr-TR" sz="2000" i="1" dirty="0">
                <a:solidFill>
                  <a:srgbClr val="FF0000"/>
                </a:solidFill>
                <a:effectLst/>
                <a:latin typeface="Calibri" panose="020F0502020204030204" pitchFamily="34" charset="0"/>
                <a:ea typeface="Calibri" panose="020F0502020204030204" pitchFamily="34" charset="0"/>
                <a:cs typeface="Arial" panose="020B0604020202020204" pitchFamily="34" charset="0"/>
              </a:rPr>
              <a:t>prd.fr.007.doc</a:t>
            </a:r>
            <a:r>
              <a:rPr lang="tr-TR" sz="2000" dirty="0">
                <a:effectLst/>
                <a:latin typeface="Calibri" panose="020F0502020204030204" pitchFamily="34" charset="0"/>
                <a:ea typeface="Calibri" panose="020F0502020204030204" pitchFamily="34" charset="0"/>
                <a:cs typeface="Arial" panose="020B0604020202020204" pitchFamily="34" charset="0"/>
              </a:rPr>
              <a:t>) da gonderir, ve ondan bir rapor bir de juri formunu doldurup gondermesini istenir.</a:t>
            </a:r>
          </a:p>
          <a:p>
            <a:pPr marL="342900" lvl="0" indent="-342900">
              <a:lnSpc>
                <a:spcPct val="107000"/>
              </a:lnSpc>
              <a:buFont typeface="+mj-lt"/>
              <a:buAutoNum type="arabicPeriod"/>
            </a:pPr>
            <a:r>
              <a:rPr lang="tr-TR"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Juri raporu ile alinacak adaylarin universite uygun bulduklari adaylarin başvur yapan sayfadan bir dugumeye basarak bir duyuru yapabilirler:</a:t>
            </a:r>
          </a:p>
          <a:p>
            <a:pPr marL="1143000" lvl="2" indent="-228600">
              <a:lnSpc>
                <a:spcPct val="107000"/>
              </a:lnSpc>
              <a:spcAft>
                <a:spcPts val="800"/>
              </a:spcAft>
              <a:buFont typeface="+mj-lt"/>
              <a:buAutoNum type="alphaLcPeriod"/>
            </a:pPr>
            <a:r>
              <a:rPr lang="tr-TR" sz="2000" dirty="0">
                <a:effectLst/>
                <a:latin typeface="Calibri" panose="020F0502020204030204" pitchFamily="34" charset="0"/>
                <a:ea typeface="Calibri" panose="020F0502020204030204" pitchFamily="34" charset="0"/>
                <a:cs typeface="Arial" panose="020B0604020202020204" pitchFamily="34" charset="0"/>
              </a:rPr>
              <a:t>Sistem bu adayların bilgilerini alıp onlarla duyuru yapar.</a:t>
            </a:r>
          </a:p>
          <a:p>
            <a:pPr marL="0" indent="0">
              <a:buNone/>
            </a:pPr>
            <a:endParaRPr lang="tr-TR" dirty="0"/>
          </a:p>
        </p:txBody>
      </p:sp>
    </p:spTree>
    <p:extLst>
      <p:ext uri="{BB962C8B-B14F-4D97-AF65-F5344CB8AC3E}">
        <p14:creationId xmlns:p14="http://schemas.microsoft.com/office/powerpoint/2010/main" val="180698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47F434-5BA1-5C75-9294-33F1A1A42E91}"/>
              </a:ext>
            </a:extLst>
          </p:cNvPr>
          <p:cNvSpPr>
            <a:spLocks noGrp="1"/>
          </p:cNvSpPr>
          <p:nvPr>
            <p:ph type="title"/>
          </p:nvPr>
        </p:nvSpPr>
        <p:spPr>
          <a:xfrm>
            <a:off x="141891" y="452718"/>
            <a:ext cx="9908944" cy="1400530"/>
          </a:xfrm>
        </p:spPr>
        <p:txBody>
          <a:bodyPr/>
          <a:lstStyle/>
          <a:p>
            <a:r>
              <a:rPr lang="tr-TR" sz="4400" dirty="0">
                <a:solidFill>
                  <a:schemeClr val="accent1"/>
                </a:solidFill>
              </a:rPr>
              <a:t>DEĞERLENDİRME SİSTEMİ</a:t>
            </a:r>
            <a:r>
              <a:rPr lang="en-US" sz="4400" dirty="0">
                <a:solidFill>
                  <a:schemeClr val="accent1"/>
                </a:solidFill>
              </a:rPr>
              <a:t> VERİ DİYAGRAMİ</a:t>
            </a:r>
            <a:r>
              <a:rPr lang="tr-TR" sz="4400" dirty="0">
                <a:solidFill>
                  <a:schemeClr val="accent1"/>
                </a:solidFill>
              </a:rPr>
              <a:t>:</a:t>
            </a:r>
            <a:endParaRPr lang="tr-TR" dirty="0"/>
          </a:p>
        </p:txBody>
      </p:sp>
      <p:sp>
        <p:nvSpPr>
          <p:cNvPr id="5" name="İçerik Yer Tutucusu 4">
            <a:extLst>
              <a:ext uri="{FF2B5EF4-FFF2-40B4-BE49-F238E27FC236}">
                <a16:creationId xmlns:a16="http://schemas.microsoft.com/office/drawing/2014/main" id="{3A402428-5B9E-08B8-BAD2-2479EC1C1B8F}"/>
              </a:ext>
            </a:extLst>
          </p:cNvPr>
          <p:cNvSpPr>
            <a:spLocks noGrp="1"/>
          </p:cNvSpPr>
          <p:nvPr>
            <p:ph idx="1"/>
          </p:nvPr>
        </p:nvSpPr>
        <p:spPr/>
        <p:txBody>
          <a:bodyPr/>
          <a:lstStyle/>
          <a:p>
            <a:endParaRPr lang="tr-TR"/>
          </a:p>
        </p:txBody>
      </p:sp>
      <p:pic>
        <p:nvPicPr>
          <p:cNvPr id="6" name="Resim 5" descr="metin, iş kartı içeren bir resim&#10;&#10;Açıklama otomatik olarak oluşturuldu">
            <a:extLst>
              <a:ext uri="{FF2B5EF4-FFF2-40B4-BE49-F238E27FC236}">
                <a16:creationId xmlns:a16="http://schemas.microsoft.com/office/drawing/2014/main" id="{DF3277DC-7DAA-4D6D-A38A-973A53566A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03312" y="2052918"/>
            <a:ext cx="8949055" cy="4690745"/>
          </a:xfrm>
          <a:prstGeom prst="rect">
            <a:avLst/>
          </a:prstGeom>
          <a:noFill/>
          <a:ln>
            <a:noFill/>
          </a:ln>
        </p:spPr>
      </p:pic>
    </p:spTree>
    <p:extLst>
      <p:ext uri="{BB962C8B-B14F-4D97-AF65-F5344CB8AC3E}">
        <p14:creationId xmlns:p14="http://schemas.microsoft.com/office/powerpoint/2010/main" val="459193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11A3223-4A34-206C-EAAE-F15A7F40FC90}"/>
              </a:ext>
            </a:extLst>
          </p:cNvPr>
          <p:cNvSpPr>
            <a:spLocks noGrp="1"/>
          </p:cNvSpPr>
          <p:nvPr>
            <p:ph type="title"/>
          </p:nvPr>
        </p:nvSpPr>
        <p:spPr>
          <a:xfrm>
            <a:off x="1103312" y="452719"/>
            <a:ext cx="8947522" cy="523826"/>
          </a:xfrm>
        </p:spPr>
        <p:txBody>
          <a:bodyPr/>
          <a:lstStyle/>
          <a:p>
            <a:r>
              <a:rPr lang="tr-TR" sz="3200" dirty="0">
                <a:solidFill>
                  <a:schemeClr val="accent1"/>
                </a:solidFill>
              </a:rPr>
              <a:t>DEĞERLENDİRME SİSTEMİ:</a:t>
            </a:r>
            <a:endParaRPr lang="tr-TR" sz="3200" dirty="0"/>
          </a:p>
        </p:txBody>
      </p:sp>
      <p:sp>
        <p:nvSpPr>
          <p:cNvPr id="3" name="عنصر نائب للمحتوى 2">
            <a:extLst>
              <a:ext uri="{FF2B5EF4-FFF2-40B4-BE49-F238E27FC236}">
                <a16:creationId xmlns:a16="http://schemas.microsoft.com/office/drawing/2014/main" id="{AEDC012F-37D8-711E-B6AF-7F90571AF02D}"/>
              </a:ext>
            </a:extLst>
          </p:cNvPr>
          <p:cNvSpPr>
            <a:spLocks noGrp="1"/>
          </p:cNvSpPr>
          <p:nvPr>
            <p:ph idx="1"/>
          </p:nvPr>
        </p:nvSpPr>
        <p:spPr>
          <a:xfrm>
            <a:off x="1103312" y="1109710"/>
            <a:ext cx="8946541" cy="5138690"/>
          </a:xfrm>
        </p:spPr>
        <p:txBody>
          <a:bodyPr>
            <a:normAutofit/>
          </a:bodyPr>
          <a:lstStyle/>
          <a:p>
            <a:r>
              <a:rPr lang="tr-TR" dirty="0"/>
              <a:t>Bilim Sınavı ile seçilecek adaylar için:</a:t>
            </a:r>
          </a:p>
          <a:p>
            <a:pPr marL="342900" lvl="0" indent="-342900" rtl="0">
              <a:lnSpc>
                <a:spcPct val="107000"/>
              </a:lnSpc>
              <a:buFont typeface="+mj-lt"/>
              <a:buAutoNum type="arabicPeriod"/>
            </a:pPr>
            <a:r>
              <a:rPr lang="tr-TR" sz="16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Sinav jurisi uygun basvuruları secer:</a:t>
            </a:r>
            <a:endParaRPr lang="tr-TR" sz="11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1143000" lvl="2" indent="-228600">
              <a:lnSpc>
                <a:spcPct val="107000"/>
              </a:lnSpc>
              <a:buFont typeface="+mj-lt"/>
              <a:buAutoNum type="alphaLcPeriod"/>
            </a:pPr>
            <a:r>
              <a:rPr lang="tr-TR" sz="1600" dirty="0">
                <a:effectLst/>
                <a:latin typeface="Calibri" panose="020F0502020204030204" pitchFamily="34" charset="0"/>
                <a:ea typeface="Calibri" panose="020F0502020204030204" pitchFamily="34" charset="0"/>
                <a:cs typeface="Arial" panose="020B0604020202020204" pitchFamily="34" charset="0"/>
              </a:rPr>
              <a:t>eger meslek yuksekokulu icin ise system </a:t>
            </a:r>
            <a:r>
              <a:rPr lang="tr-TR" sz="1100" dirty="0">
                <a:effectLst/>
                <a:latin typeface="Calibri" panose="020F0502020204030204" pitchFamily="34" charset="0"/>
                <a:ea typeface="Calibri" panose="020F0502020204030204" pitchFamily="34" charset="0"/>
                <a:cs typeface="Arial" panose="020B0604020202020204" pitchFamily="34" charset="0"/>
              </a:rPr>
              <a:t>(</a:t>
            </a:r>
            <a:r>
              <a:rPr lang="tr-TR" sz="1100" i="1" dirty="0">
                <a:solidFill>
                  <a:srgbClr val="FF0000"/>
                </a:solidFill>
                <a:effectLst/>
                <a:latin typeface="Calibri" panose="020F0502020204030204" pitchFamily="34" charset="0"/>
                <a:ea typeface="Calibri" panose="020F0502020204030204" pitchFamily="34" charset="0"/>
                <a:cs typeface="Arial" panose="020B0604020202020204" pitchFamily="34" charset="0"/>
              </a:rPr>
              <a:t>prd.fr.012.doc</a:t>
            </a:r>
            <a:r>
              <a:rPr lang="tr-TR" sz="1100" dirty="0">
                <a:effectLst/>
                <a:latin typeface="Calibri" panose="020F0502020204030204" pitchFamily="34" charset="0"/>
                <a:ea typeface="Calibri" panose="020F0502020204030204" pitchFamily="34" charset="0"/>
                <a:cs typeface="Arial" panose="020B0604020202020204" pitchFamily="34" charset="0"/>
              </a:rPr>
              <a:t>) </a:t>
            </a:r>
            <a:r>
              <a:rPr lang="tr-TR" sz="1600" dirty="0">
                <a:effectLst/>
                <a:latin typeface="Calibri" panose="020F0502020204030204" pitchFamily="34" charset="0"/>
                <a:ea typeface="Calibri" panose="020F0502020204030204" pitchFamily="34" charset="0"/>
                <a:cs typeface="Arial" panose="020B0604020202020204" pitchFamily="34" charset="0"/>
              </a:rPr>
              <a:t>formununun 1.sayfasini doldurur, eger fakulte veya rektorluk icin ise </a:t>
            </a:r>
            <a:r>
              <a:rPr lang="tr-TR" sz="1100" dirty="0">
                <a:effectLst/>
                <a:latin typeface="Calibri" panose="020F0502020204030204" pitchFamily="34" charset="0"/>
                <a:ea typeface="Calibri" panose="020F0502020204030204" pitchFamily="34" charset="0"/>
                <a:cs typeface="Arial" panose="020B0604020202020204" pitchFamily="34" charset="0"/>
              </a:rPr>
              <a:t>(</a:t>
            </a:r>
            <a:r>
              <a:rPr lang="tr-TR" sz="1100" i="1" dirty="0">
                <a:solidFill>
                  <a:srgbClr val="FF0000"/>
                </a:solidFill>
                <a:effectLst/>
                <a:latin typeface="Calibri" panose="020F0502020204030204" pitchFamily="34" charset="0"/>
                <a:ea typeface="Calibri" panose="020F0502020204030204" pitchFamily="34" charset="0"/>
                <a:cs typeface="Arial" panose="020B0604020202020204" pitchFamily="34" charset="0"/>
              </a:rPr>
              <a:t>prd.fr.013.doc</a:t>
            </a:r>
            <a:r>
              <a:rPr lang="tr-TR" sz="1100" dirty="0">
                <a:effectLst/>
                <a:latin typeface="Calibri" panose="020F0502020204030204" pitchFamily="34" charset="0"/>
                <a:ea typeface="Calibri" panose="020F0502020204030204" pitchFamily="34" charset="0"/>
                <a:cs typeface="Arial" panose="020B0604020202020204" pitchFamily="34" charset="0"/>
              </a:rPr>
              <a:t>) </a:t>
            </a:r>
            <a:r>
              <a:rPr lang="tr-TR" sz="1600" dirty="0">
                <a:effectLst/>
                <a:latin typeface="Calibri" panose="020F0502020204030204" pitchFamily="34" charset="0"/>
                <a:ea typeface="Calibri" panose="020F0502020204030204" pitchFamily="34" charset="0"/>
                <a:cs typeface="Arial" panose="020B0604020202020204" pitchFamily="34" charset="0"/>
              </a:rPr>
              <a:t>formununun 1.sayfasini doldurur, veritabaninda saklar.</a:t>
            </a:r>
            <a:endParaRPr lang="tr-TR"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tr-TR" sz="16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Sinav jurisi bir ilanin basvurularini sectikten sonra sectigi basvurularin bir dugumeye basarak duyurabilirler:</a:t>
            </a:r>
            <a:endParaRPr lang="tr-TR" sz="11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lvl="1" indent="-342900">
              <a:lnSpc>
                <a:spcPct val="107000"/>
              </a:lnSpc>
              <a:buFont typeface="+mj-lt"/>
              <a:buAutoNum type="alphaLcPeriod"/>
            </a:pPr>
            <a:r>
              <a:rPr lang="tr-TR" sz="1400" dirty="0">
                <a:effectLst/>
                <a:latin typeface="Calibri" panose="020F0502020204030204" pitchFamily="34" charset="0"/>
                <a:ea typeface="Calibri" panose="020F0502020204030204" pitchFamily="34" charset="0"/>
                <a:cs typeface="Arial" panose="020B0604020202020204" pitchFamily="34" charset="0"/>
              </a:rPr>
              <a:t>Dugumeye bastiktan sonra veritabanindaki sinav adaylari tablusunda bu sinava girecek olan adaylari saklanir.</a:t>
            </a:r>
            <a:endParaRPr lang="tr-TR" sz="900" dirty="0">
              <a:effectLst/>
              <a:latin typeface="Calibri" panose="020F0502020204030204" pitchFamily="34" charset="0"/>
              <a:ea typeface="Calibri" panose="020F0502020204030204" pitchFamily="34" charset="0"/>
              <a:cs typeface="Arial" panose="020B0604020202020204" pitchFamily="34" charset="0"/>
            </a:endParaRPr>
          </a:p>
          <a:p>
            <a:pPr lvl="1" indent="-342900">
              <a:lnSpc>
                <a:spcPct val="107000"/>
              </a:lnSpc>
              <a:buFont typeface="+mj-lt"/>
              <a:buAutoNum type="alphaLcPeriod"/>
            </a:pPr>
            <a:r>
              <a:rPr lang="tr-TR" sz="1400" dirty="0">
                <a:effectLst/>
                <a:latin typeface="Calibri" panose="020F0502020204030204" pitchFamily="34" charset="0"/>
                <a:ea typeface="Calibri" panose="020F0502020204030204" pitchFamily="34" charset="0"/>
                <a:cs typeface="Arial" panose="020B0604020202020204" pitchFamily="34" charset="0"/>
              </a:rPr>
              <a:t>Kadro adedinin 10 kati kadar aday secilmesi zorunludur. 10 katidan fazlasi olursa sonuclar duyulmaz, uygun adaylarin 10 katidan daha az ise sinav jurisi bunu onaylayip boylece sonuclari duyurur.</a:t>
            </a:r>
            <a:endParaRPr lang="tr-TR" sz="900" dirty="0">
              <a:effectLst/>
              <a:latin typeface="Calibri" panose="020F0502020204030204" pitchFamily="34" charset="0"/>
              <a:ea typeface="Calibri" panose="020F0502020204030204" pitchFamily="34" charset="0"/>
              <a:cs typeface="Arial" panose="020B0604020202020204" pitchFamily="34" charset="0"/>
            </a:endParaRPr>
          </a:p>
          <a:p>
            <a:pPr lvl="1" indent="-342900">
              <a:lnSpc>
                <a:spcPct val="107000"/>
              </a:lnSpc>
              <a:buFont typeface="+mj-lt"/>
              <a:buAutoNum type="alphaLcPeriod"/>
            </a:pPr>
            <a:r>
              <a:rPr lang="tr-TR" sz="1400" dirty="0">
                <a:effectLst/>
                <a:latin typeface="Calibri" panose="020F0502020204030204" pitchFamily="34" charset="0"/>
                <a:ea typeface="Calibri" panose="020F0502020204030204" pitchFamily="34" charset="0"/>
                <a:cs typeface="Arial" panose="020B0604020202020204" pitchFamily="34" charset="0"/>
              </a:rPr>
              <a:t>Sistem sinav tarihi gectikten sonra sinav jurisi sayfalarinda bu sinavin sonuclari eklemek icin bir sayfa açar.</a:t>
            </a:r>
            <a:endParaRPr lang="tr-TR" sz="9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tr-TR" sz="16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Bilim jurisi sinavin sonuclari ekler:</a:t>
            </a:r>
            <a:endParaRPr lang="tr-TR" sz="11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lvl="1" indent="-342900">
              <a:lnSpc>
                <a:spcPct val="107000"/>
              </a:lnSpc>
              <a:buFont typeface="+mj-lt"/>
              <a:buAutoNum type="alphaLcPeriod"/>
            </a:pPr>
            <a:r>
              <a:rPr lang="tr-TR" sz="1400" dirty="0">
                <a:effectLst/>
                <a:latin typeface="Calibri" panose="020F0502020204030204" pitchFamily="34" charset="0"/>
                <a:ea typeface="Calibri" panose="020F0502020204030204" pitchFamily="34" charset="0"/>
                <a:cs typeface="Arial" panose="020B0604020202020204" pitchFamily="34" charset="0"/>
              </a:rPr>
              <a:t>On-degerlendirme ekibi eger meslek yuksekokulu icin ise  </a:t>
            </a:r>
            <a:r>
              <a:rPr lang="tr-TR" sz="900" dirty="0">
                <a:effectLst/>
                <a:latin typeface="Calibri" panose="020F0502020204030204" pitchFamily="34" charset="0"/>
                <a:ea typeface="Calibri" panose="020F0502020204030204" pitchFamily="34" charset="0"/>
                <a:cs typeface="Arial" panose="020B0604020202020204" pitchFamily="34" charset="0"/>
              </a:rPr>
              <a:t>(</a:t>
            </a:r>
            <a:r>
              <a:rPr lang="tr-TR" sz="900" i="1" dirty="0">
                <a:solidFill>
                  <a:srgbClr val="FF0000"/>
                </a:solidFill>
                <a:effectLst/>
                <a:latin typeface="Calibri" panose="020F0502020204030204" pitchFamily="34" charset="0"/>
                <a:ea typeface="Calibri" panose="020F0502020204030204" pitchFamily="34" charset="0"/>
                <a:cs typeface="Arial" panose="020B0604020202020204" pitchFamily="34" charset="0"/>
              </a:rPr>
              <a:t>prd.fr.012.doc</a:t>
            </a:r>
            <a:r>
              <a:rPr lang="tr-TR" sz="900" dirty="0">
                <a:effectLst/>
                <a:latin typeface="Calibri" panose="020F0502020204030204" pitchFamily="34" charset="0"/>
                <a:ea typeface="Calibri" panose="020F0502020204030204" pitchFamily="34" charset="0"/>
                <a:cs typeface="Arial" panose="020B0604020202020204" pitchFamily="34" charset="0"/>
              </a:rPr>
              <a:t>) </a:t>
            </a:r>
            <a:r>
              <a:rPr lang="tr-TR" sz="1400" dirty="0">
                <a:effectLst/>
                <a:latin typeface="Calibri" panose="020F0502020204030204" pitchFamily="34" charset="0"/>
                <a:ea typeface="Calibri" panose="020F0502020204030204" pitchFamily="34" charset="0"/>
                <a:cs typeface="Arial" panose="020B0604020202020204" pitchFamily="34" charset="0"/>
              </a:rPr>
              <a:t>eger fakulte veya rektorluk icin ise </a:t>
            </a:r>
            <a:r>
              <a:rPr lang="tr-TR" sz="900" dirty="0">
                <a:effectLst/>
                <a:latin typeface="Calibri" panose="020F0502020204030204" pitchFamily="34" charset="0"/>
                <a:ea typeface="Calibri" panose="020F0502020204030204" pitchFamily="34" charset="0"/>
                <a:cs typeface="Arial" panose="020B0604020202020204" pitchFamily="34" charset="0"/>
              </a:rPr>
              <a:t>(</a:t>
            </a:r>
            <a:r>
              <a:rPr lang="tr-TR" sz="900" i="1" dirty="0">
                <a:solidFill>
                  <a:srgbClr val="FF0000"/>
                </a:solidFill>
                <a:effectLst/>
                <a:latin typeface="Calibri" panose="020F0502020204030204" pitchFamily="34" charset="0"/>
                <a:ea typeface="Calibri" panose="020F0502020204030204" pitchFamily="34" charset="0"/>
                <a:cs typeface="Arial" panose="020B0604020202020204" pitchFamily="34" charset="0"/>
              </a:rPr>
              <a:t>prd.fr.013.doc</a:t>
            </a:r>
            <a:r>
              <a:rPr lang="tr-TR" sz="900" dirty="0">
                <a:effectLst/>
                <a:latin typeface="Calibri" panose="020F0502020204030204" pitchFamily="34" charset="0"/>
                <a:ea typeface="Calibri" panose="020F0502020204030204" pitchFamily="34" charset="0"/>
                <a:cs typeface="Arial" panose="020B0604020202020204" pitchFamily="34" charset="0"/>
              </a:rPr>
              <a:t>) </a:t>
            </a:r>
            <a:r>
              <a:rPr lang="tr-TR" sz="1400" dirty="0">
                <a:effectLst/>
                <a:latin typeface="Calibri" panose="020F0502020204030204" pitchFamily="34" charset="0"/>
                <a:ea typeface="Calibri" panose="020F0502020204030204" pitchFamily="34" charset="0"/>
                <a:cs typeface="Arial" panose="020B0604020202020204" pitchFamily="34" charset="0"/>
              </a:rPr>
              <a:t>formununun 2.sayfalarını doldurup yükler.</a:t>
            </a:r>
            <a:endParaRPr lang="tr-TR" sz="9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tr-TR" sz="16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Sonuçlar yönetici tarafından duyurulur.</a:t>
            </a:r>
            <a:endParaRPr lang="tr-TR" sz="11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endParaRPr lang="tr-TR" dirty="0"/>
          </a:p>
        </p:txBody>
      </p:sp>
    </p:spTree>
    <p:extLst>
      <p:ext uri="{BB962C8B-B14F-4D97-AF65-F5344CB8AC3E}">
        <p14:creationId xmlns:p14="http://schemas.microsoft.com/office/powerpoint/2010/main" val="2751261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F69DF56-936F-B3E6-1397-F877750C1CD0}"/>
              </a:ext>
            </a:extLst>
          </p:cNvPr>
          <p:cNvSpPr>
            <a:spLocks noGrp="1"/>
          </p:cNvSpPr>
          <p:nvPr>
            <p:ph type="title"/>
          </p:nvPr>
        </p:nvSpPr>
        <p:spPr/>
        <p:txBody>
          <a:bodyPr/>
          <a:lstStyle/>
          <a:p>
            <a:r>
              <a:rPr lang="tr-TR" sz="4000" dirty="0">
                <a:solidFill>
                  <a:schemeClr val="accent1"/>
                </a:solidFill>
              </a:rPr>
              <a:t>DEĞERLENDİRME SİSTEMİ</a:t>
            </a:r>
            <a:r>
              <a:rPr lang="en-US" sz="4000" dirty="0">
                <a:solidFill>
                  <a:schemeClr val="accent1"/>
                </a:solidFill>
              </a:rPr>
              <a:t> VERİ DİYAGRAMİ</a:t>
            </a:r>
            <a:r>
              <a:rPr lang="tr-TR" sz="4000" dirty="0">
                <a:solidFill>
                  <a:schemeClr val="accent1"/>
                </a:solidFill>
              </a:rPr>
              <a:t>:</a:t>
            </a:r>
            <a:endParaRPr lang="tr-TR" dirty="0"/>
          </a:p>
        </p:txBody>
      </p:sp>
      <p:pic>
        <p:nvPicPr>
          <p:cNvPr id="4" name="İçerik Yer Tutucusu 3">
            <a:extLst>
              <a:ext uri="{FF2B5EF4-FFF2-40B4-BE49-F238E27FC236}">
                <a16:creationId xmlns:a16="http://schemas.microsoft.com/office/drawing/2014/main" id="{9F7781ED-DD06-59DD-E0CB-30D31F2917C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0262" y="1853248"/>
            <a:ext cx="11398469" cy="4878628"/>
          </a:xfrm>
          <a:prstGeom prst="rect">
            <a:avLst/>
          </a:prstGeom>
          <a:noFill/>
          <a:ln>
            <a:noFill/>
          </a:ln>
        </p:spPr>
      </p:pic>
    </p:spTree>
    <p:extLst>
      <p:ext uri="{BB962C8B-B14F-4D97-AF65-F5344CB8AC3E}">
        <p14:creationId xmlns:p14="http://schemas.microsoft.com/office/powerpoint/2010/main" val="21619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2" name="Picture 1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3" name="Oval 1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4" name="Picture 1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5" name="Picture 1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عنوان 1">
            <a:extLst>
              <a:ext uri="{FF2B5EF4-FFF2-40B4-BE49-F238E27FC236}">
                <a16:creationId xmlns:a16="http://schemas.microsoft.com/office/drawing/2014/main" id="{824D4AD1-8354-672C-E557-338DDA859578}"/>
              </a:ext>
            </a:extLst>
          </p:cNvPr>
          <p:cNvSpPr>
            <a:spLocks noGrp="1"/>
          </p:cNvSpPr>
          <p:nvPr>
            <p:ph type="title"/>
          </p:nvPr>
        </p:nvSpPr>
        <p:spPr>
          <a:xfrm>
            <a:off x="8201837" y="1454963"/>
            <a:ext cx="3342462" cy="3308380"/>
          </a:xfrm>
        </p:spPr>
        <p:txBody>
          <a:bodyPr vert="horz" lIns="91440" tIns="45720" rIns="91440" bIns="45720" rtlCol="0" anchor="b">
            <a:normAutofit/>
          </a:bodyPr>
          <a:lstStyle/>
          <a:p>
            <a:pPr>
              <a:lnSpc>
                <a:spcPct val="90000"/>
              </a:lnSpc>
            </a:pPr>
            <a:r>
              <a:rPr lang="en-US" sz="3800" dirty="0">
                <a:solidFill>
                  <a:schemeClr val="accent1"/>
                </a:solidFill>
              </a:rPr>
              <a:t>VERİTABAN DİYAGRAMI</a:t>
            </a:r>
          </a:p>
        </p:txBody>
      </p:sp>
      <p:pic>
        <p:nvPicPr>
          <p:cNvPr id="5" name="عنصر نائب للمحتوى 4">
            <a:extLst>
              <a:ext uri="{FF2B5EF4-FFF2-40B4-BE49-F238E27FC236}">
                <a16:creationId xmlns:a16="http://schemas.microsoft.com/office/drawing/2014/main" id="{4B50F34A-D21A-44D7-F48B-1671FBC5431C}"/>
              </a:ext>
            </a:extLst>
          </p:cNvPr>
          <p:cNvPicPr>
            <a:picLocks noGrp="1" noChangeAspect="1"/>
          </p:cNvPicPr>
          <p:nvPr>
            <p:ph idx="1"/>
          </p:nvPr>
        </p:nvPicPr>
        <p:blipFill rotWithShape="1">
          <a:blip r:embed="rId7">
            <a:extLst>
              <a:ext uri="{28A0092B-C50C-407E-A947-70E740481C1C}">
                <a14:useLocalDpi xmlns:a14="http://schemas.microsoft.com/office/drawing/2010/main" val="0"/>
              </a:ext>
            </a:extLst>
          </a:blip>
          <a:srcRect t="1901" r="2" b="2"/>
          <a:stretch/>
        </p:blipFill>
        <p:spPr>
          <a:xfrm>
            <a:off x="239697" y="248575"/>
            <a:ext cx="7643827" cy="6320901"/>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02839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B69661E-E3DD-70CF-897C-5B06532AE6A8}"/>
              </a:ext>
            </a:extLst>
          </p:cNvPr>
          <p:cNvSpPr>
            <a:spLocks noGrp="1"/>
          </p:cNvSpPr>
          <p:nvPr>
            <p:ph type="title"/>
          </p:nvPr>
        </p:nvSpPr>
        <p:spPr>
          <a:xfrm>
            <a:off x="1103312" y="452718"/>
            <a:ext cx="8947522" cy="729537"/>
          </a:xfrm>
        </p:spPr>
        <p:txBody>
          <a:bodyPr/>
          <a:lstStyle/>
          <a:p>
            <a:r>
              <a:rPr lang="tr-TR" sz="3200" dirty="0">
                <a:solidFill>
                  <a:schemeClr val="accent1"/>
                </a:solidFill>
              </a:rPr>
              <a:t>KAYIT SİSTEMİNİN GEREKSİNİMLERİ:</a:t>
            </a:r>
          </a:p>
        </p:txBody>
      </p:sp>
      <p:sp>
        <p:nvSpPr>
          <p:cNvPr id="3" name="عنصر نائب للمحتوى 2">
            <a:extLst>
              <a:ext uri="{FF2B5EF4-FFF2-40B4-BE49-F238E27FC236}">
                <a16:creationId xmlns:a16="http://schemas.microsoft.com/office/drawing/2014/main" id="{6CB0FDEA-B348-5949-0B34-4EF9BE0E3C62}"/>
              </a:ext>
            </a:extLst>
          </p:cNvPr>
          <p:cNvSpPr>
            <a:spLocks noGrp="1"/>
          </p:cNvSpPr>
          <p:nvPr>
            <p:ph idx="1"/>
          </p:nvPr>
        </p:nvSpPr>
        <p:spPr>
          <a:xfrm>
            <a:off x="1103312" y="1182255"/>
            <a:ext cx="8946541" cy="5066144"/>
          </a:xfrm>
        </p:spPr>
        <p:txBody>
          <a:bodyPr/>
          <a:lstStyle/>
          <a:p>
            <a:pPr marL="342900" lvl="0" indent="-342900" rtl="0">
              <a:lnSpc>
                <a:spcPct val="107000"/>
              </a:lnSpc>
              <a:buFont typeface="+mj-lt"/>
              <a:buAutoNum type="arabicPeriod"/>
            </a:pPr>
            <a:r>
              <a:rPr lang="tr-TR" sz="16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Kullanıcıdan bir seçim yapmasını isteyecez, ya e-devlet ile kayıt yapacak, ya da normal kayıt yapacaktır.</a:t>
            </a:r>
            <a:endParaRPr lang="tr-TR" sz="11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tr-TR" sz="16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Normal Kayit yapmak:</a:t>
            </a:r>
            <a:endParaRPr lang="tr-TR" sz="11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buNone/>
            </a:pPr>
            <a:r>
              <a:rPr lang="tr-TR" sz="1600" dirty="0">
                <a:latin typeface="Calibri" panose="020F0502020204030204" pitchFamily="34" charset="0"/>
                <a:ea typeface="Calibri" panose="020F0502020204030204" pitchFamily="34" charset="0"/>
                <a:cs typeface="Arial" panose="020B0604020202020204" pitchFamily="34" charset="0"/>
              </a:rPr>
              <a:t>2.1 </a:t>
            </a:r>
            <a:r>
              <a:rPr lang="tr-TR" sz="1600" dirty="0">
                <a:effectLst/>
                <a:latin typeface="Calibri" panose="020F0502020204030204" pitchFamily="34" charset="0"/>
                <a:ea typeface="Calibri" panose="020F0502020204030204" pitchFamily="34" charset="0"/>
                <a:cs typeface="Arial" panose="020B0604020202020204" pitchFamily="34" charset="0"/>
              </a:rPr>
              <a:t>- Gereken bilgilerini almak. Bilgilerini kontrol etmek.</a:t>
            </a:r>
            <a:endParaRPr lang="tr-TR" sz="11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buNone/>
            </a:pPr>
            <a:r>
              <a:rPr lang="tr-TR" sz="1600" dirty="0">
                <a:effectLst/>
                <a:latin typeface="Calibri" panose="020F0502020204030204" pitchFamily="34" charset="0"/>
                <a:ea typeface="Calibri" panose="020F0502020204030204" pitchFamily="34" charset="0"/>
                <a:cs typeface="Arial" panose="020B0604020202020204" pitchFamily="34" charset="0"/>
              </a:rPr>
              <a:t>2.2 - Daha once kullanilan bir e-posta bir daha kullnilirsa hata vermek.</a:t>
            </a:r>
            <a:endParaRPr lang="tr-TR"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tr-TR" sz="1600" dirty="0">
                <a:solidFill>
                  <a:schemeClr val="accent2"/>
                </a:solidFill>
                <a:latin typeface="Calibri" panose="020F0502020204030204" pitchFamily="34" charset="0"/>
                <a:ea typeface="Calibri" panose="020F0502020204030204" pitchFamily="34" charset="0"/>
                <a:cs typeface="Arial" panose="020B0604020202020204" pitchFamily="34" charset="0"/>
              </a:rPr>
              <a:t>Oturum açmak için k</a:t>
            </a:r>
            <a:r>
              <a:rPr lang="tr-TR" sz="16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ullanıcıdan bir seçim yapmasını isteyecez, ya e-devlet ile giriş yapacak, ya da normal giriş yapacaktır.</a:t>
            </a:r>
            <a:endParaRPr lang="tr-TR" sz="11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tr-TR" sz="16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Normal Oturum açma:</a:t>
            </a:r>
            <a:endParaRPr lang="tr-TR" sz="11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457200">
              <a:lnSpc>
                <a:spcPct val="107000"/>
              </a:lnSpc>
            </a:pPr>
            <a:r>
              <a:rPr lang="tr-TR" sz="1600" dirty="0">
                <a:latin typeface="Calibri" panose="020F0502020204030204" pitchFamily="34" charset="0"/>
                <a:ea typeface="Calibri" panose="020F0502020204030204" pitchFamily="34" charset="0"/>
                <a:cs typeface="Arial" panose="020B0604020202020204" pitchFamily="34" charset="0"/>
              </a:rPr>
              <a:t>4</a:t>
            </a:r>
            <a:r>
              <a:rPr lang="tr-TR" sz="1600" dirty="0">
                <a:effectLst/>
                <a:latin typeface="Calibri" panose="020F0502020204030204" pitchFamily="34" charset="0"/>
                <a:ea typeface="Calibri" panose="020F0502020204030204" pitchFamily="34" charset="0"/>
                <a:cs typeface="Arial" panose="020B0604020202020204" pitchFamily="34" charset="0"/>
              </a:rPr>
              <a:t>.1- gereken bilgilerin almak. </a:t>
            </a:r>
            <a:endParaRPr lang="tr-TR" sz="1100" dirty="0">
              <a:effectLst/>
              <a:latin typeface="Calibri" panose="020F0502020204030204" pitchFamily="34" charset="0"/>
              <a:ea typeface="Calibri" panose="020F0502020204030204" pitchFamily="34" charset="0"/>
              <a:cs typeface="Arial" panose="020B0604020202020204" pitchFamily="34" charset="0"/>
            </a:endParaRPr>
          </a:p>
          <a:p>
            <a:pPr marL="457200">
              <a:lnSpc>
                <a:spcPct val="107000"/>
              </a:lnSpc>
            </a:pPr>
            <a:r>
              <a:rPr lang="tr-TR" sz="1600" dirty="0">
                <a:latin typeface="Calibri" panose="020F0502020204030204" pitchFamily="34" charset="0"/>
                <a:ea typeface="Calibri" panose="020F0502020204030204" pitchFamily="34" charset="0"/>
                <a:cs typeface="Arial" panose="020B0604020202020204" pitchFamily="34" charset="0"/>
              </a:rPr>
              <a:t>4</a:t>
            </a:r>
            <a:r>
              <a:rPr lang="tr-TR" sz="1600" dirty="0">
                <a:effectLst/>
                <a:latin typeface="Calibri" panose="020F0502020204030204" pitchFamily="34" charset="0"/>
                <a:ea typeface="Calibri" panose="020F0502020204030204" pitchFamily="34" charset="0"/>
                <a:cs typeface="Arial" panose="020B0604020202020204" pitchFamily="34" charset="0"/>
              </a:rPr>
              <a:t>.2- bilgileri kontrol etmek.</a:t>
            </a:r>
            <a:endParaRPr lang="tr-TR" sz="1100" dirty="0">
              <a:effectLst/>
              <a:latin typeface="Calibri" panose="020F0502020204030204" pitchFamily="34" charset="0"/>
              <a:ea typeface="Calibri" panose="020F0502020204030204" pitchFamily="34" charset="0"/>
              <a:cs typeface="Arial" panose="020B0604020202020204" pitchFamily="34" charset="0"/>
            </a:endParaRPr>
          </a:p>
          <a:p>
            <a:pPr marL="457200">
              <a:lnSpc>
                <a:spcPct val="107000"/>
              </a:lnSpc>
            </a:pPr>
            <a:r>
              <a:rPr lang="tr-TR" sz="1600" dirty="0">
                <a:latin typeface="Calibri" panose="020F0502020204030204" pitchFamily="34" charset="0"/>
                <a:ea typeface="Calibri" panose="020F0502020204030204" pitchFamily="34" charset="0"/>
                <a:cs typeface="Arial" panose="020B0604020202020204" pitchFamily="34" charset="0"/>
              </a:rPr>
              <a:t>4</a:t>
            </a:r>
            <a:r>
              <a:rPr lang="tr-TR" sz="1600" dirty="0">
                <a:effectLst/>
                <a:latin typeface="Calibri" panose="020F0502020204030204" pitchFamily="34" charset="0"/>
                <a:ea typeface="Calibri" panose="020F0502020204030204" pitchFamily="34" charset="0"/>
                <a:cs typeface="Arial" panose="020B0604020202020204" pitchFamily="34" charset="0"/>
              </a:rPr>
              <a:t>.3- bilgileri veri tabanindaki kullanici bilgileriyle eslesme durumunda hesabina girmek.</a:t>
            </a:r>
            <a:endParaRPr lang="tr-TR" sz="1100" dirty="0">
              <a:effectLst/>
              <a:latin typeface="Calibri" panose="020F050202020403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tr-TR" sz="1600" dirty="0">
                <a:latin typeface="Calibri" panose="020F0502020204030204" pitchFamily="34" charset="0"/>
                <a:ea typeface="Calibri" panose="020F0502020204030204" pitchFamily="34" charset="0"/>
                <a:cs typeface="Arial" panose="020B0604020202020204" pitchFamily="34" charset="0"/>
              </a:rPr>
              <a:t>4</a:t>
            </a:r>
            <a:r>
              <a:rPr lang="tr-TR" sz="1600" dirty="0">
                <a:effectLst/>
                <a:latin typeface="Calibri" panose="020F0502020204030204" pitchFamily="34" charset="0"/>
                <a:ea typeface="Calibri" panose="020F0502020204030204" pitchFamily="34" charset="0"/>
                <a:cs typeface="Arial" panose="020B0604020202020204" pitchFamily="34" charset="0"/>
              </a:rPr>
              <a:t>.4- eslesmeme durumunda hata verip bilgilerini yeniden istemk.</a:t>
            </a:r>
            <a:endParaRPr lang="tr-TR" sz="1100" dirty="0">
              <a:effectLst/>
              <a:latin typeface="Calibri" panose="020F0502020204030204" pitchFamily="34" charset="0"/>
              <a:ea typeface="Calibri" panose="020F0502020204030204" pitchFamily="34" charset="0"/>
              <a:cs typeface="Arial" panose="020B0604020202020204" pitchFamily="34" charset="0"/>
            </a:endParaRPr>
          </a:p>
          <a:p>
            <a:endParaRPr lang="tr-TR" dirty="0"/>
          </a:p>
        </p:txBody>
      </p:sp>
    </p:spTree>
    <p:extLst>
      <p:ext uri="{BB962C8B-B14F-4D97-AF65-F5344CB8AC3E}">
        <p14:creationId xmlns:p14="http://schemas.microsoft.com/office/powerpoint/2010/main" val="3840753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B8BAF0-C904-CE5F-C8A9-79B7BC23F593}"/>
              </a:ext>
            </a:extLst>
          </p:cNvPr>
          <p:cNvSpPr>
            <a:spLocks noGrp="1"/>
          </p:cNvSpPr>
          <p:nvPr>
            <p:ph type="title"/>
          </p:nvPr>
        </p:nvSpPr>
        <p:spPr/>
        <p:txBody>
          <a:bodyPr/>
          <a:lstStyle/>
          <a:p>
            <a:r>
              <a:rPr lang="en-US" sz="4000" dirty="0">
                <a:solidFill>
                  <a:schemeClr val="accent1"/>
                </a:solidFill>
              </a:rPr>
              <a:t>                   </a:t>
            </a:r>
            <a:r>
              <a:rPr lang="tr-TR" sz="40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Roller ve yetkiler</a:t>
            </a:r>
            <a:r>
              <a:rPr lang="tr-TR" sz="4000" dirty="0">
                <a:solidFill>
                  <a:schemeClr val="accent1"/>
                </a:solidFill>
              </a:rPr>
              <a:t>:</a:t>
            </a:r>
            <a:br>
              <a:rPr lang="en-US" sz="4000" dirty="0">
                <a:solidFill>
                  <a:schemeClr val="accent1"/>
                </a:solidFill>
              </a:rPr>
            </a:br>
            <a:r>
              <a:rPr lang="en-US" sz="4000" dirty="0">
                <a:solidFill>
                  <a:schemeClr val="accent1"/>
                </a:solidFill>
              </a:rPr>
              <a:t>		</a:t>
            </a:r>
            <a:r>
              <a:rPr lang="tr-TR" sz="2000" b="1" dirty="0">
                <a:effectLst/>
                <a:latin typeface="Calibri" panose="020F0502020204030204" pitchFamily="34" charset="0"/>
                <a:ea typeface="Calibri" panose="020F0502020204030204" pitchFamily="34" charset="0"/>
                <a:cs typeface="Arial" panose="020B0604020202020204" pitchFamily="34" charset="0"/>
              </a:rPr>
              <a:t>Yönetici: </a:t>
            </a:r>
            <a:endParaRPr lang="tr-TR" sz="2000" dirty="0">
              <a:highlight>
                <a:srgbClr val="FFFF00"/>
              </a:highlight>
            </a:endParaRPr>
          </a:p>
        </p:txBody>
      </p:sp>
      <p:sp>
        <p:nvSpPr>
          <p:cNvPr id="5" name="İçerik Yer Tutucusu 4">
            <a:extLst>
              <a:ext uri="{FF2B5EF4-FFF2-40B4-BE49-F238E27FC236}">
                <a16:creationId xmlns:a16="http://schemas.microsoft.com/office/drawing/2014/main" id="{BF62CEEF-5B49-4FCB-F18C-B74C598EA131}"/>
              </a:ext>
            </a:extLst>
          </p:cNvPr>
          <p:cNvSpPr>
            <a:spLocks noGrp="1"/>
          </p:cNvSpPr>
          <p:nvPr>
            <p:ph idx="1"/>
          </p:nvPr>
        </p:nvSpPr>
        <p:spPr/>
        <p:txBody>
          <a:bodyPr/>
          <a:lstStyle/>
          <a:p>
            <a:pPr marL="0" marR="0">
              <a:lnSpc>
                <a:spcPct val="107000"/>
              </a:lnSpc>
              <a:spcBef>
                <a:spcPts val="0"/>
              </a:spcBef>
              <a:spcAft>
                <a:spcPts val="800"/>
              </a:spcAft>
            </a:pPr>
            <a:r>
              <a:rPr lang="tr-TR" sz="1800" dirty="0">
                <a:effectLst/>
                <a:latin typeface="Calibri" panose="020F0502020204030204" pitchFamily="34" charset="0"/>
                <a:ea typeface="Calibri" panose="020F0502020204030204" pitchFamily="34" charset="0"/>
                <a:cs typeface="Arial" panose="020B0604020202020204" pitchFamily="34" charset="0"/>
              </a:rPr>
              <a:t>1- bilim jürisi görevlendirme .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tr-TR" sz="1800" dirty="0">
                <a:effectLst/>
                <a:latin typeface="Calibri" panose="020F0502020204030204" pitchFamily="34" charset="0"/>
                <a:ea typeface="Calibri" panose="020F0502020204030204" pitchFamily="34" charset="0"/>
                <a:cs typeface="Arial" panose="020B0604020202020204" pitchFamily="34" charset="0"/>
              </a:rPr>
              <a:t>2-Ön değerlendirme görevleri seçme . </a:t>
            </a:r>
          </a:p>
          <a:p>
            <a:pPr marL="0" marR="0">
              <a:lnSpc>
                <a:spcPct val="107000"/>
              </a:lnSpc>
              <a:spcBef>
                <a:spcPts val="0"/>
              </a:spcBef>
              <a:spcAft>
                <a:spcPts val="800"/>
              </a:spcAft>
            </a:pPr>
            <a:r>
              <a:rPr lang="tr-TR" sz="1800" dirty="0">
                <a:effectLst/>
                <a:latin typeface="Calibri" panose="020F0502020204030204" pitchFamily="34" charset="0"/>
                <a:ea typeface="Calibri" panose="020F0502020204030204" pitchFamily="34" charset="0"/>
                <a:cs typeface="Arial" panose="020B0604020202020204" pitchFamily="34" charset="0"/>
              </a:rPr>
              <a:t>3- Jüriler ile iletişim.</a:t>
            </a:r>
          </a:p>
          <a:p>
            <a:pPr marL="0" marR="0">
              <a:lnSpc>
                <a:spcPct val="107000"/>
              </a:lnSpc>
              <a:spcBef>
                <a:spcPts val="0"/>
              </a:spcBef>
              <a:spcAft>
                <a:spcPts val="800"/>
              </a:spcAft>
            </a:pPr>
            <a:r>
              <a:rPr lang="tr-TR" sz="1800" dirty="0">
                <a:effectLst/>
                <a:latin typeface="Calibri" panose="020F0502020204030204" pitchFamily="34" charset="0"/>
                <a:ea typeface="Calibri" panose="020F0502020204030204" pitchFamily="34" charset="0"/>
                <a:cs typeface="Arial" panose="020B0604020202020204" pitchFamily="34" charset="0"/>
              </a:rPr>
              <a:t>4- Başvur ilanları paylaşır . </a:t>
            </a:r>
          </a:p>
          <a:p>
            <a:pPr marL="0" marR="0">
              <a:lnSpc>
                <a:spcPct val="107000"/>
              </a:lnSpc>
              <a:spcBef>
                <a:spcPts val="0"/>
              </a:spcBef>
              <a:spcAft>
                <a:spcPts val="800"/>
              </a:spcAft>
            </a:pPr>
            <a:r>
              <a:rPr lang="tr-TR" sz="1800" dirty="0">
                <a:effectLst/>
                <a:latin typeface="Calibri" panose="020F0502020204030204" pitchFamily="34" charset="0"/>
                <a:ea typeface="Calibri" panose="020F0502020204030204" pitchFamily="34" charset="0"/>
                <a:cs typeface="Arial" panose="020B0604020202020204" pitchFamily="34" charset="0"/>
              </a:rPr>
              <a:t>5- Ön değerlendirme , her türlü sınav sonuçları ve ilanları  paylaşır . </a:t>
            </a:r>
          </a:p>
          <a:p>
            <a:pPr marL="0" marR="0">
              <a:lnSpc>
                <a:spcPct val="107000"/>
              </a:lnSpc>
              <a:spcBef>
                <a:spcPts val="0"/>
              </a:spcBef>
              <a:spcAft>
                <a:spcPts val="800"/>
              </a:spcAft>
            </a:pPr>
            <a:r>
              <a:rPr lang="tr-TR" sz="1800" dirty="0">
                <a:effectLst/>
                <a:latin typeface="Calibri" panose="020F0502020204030204" pitchFamily="34" charset="0"/>
                <a:ea typeface="Calibri" panose="020F0502020204030204" pitchFamily="34" charset="0"/>
                <a:cs typeface="Arial" panose="020B0604020202020204" pitchFamily="34" charset="0"/>
              </a:rPr>
              <a:t>6- </a:t>
            </a:r>
            <a:r>
              <a:rPr lang="tr-TR" sz="1800" dirty="0" err="1">
                <a:effectLst/>
                <a:latin typeface="Calibri" panose="020F0502020204030204" pitchFamily="34" charset="0"/>
                <a:ea typeface="Calibri" panose="020F0502020204030204" pitchFamily="34" charset="0"/>
                <a:cs typeface="Arial" panose="020B0604020202020204" pitchFamily="34" charset="0"/>
              </a:rPr>
              <a:t>Veritaban’da</a:t>
            </a:r>
            <a:r>
              <a:rPr lang="tr-TR" sz="1800" dirty="0">
                <a:effectLst/>
                <a:latin typeface="Calibri" panose="020F0502020204030204" pitchFamily="34" charset="0"/>
                <a:ea typeface="Calibri" panose="020F0502020204030204" pitchFamily="34" charset="0"/>
                <a:cs typeface="Arial" panose="020B0604020202020204" pitchFamily="34" charset="0"/>
              </a:rPr>
              <a:t> bütün bilgileri ulaşma .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7-Adayların </a:t>
            </a:r>
            <a:r>
              <a:rPr lang="en-US" sz="1800" dirty="0" err="1">
                <a:effectLst/>
                <a:latin typeface="Calibri" panose="020F0502020204030204" pitchFamily="34" charset="0"/>
                <a:ea typeface="Calibri" panose="020F0502020204030204" pitchFamily="34" charset="0"/>
                <a:cs typeface="Arial" panose="020B0604020202020204" pitchFamily="34" charset="0"/>
              </a:rPr>
              <a:t>dosyları</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kişisel</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bilgileri</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göreme</a:t>
            </a:r>
            <a:r>
              <a:rPr lang="en-US" sz="1800" dirty="0">
                <a:effectLst/>
                <a:latin typeface="Calibri" panose="020F0502020204030204" pitchFamily="34" charset="0"/>
                <a:ea typeface="Calibri" panose="020F0502020204030204" pitchFamily="34" charset="0"/>
                <a:cs typeface="Arial" panose="020B0604020202020204" pitchFamily="34" charset="0"/>
              </a:rPr>
              <a:t> . </a:t>
            </a:r>
          </a:p>
          <a:p>
            <a:pPr marL="0" marR="0">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Arial" panose="020B0604020202020204" pitchFamily="34" charset="0"/>
              </a:rPr>
              <a:t>8-jüriden , </a:t>
            </a:r>
            <a:r>
              <a:rPr lang="en-US" sz="1800" dirty="0" err="1">
                <a:latin typeface="Calibri" panose="020F0502020204030204" pitchFamily="34" charset="0"/>
                <a:ea typeface="Calibri" panose="020F0502020204030204" pitchFamily="34" charset="0"/>
                <a:cs typeface="Arial" panose="020B0604020202020204" pitchFamily="34" charset="0"/>
              </a:rPr>
              <a:t>ön</a:t>
            </a:r>
            <a:r>
              <a:rPr lang="en-US" sz="1800" dirty="0">
                <a:latin typeface="Calibri" panose="020F0502020204030204" pitchFamily="34" charset="0"/>
                <a:ea typeface="Calibri" panose="020F0502020204030204" pitchFamily="34" charset="0"/>
                <a:cs typeface="Arial" panose="020B0604020202020204" pitchFamily="34" charset="0"/>
              </a:rPr>
              <a:t> </a:t>
            </a:r>
            <a:r>
              <a:rPr lang="en-US" sz="1800" dirty="0" err="1">
                <a:latin typeface="Calibri" panose="020F0502020204030204" pitchFamily="34" charset="0"/>
                <a:ea typeface="Calibri" panose="020F0502020204030204" pitchFamily="34" charset="0"/>
                <a:cs typeface="Arial" panose="020B0604020202020204" pitchFamily="34" charset="0"/>
              </a:rPr>
              <a:t>değerlendirme</a:t>
            </a:r>
            <a:r>
              <a:rPr lang="en-US" sz="1800" dirty="0">
                <a:latin typeface="Calibri" panose="020F0502020204030204" pitchFamily="34" charset="0"/>
                <a:ea typeface="Calibri" panose="020F0502020204030204" pitchFamily="34" charset="0"/>
                <a:cs typeface="Arial" panose="020B0604020202020204" pitchFamily="34" charset="0"/>
              </a:rPr>
              <a:t> </a:t>
            </a:r>
            <a:r>
              <a:rPr lang="en-US" sz="1800" dirty="0" err="1">
                <a:latin typeface="Calibri" panose="020F0502020204030204" pitchFamily="34" charset="0"/>
                <a:ea typeface="Calibri" panose="020F0502020204030204" pitchFamily="34" charset="0"/>
                <a:cs typeface="Arial" panose="020B0604020202020204" pitchFamily="34" charset="0"/>
              </a:rPr>
              <a:t>kuruludan</a:t>
            </a:r>
            <a:r>
              <a:rPr lang="en-US" sz="1800" dirty="0">
                <a:latin typeface="Calibri" panose="020F0502020204030204" pitchFamily="34" charset="0"/>
                <a:ea typeface="Calibri" panose="020F0502020204030204" pitchFamily="34" charset="0"/>
                <a:cs typeface="Arial" panose="020B0604020202020204" pitchFamily="34" charset="0"/>
              </a:rPr>
              <a:t> </a:t>
            </a:r>
            <a:r>
              <a:rPr lang="en-US" sz="1800" dirty="0" err="1">
                <a:latin typeface="Calibri" panose="020F0502020204030204" pitchFamily="34" charset="0"/>
                <a:ea typeface="Calibri" panose="020F0502020204030204" pitchFamily="34" charset="0"/>
                <a:cs typeface="Arial" panose="020B0604020202020204" pitchFamily="34" charset="0"/>
              </a:rPr>
              <a:t>dosya</a:t>
            </a:r>
            <a:r>
              <a:rPr lang="en-US" sz="1800" dirty="0">
                <a:latin typeface="Calibri" panose="020F0502020204030204" pitchFamily="34" charset="0"/>
                <a:ea typeface="Calibri" panose="020F0502020204030204" pitchFamily="34" charset="0"/>
                <a:cs typeface="Arial" panose="020B0604020202020204" pitchFamily="34" charset="0"/>
              </a:rPr>
              <a:t> alma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9-Jüriler  </a:t>
            </a:r>
            <a:r>
              <a:rPr lang="en-US" sz="1800" dirty="0" err="1">
                <a:effectLst/>
                <a:latin typeface="Calibri" panose="020F0502020204030204" pitchFamily="34" charset="0"/>
                <a:ea typeface="Calibri" panose="020F0502020204030204" pitchFamily="34" charset="0"/>
                <a:cs typeface="Arial" panose="020B0604020202020204" pitchFamily="34" charset="0"/>
              </a:rPr>
              <a:t>ile</a:t>
            </a:r>
            <a:r>
              <a:rPr lang="en-US" sz="1800" dirty="0">
                <a:effectLst/>
                <a:latin typeface="Calibri" panose="020F0502020204030204" pitchFamily="34" charset="0"/>
                <a:ea typeface="Calibri" panose="020F0502020204030204" pitchFamily="34" charset="0"/>
                <a:cs typeface="Arial" panose="020B0604020202020204" pitchFamily="34" charset="0"/>
              </a:rPr>
              <a:t> , </a:t>
            </a:r>
            <a:r>
              <a:rPr lang="en-US" sz="1800" dirty="0">
                <a:latin typeface="Calibri" panose="020F0502020204030204" pitchFamily="34" charset="0"/>
                <a:ea typeface="Calibri" panose="020F0502020204030204" pitchFamily="34" charset="0"/>
                <a:cs typeface="Arial" panose="020B0604020202020204" pitchFamily="34" charset="0"/>
              </a:rPr>
              <a:t>, </a:t>
            </a:r>
            <a:r>
              <a:rPr lang="en-US" sz="1800" dirty="0" err="1">
                <a:latin typeface="Calibri" panose="020F0502020204030204" pitchFamily="34" charset="0"/>
                <a:ea typeface="Calibri" panose="020F0502020204030204" pitchFamily="34" charset="0"/>
                <a:cs typeface="Arial" panose="020B0604020202020204" pitchFamily="34" charset="0"/>
              </a:rPr>
              <a:t>ön</a:t>
            </a:r>
            <a:r>
              <a:rPr lang="en-US" sz="1800" dirty="0">
                <a:latin typeface="Calibri" panose="020F0502020204030204" pitchFamily="34" charset="0"/>
                <a:ea typeface="Calibri" panose="020F0502020204030204" pitchFamily="34" charset="0"/>
                <a:cs typeface="Arial" panose="020B0604020202020204" pitchFamily="34" charset="0"/>
              </a:rPr>
              <a:t> </a:t>
            </a:r>
            <a:r>
              <a:rPr lang="en-US" sz="1800" dirty="0" err="1">
                <a:latin typeface="Calibri" panose="020F0502020204030204" pitchFamily="34" charset="0"/>
                <a:ea typeface="Calibri" panose="020F0502020204030204" pitchFamily="34" charset="0"/>
                <a:cs typeface="Arial" panose="020B0604020202020204" pitchFamily="34" charset="0"/>
              </a:rPr>
              <a:t>değerlendirme</a:t>
            </a:r>
            <a:r>
              <a:rPr lang="en-US" sz="1800" dirty="0">
                <a:latin typeface="Calibri" panose="020F0502020204030204" pitchFamily="34" charset="0"/>
                <a:ea typeface="Calibri" panose="020F0502020204030204" pitchFamily="34" charset="0"/>
                <a:cs typeface="Arial" panose="020B0604020202020204" pitchFamily="34" charset="0"/>
              </a:rPr>
              <a:t> </a:t>
            </a:r>
            <a:r>
              <a:rPr lang="en-US" sz="1800" dirty="0" err="1">
                <a:latin typeface="Calibri" panose="020F0502020204030204" pitchFamily="34" charset="0"/>
                <a:ea typeface="Calibri" panose="020F0502020204030204" pitchFamily="34" charset="0"/>
                <a:cs typeface="Arial" panose="020B0604020202020204" pitchFamily="34" charset="0"/>
              </a:rPr>
              <a:t>kuruluna</a:t>
            </a:r>
            <a:r>
              <a:rPr lang="en-US" sz="1800" dirty="0">
                <a:latin typeface="Calibri" panose="020F0502020204030204" pitchFamily="34" charset="0"/>
                <a:ea typeface="Calibri" panose="020F0502020204030204" pitchFamily="34" charset="0"/>
                <a:cs typeface="Arial" panose="020B0604020202020204" pitchFamily="34" charset="0"/>
              </a:rPr>
              <a:t> </a:t>
            </a:r>
            <a:r>
              <a:rPr lang="en-US" sz="1800" dirty="0" err="1">
                <a:latin typeface="Calibri" panose="020F0502020204030204" pitchFamily="34" charset="0"/>
                <a:ea typeface="Calibri" panose="020F0502020204030204" pitchFamily="34" charset="0"/>
                <a:cs typeface="Arial" panose="020B0604020202020204" pitchFamily="34" charset="0"/>
              </a:rPr>
              <a:t>dosya</a:t>
            </a:r>
            <a:r>
              <a:rPr lang="en-US" sz="1800" dirty="0">
                <a:latin typeface="Calibri" panose="020F0502020204030204" pitchFamily="34" charset="0"/>
                <a:ea typeface="Calibri" panose="020F0502020204030204" pitchFamily="34" charset="0"/>
                <a:cs typeface="Arial" panose="020B0604020202020204" pitchFamily="34" charset="0"/>
              </a:rPr>
              <a:t> </a:t>
            </a:r>
            <a:r>
              <a:rPr lang="en-US" sz="1800" dirty="0" err="1">
                <a:latin typeface="Calibri" panose="020F0502020204030204" pitchFamily="34" charset="0"/>
                <a:ea typeface="Calibri" panose="020F0502020204030204" pitchFamily="34" charset="0"/>
                <a:cs typeface="Arial" panose="020B0604020202020204" pitchFamily="34" charset="0"/>
              </a:rPr>
              <a:t>gönderme</a:t>
            </a:r>
            <a:r>
              <a:rPr lang="en-US" sz="1800" dirty="0">
                <a:latin typeface="Calibri" panose="020F0502020204030204" pitchFamily="34"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endParaRPr lang="tr-TR" sz="1800" dirty="0">
              <a:effectLst/>
              <a:latin typeface="Calibri" panose="020F0502020204030204" pitchFamily="34" charset="0"/>
              <a:ea typeface="Calibri" panose="020F0502020204030204" pitchFamily="34" charset="0"/>
              <a:cs typeface="Arial" panose="020B0604020202020204" pitchFamily="34" charset="0"/>
            </a:endParaRPr>
          </a:p>
          <a:p>
            <a:endParaRPr lang="tr-TR" dirty="0"/>
          </a:p>
        </p:txBody>
      </p:sp>
    </p:spTree>
    <p:extLst>
      <p:ext uri="{BB962C8B-B14F-4D97-AF65-F5344CB8AC3E}">
        <p14:creationId xmlns:p14="http://schemas.microsoft.com/office/powerpoint/2010/main" val="840583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B8BAF0-C904-CE5F-C8A9-79B7BC23F593}"/>
              </a:ext>
            </a:extLst>
          </p:cNvPr>
          <p:cNvSpPr>
            <a:spLocks noGrp="1"/>
          </p:cNvSpPr>
          <p:nvPr>
            <p:ph type="title"/>
          </p:nvPr>
        </p:nvSpPr>
        <p:spPr/>
        <p:txBody>
          <a:bodyPr/>
          <a:lstStyle/>
          <a:p>
            <a:r>
              <a:rPr lang="en-US" sz="4000" dirty="0">
                <a:solidFill>
                  <a:schemeClr val="accent1"/>
                </a:solidFill>
              </a:rPr>
              <a:t>                   </a:t>
            </a:r>
            <a:r>
              <a:rPr lang="tr-TR" sz="40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Roller ve yetkiler</a:t>
            </a:r>
            <a:r>
              <a:rPr lang="tr-TR" sz="4000" dirty="0">
                <a:solidFill>
                  <a:schemeClr val="accent1"/>
                </a:solidFill>
              </a:rPr>
              <a:t>:</a:t>
            </a:r>
            <a:br>
              <a:rPr lang="en-US" sz="4000" dirty="0">
                <a:solidFill>
                  <a:schemeClr val="accent1"/>
                </a:solidFill>
              </a:rPr>
            </a:br>
            <a:r>
              <a:rPr lang="en-US" sz="4000" dirty="0">
                <a:solidFill>
                  <a:schemeClr val="accent1"/>
                </a:solidFill>
              </a:rPr>
              <a:t>		</a:t>
            </a:r>
            <a:r>
              <a:rPr lang="tr-TR" sz="1800" b="1" dirty="0">
                <a:effectLst/>
                <a:latin typeface="Calibri" panose="020F0502020204030204" pitchFamily="34" charset="0"/>
                <a:ea typeface="Calibri" panose="020F0502020204030204" pitchFamily="34" charset="0"/>
                <a:cs typeface="Arial" panose="020B0604020202020204" pitchFamily="34" charset="0"/>
              </a:rPr>
              <a:t>Aday:</a:t>
            </a:r>
            <a:br>
              <a:rPr lang="tr-TR" sz="1800" dirty="0">
                <a:effectLst/>
                <a:latin typeface="Calibri" panose="020F0502020204030204" pitchFamily="34" charset="0"/>
                <a:ea typeface="Calibri" panose="020F0502020204030204" pitchFamily="34" charset="0"/>
                <a:cs typeface="Arial" panose="020B0604020202020204" pitchFamily="34" charset="0"/>
              </a:rPr>
            </a:br>
            <a:endParaRPr lang="tr-TR" sz="2000" dirty="0">
              <a:highlight>
                <a:srgbClr val="FFFF00"/>
              </a:highlight>
            </a:endParaRPr>
          </a:p>
        </p:txBody>
      </p:sp>
      <p:sp>
        <p:nvSpPr>
          <p:cNvPr id="5" name="İçerik Yer Tutucusu 4">
            <a:extLst>
              <a:ext uri="{FF2B5EF4-FFF2-40B4-BE49-F238E27FC236}">
                <a16:creationId xmlns:a16="http://schemas.microsoft.com/office/drawing/2014/main" id="{BF62CEEF-5B49-4FCB-F18C-B74C598EA131}"/>
              </a:ext>
            </a:extLst>
          </p:cNvPr>
          <p:cNvSpPr>
            <a:spLocks noGrp="1"/>
          </p:cNvSpPr>
          <p:nvPr>
            <p:ph idx="1"/>
          </p:nvPr>
        </p:nvSpPr>
        <p:spPr>
          <a:xfrm>
            <a:off x="425395" y="1853248"/>
            <a:ext cx="8946541" cy="4195481"/>
          </a:xfrm>
        </p:spPr>
        <p:txBody>
          <a:bodyPr/>
          <a:lstStyle/>
          <a:p>
            <a:pPr marL="1348740" marR="0">
              <a:lnSpc>
                <a:spcPct val="107000"/>
              </a:lnSpc>
              <a:spcBef>
                <a:spcPts val="0"/>
              </a:spcBef>
              <a:spcAft>
                <a:spcPts val="800"/>
              </a:spcAft>
            </a:pPr>
            <a:r>
              <a:rPr lang="tr-TR" sz="1800" b="1" dirty="0">
                <a:effectLst/>
                <a:latin typeface="Calibri" panose="020F0502020204030204" pitchFamily="34" charset="0"/>
                <a:ea typeface="Calibri" panose="020F0502020204030204" pitchFamily="34" charset="0"/>
                <a:cs typeface="Arial" panose="020B0604020202020204" pitchFamily="34" charset="0"/>
              </a:rPr>
              <a:t>	</a:t>
            </a:r>
            <a:r>
              <a:rPr lang="tr-TR" sz="1800" dirty="0">
                <a:effectLst/>
                <a:latin typeface="Calibri" panose="020F0502020204030204" pitchFamily="34" charset="0"/>
                <a:ea typeface="Calibri" panose="020F0502020204030204" pitchFamily="34" charset="0"/>
                <a:cs typeface="Arial" panose="020B0604020202020204" pitchFamily="34" charset="0"/>
              </a:rPr>
              <a:t>1-başvur seçme (MYO , FAKÜLTE VE REKTÖRLÜK ). </a:t>
            </a:r>
          </a:p>
          <a:p>
            <a:pPr marL="1348740" marR="0">
              <a:lnSpc>
                <a:spcPct val="107000"/>
              </a:lnSpc>
              <a:spcBef>
                <a:spcPts val="0"/>
              </a:spcBef>
              <a:spcAft>
                <a:spcPts val="800"/>
              </a:spcAft>
            </a:pPr>
            <a:r>
              <a:rPr lang="tr-TR" sz="1800" dirty="0">
                <a:effectLst/>
                <a:latin typeface="Calibri" panose="020F0502020204030204" pitchFamily="34" charset="0"/>
                <a:ea typeface="Calibri" panose="020F0502020204030204" pitchFamily="34" charset="0"/>
                <a:cs typeface="Arial" panose="020B0604020202020204" pitchFamily="34" charset="0"/>
              </a:rPr>
              <a:t>	2- sistemden istenen formları indirme . </a:t>
            </a:r>
          </a:p>
          <a:p>
            <a:pPr marL="1348740" marR="0">
              <a:lnSpc>
                <a:spcPct val="107000"/>
              </a:lnSpc>
              <a:spcBef>
                <a:spcPts val="0"/>
              </a:spcBef>
              <a:spcAft>
                <a:spcPts val="800"/>
              </a:spcAft>
            </a:pPr>
            <a:r>
              <a:rPr lang="tr-TR" sz="1800" dirty="0">
                <a:effectLst/>
                <a:latin typeface="Calibri" panose="020F0502020204030204" pitchFamily="34" charset="0"/>
                <a:ea typeface="Calibri" panose="020F0502020204030204" pitchFamily="34" charset="0"/>
                <a:cs typeface="Arial" panose="020B0604020202020204" pitchFamily="34" charset="0"/>
              </a:rPr>
              <a:t>	3-Sisteme gerekli belge , form yükleme . </a:t>
            </a:r>
          </a:p>
          <a:p>
            <a:pPr marL="1348740" marR="0">
              <a:lnSpc>
                <a:spcPct val="107000"/>
              </a:lnSpc>
              <a:spcBef>
                <a:spcPts val="0"/>
              </a:spcBef>
              <a:spcAft>
                <a:spcPts val="800"/>
              </a:spcAft>
            </a:pPr>
            <a:r>
              <a:rPr lang="tr-TR" sz="1800" dirty="0">
                <a:effectLst/>
                <a:latin typeface="Calibri" panose="020F0502020204030204" pitchFamily="34" charset="0"/>
                <a:ea typeface="Calibri" panose="020F0502020204030204" pitchFamily="34" charset="0"/>
                <a:cs typeface="Arial" panose="020B0604020202020204" pitchFamily="34" charset="0"/>
              </a:rPr>
              <a:t>	4- Sistemden Üyelik silme . </a:t>
            </a:r>
          </a:p>
          <a:p>
            <a:pPr marL="1348740" marR="0">
              <a:lnSpc>
                <a:spcPct val="107000"/>
              </a:lnSpc>
              <a:spcBef>
                <a:spcPts val="0"/>
              </a:spcBef>
              <a:spcAft>
                <a:spcPts val="800"/>
              </a:spcAft>
            </a:pPr>
            <a:r>
              <a:rPr lang="tr-TR" sz="1800" dirty="0">
                <a:effectLst/>
                <a:latin typeface="Calibri" panose="020F0502020204030204" pitchFamily="34" charset="0"/>
                <a:ea typeface="Calibri" panose="020F0502020204030204" pitchFamily="34" charset="0"/>
                <a:cs typeface="Arial" panose="020B0604020202020204" pitchFamily="34" charset="0"/>
              </a:rPr>
              <a:t>	5-iletişim sayfasına ulaşma . </a:t>
            </a:r>
          </a:p>
        </p:txBody>
      </p:sp>
    </p:spTree>
    <p:extLst>
      <p:ext uri="{BB962C8B-B14F-4D97-AF65-F5344CB8AC3E}">
        <p14:creationId xmlns:p14="http://schemas.microsoft.com/office/powerpoint/2010/main" val="4206594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B8BAF0-C904-CE5F-C8A9-79B7BC23F593}"/>
              </a:ext>
            </a:extLst>
          </p:cNvPr>
          <p:cNvSpPr>
            <a:spLocks noGrp="1"/>
          </p:cNvSpPr>
          <p:nvPr>
            <p:ph type="title"/>
          </p:nvPr>
        </p:nvSpPr>
        <p:spPr/>
        <p:txBody>
          <a:bodyPr/>
          <a:lstStyle/>
          <a:p>
            <a:r>
              <a:rPr lang="en-US" sz="4000" dirty="0">
                <a:solidFill>
                  <a:schemeClr val="accent1"/>
                </a:solidFill>
              </a:rPr>
              <a:t>                   </a:t>
            </a:r>
            <a:r>
              <a:rPr lang="tr-TR" sz="40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Roller ve yetkiler</a:t>
            </a:r>
            <a:r>
              <a:rPr lang="tr-TR" sz="4000" dirty="0">
                <a:solidFill>
                  <a:schemeClr val="accent1"/>
                </a:solidFill>
              </a:rPr>
              <a:t>:</a:t>
            </a:r>
            <a:br>
              <a:rPr lang="en-US" sz="4000" dirty="0">
                <a:solidFill>
                  <a:schemeClr val="accent1"/>
                </a:solidFill>
              </a:rPr>
            </a:br>
            <a:r>
              <a:rPr lang="en-US" sz="4000" dirty="0">
                <a:solidFill>
                  <a:schemeClr val="accent1"/>
                </a:solidFill>
              </a:rPr>
              <a:t>		</a:t>
            </a:r>
            <a:r>
              <a:rPr lang="tr-TR" sz="1800" b="1" dirty="0">
                <a:effectLst/>
                <a:latin typeface="Calibri" panose="020F0502020204030204" pitchFamily="34" charset="0"/>
                <a:ea typeface="Calibri" panose="020F0502020204030204" pitchFamily="34" charset="0"/>
                <a:cs typeface="Arial" panose="020B0604020202020204" pitchFamily="34" charset="0"/>
              </a:rPr>
              <a:t>Jüri:</a:t>
            </a:r>
            <a:br>
              <a:rPr lang="tr-TR" sz="1800" dirty="0">
                <a:effectLst/>
                <a:latin typeface="Calibri" panose="020F0502020204030204" pitchFamily="34" charset="0"/>
                <a:ea typeface="Calibri" panose="020F0502020204030204" pitchFamily="34" charset="0"/>
                <a:cs typeface="Arial" panose="020B0604020202020204" pitchFamily="34" charset="0"/>
              </a:rPr>
            </a:br>
            <a:br>
              <a:rPr lang="tr-TR" sz="1800" dirty="0">
                <a:effectLst/>
                <a:latin typeface="Calibri" panose="020F0502020204030204" pitchFamily="34" charset="0"/>
                <a:ea typeface="Calibri" panose="020F0502020204030204" pitchFamily="34" charset="0"/>
                <a:cs typeface="Arial" panose="020B0604020202020204" pitchFamily="34" charset="0"/>
              </a:rPr>
            </a:br>
            <a:endParaRPr lang="tr-TR" sz="2000" dirty="0">
              <a:highlight>
                <a:srgbClr val="FFFF00"/>
              </a:highlight>
            </a:endParaRPr>
          </a:p>
        </p:txBody>
      </p:sp>
      <p:sp>
        <p:nvSpPr>
          <p:cNvPr id="5" name="İçerik Yer Tutucusu 4">
            <a:extLst>
              <a:ext uri="{FF2B5EF4-FFF2-40B4-BE49-F238E27FC236}">
                <a16:creationId xmlns:a16="http://schemas.microsoft.com/office/drawing/2014/main" id="{BF62CEEF-5B49-4FCB-F18C-B74C598EA131}"/>
              </a:ext>
            </a:extLst>
          </p:cNvPr>
          <p:cNvSpPr>
            <a:spLocks noGrp="1"/>
          </p:cNvSpPr>
          <p:nvPr>
            <p:ph idx="1"/>
          </p:nvPr>
        </p:nvSpPr>
        <p:spPr>
          <a:xfrm>
            <a:off x="945657" y="1853248"/>
            <a:ext cx="8946541" cy="4195481"/>
          </a:xfrm>
        </p:spPr>
        <p:txBody>
          <a:bodyPr/>
          <a:lstStyle/>
          <a:p>
            <a:pPr marL="899160" marR="0">
              <a:lnSpc>
                <a:spcPct val="107000"/>
              </a:lnSpc>
              <a:spcBef>
                <a:spcPts val="0"/>
              </a:spcBef>
              <a:spcAft>
                <a:spcPts val="800"/>
              </a:spcAft>
            </a:pPr>
            <a:r>
              <a:rPr lang="tr-TR" sz="1800" dirty="0">
                <a:effectLst/>
                <a:latin typeface="Calibri" panose="020F0502020204030204" pitchFamily="34" charset="0"/>
                <a:ea typeface="Calibri" panose="020F0502020204030204" pitchFamily="34" charset="0"/>
                <a:cs typeface="Arial" panose="020B0604020202020204" pitchFamily="34" charset="0"/>
              </a:rPr>
              <a:t>1-Yönetici ile iletişim . </a:t>
            </a:r>
          </a:p>
          <a:p>
            <a:pPr marL="899160" marR="0">
              <a:lnSpc>
                <a:spcPct val="107000"/>
              </a:lnSpc>
              <a:spcBef>
                <a:spcPts val="0"/>
              </a:spcBef>
              <a:spcAft>
                <a:spcPts val="800"/>
              </a:spcAft>
            </a:pPr>
            <a:r>
              <a:rPr lang="tr-TR" sz="1800" dirty="0">
                <a:effectLst/>
                <a:latin typeface="Calibri" panose="020F0502020204030204" pitchFamily="34" charset="0"/>
                <a:ea typeface="Calibri" panose="020F0502020204030204" pitchFamily="34" charset="0"/>
                <a:cs typeface="Arial" panose="020B0604020202020204" pitchFamily="34" charset="0"/>
              </a:rPr>
              <a:t> 2- diğer jüriler ile iletişim . </a:t>
            </a:r>
          </a:p>
          <a:p>
            <a:pPr marL="899160" marR="0">
              <a:lnSpc>
                <a:spcPct val="107000"/>
              </a:lnSpc>
              <a:spcBef>
                <a:spcPts val="0"/>
              </a:spcBef>
              <a:spcAft>
                <a:spcPts val="800"/>
              </a:spcAft>
            </a:pPr>
            <a:r>
              <a:rPr lang="tr-TR" sz="1800" dirty="0">
                <a:effectLst/>
                <a:latin typeface="Calibri" panose="020F0502020204030204" pitchFamily="34" charset="0"/>
                <a:ea typeface="Calibri" panose="020F0502020204030204" pitchFamily="34" charset="0"/>
                <a:cs typeface="Arial" panose="020B0604020202020204" pitchFamily="34" charset="0"/>
              </a:rPr>
              <a:t> 3- adayın girdiği bilgileri  , yüklediği belgeler ulaşma  . </a:t>
            </a:r>
          </a:p>
          <a:p>
            <a:pPr marL="899160" marR="0">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Arial" panose="020B0604020202020204" pitchFamily="34" charset="0"/>
              </a:rPr>
              <a:t> </a:t>
            </a:r>
            <a:r>
              <a:rPr lang="tr-TR" sz="1800" dirty="0">
                <a:effectLst/>
                <a:latin typeface="Calibri" panose="020F0502020204030204" pitchFamily="34" charset="0"/>
                <a:ea typeface="Calibri" panose="020F0502020204030204" pitchFamily="34" charset="0"/>
                <a:cs typeface="Arial" panose="020B0604020202020204" pitchFamily="34" charset="0"/>
              </a:rPr>
              <a:t>4-adayın eksiksiz yada eksik başvur karar verme . </a:t>
            </a:r>
          </a:p>
          <a:p>
            <a:pPr marL="899160" marR="0">
              <a:lnSpc>
                <a:spcPct val="107000"/>
              </a:lnSpc>
              <a:spcBef>
                <a:spcPts val="0"/>
              </a:spcBef>
              <a:spcAft>
                <a:spcPts val="800"/>
              </a:spcAft>
            </a:pPr>
            <a:r>
              <a:rPr lang="tr-TR" sz="1800" dirty="0">
                <a:effectLst/>
                <a:latin typeface="Calibri" panose="020F0502020204030204" pitchFamily="34" charset="0"/>
                <a:ea typeface="Calibri" panose="020F0502020204030204" pitchFamily="34" charset="0"/>
                <a:cs typeface="Arial" panose="020B0604020202020204" pitchFamily="34" charset="0"/>
              </a:rPr>
              <a:t> 5-jüri’den istenen belgeler (görevlendirme belgesi , adayın  dosyaları ,</a:t>
            </a:r>
          </a:p>
          <a:p>
            <a:pPr marL="89916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a:latin typeface="Calibri" panose="020F0502020204030204" pitchFamily="34" charset="0"/>
                <a:ea typeface="Calibri" panose="020F0502020204030204" pitchFamily="34" charset="0"/>
                <a:cs typeface="Arial" panose="020B0604020202020204" pitchFamily="34" charset="0"/>
              </a:rPr>
              <a:t>	</a:t>
            </a:r>
            <a:r>
              <a:rPr lang="tr-TR" sz="1800" dirty="0">
                <a:effectLst/>
                <a:latin typeface="Calibri" panose="020F0502020204030204" pitchFamily="34" charset="0"/>
                <a:ea typeface="Calibri" panose="020F0502020204030204" pitchFamily="34" charset="0"/>
                <a:cs typeface="Arial" panose="020B0604020202020204" pitchFamily="34" charset="0"/>
              </a:rPr>
              <a:t>jüri formunu VS : )  indirme . </a:t>
            </a:r>
          </a:p>
          <a:p>
            <a:pPr marL="899160" marR="0">
              <a:lnSpc>
                <a:spcPct val="107000"/>
              </a:lnSpc>
              <a:spcBef>
                <a:spcPts val="0"/>
              </a:spcBef>
              <a:spcAft>
                <a:spcPts val="800"/>
              </a:spcAft>
            </a:pPr>
            <a:r>
              <a:rPr lang="tr-TR" sz="1800" dirty="0">
                <a:effectLst/>
                <a:latin typeface="Calibri" panose="020F0502020204030204" pitchFamily="34" charset="0"/>
                <a:ea typeface="Calibri" panose="020F0502020204030204" pitchFamily="34" charset="0"/>
                <a:cs typeface="Arial" panose="020B0604020202020204" pitchFamily="34" charset="0"/>
              </a:rPr>
              <a:t> 6-Sisteme istenen belgeler (rapor, jüri formu VS :) yükleme . </a:t>
            </a:r>
          </a:p>
          <a:p>
            <a:pPr marL="899160" marR="0">
              <a:lnSpc>
                <a:spcPct val="107000"/>
              </a:lnSpc>
              <a:spcBef>
                <a:spcPts val="0"/>
              </a:spcBef>
              <a:spcAft>
                <a:spcPts val="800"/>
              </a:spcAft>
            </a:pPr>
            <a:r>
              <a:rPr lang="tr-TR" sz="1800" dirty="0">
                <a:effectLst/>
                <a:latin typeface="Calibri" panose="020F0502020204030204" pitchFamily="34" charset="0"/>
                <a:ea typeface="Calibri" panose="020F0502020204030204" pitchFamily="34" charset="0"/>
                <a:cs typeface="Arial" panose="020B0604020202020204" pitchFamily="34" charset="0"/>
              </a:rPr>
              <a:t> 7-adayların sonuçları Yöneticiye gönderme </a:t>
            </a:r>
          </a:p>
          <a:p>
            <a:pPr marL="899160" marR="0">
              <a:lnSpc>
                <a:spcPct val="107000"/>
              </a:lnSpc>
              <a:spcBef>
                <a:spcPts val="0"/>
              </a:spcBef>
              <a:spcAft>
                <a:spcPts val="800"/>
              </a:spcAft>
            </a:pPr>
            <a:r>
              <a:rPr lang="tr-TR" sz="1800" dirty="0">
                <a:effectLst/>
                <a:latin typeface="Calibri" panose="020F0502020204030204" pitchFamily="34" charset="0"/>
                <a:ea typeface="Calibri" panose="020F0502020204030204" pitchFamily="34" charset="0"/>
                <a:cs typeface="Arial" panose="020B0604020202020204" pitchFamily="34" charset="0"/>
              </a:rPr>
              <a:t> 8-adayın uygun olup </a:t>
            </a:r>
            <a:r>
              <a:rPr lang="tr-TR" sz="1800" dirty="0" err="1">
                <a:effectLst/>
                <a:latin typeface="Calibri" panose="020F0502020204030204" pitchFamily="34" charset="0"/>
                <a:ea typeface="Calibri" panose="020F0502020204030204" pitchFamily="34" charset="0"/>
                <a:cs typeface="Arial" panose="020B0604020202020204" pitchFamily="34" charset="0"/>
              </a:rPr>
              <a:t>olamad</a:t>
            </a:r>
            <a:endParaRPr lang="tr-TR"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839616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B8BAF0-C904-CE5F-C8A9-79B7BC23F593}"/>
              </a:ext>
            </a:extLst>
          </p:cNvPr>
          <p:cNvSpPr>
            <a:spLocks noGrp="1"/>
          </p:cNvSpPr>
          <p:nvPr>
            <p:ph type="title"/>
          </p:nvPr>
        </p:nvSpPr>
        <p:spPr/>
        <p:txBody>
          <a:bodyPr/>
          <a:lstStyle/>
          <a:p>
            <a:r>
              <a:rPr lang="en-US" sz="4000" dirty="0">
                <a:solidFill>
                  <a:schemeClr val="accent1"/>
                </a:solidFill>
              </a:rPr>
              <a:t>                   UI TASARIMLARI </a:t>
            </a:r>
            <a:r>
              <a:rPr lang="tr-TR" sz="4000" dirty="0">
                <a:solidFill>
                  <a:schemeClr val="accent1"/>
                </a:solidFill>
              </a:rPr>
              <a:t>:</a:t>
            </a:r>
            <a:br>
              <a:rPr lang="en-US" sz="4000" dirty="0">
                <a:solidFill>
                  <a:schemeClr val="accent1"/>
                </a:solidFill>
              </a:rPr>
            </a:br>
            <a:r>
              <a:rPr lang="en-US" sz="2000" dirty="0" err="1">
                <a:solidFill>
                  <a:schemeClr val="accent1"/>
                </a:solidFill>
                <a:highlight>
                  <a:srgbClr val="FFFF00"/>
                </a:highlight>
              </a:rPr>
              <a:t>Üye</a:t>
            </a:r>
            <a:r>
              <a:rPr lang="en-US" sz="2000" dirty="0">
                <a:solidFill>
                  <a:schemeClr val="accent1"/>
                </a:solidFill>
                <a:highlight>
                  <a:srgbClr val="FFFF00"/>
                </a:highlight>
              </a:rPr>
              <a:t> </a:t>
            </a:r>
            <a:r>
              <a:rPr lang="en-US" sz="2000" dirty="0" err="1">
                <a:solidFill>
                  <a:schemeClr val="accent1"/>
                </a:solidFill>
                <a:highlight>
                  <a:srgbClr val="FFFF00"/>
                </a:highlight>
              </a:rPr>
              <a:t>olam</a:t>
            </a:r>
            <a:r>
              <a:rPr lang="en-US" sz="2000" dirty="0">
                <a:solidFill>
                  <a:schemeClr val="accent1"/>
                </a:solidFill>
                <a:highlight>
                  <a:srgbClr val="FFFF00"/>
                </a:highlight>
              </a:rPr>
              <a:t> </a:t>
            </a:r>
            <a:r>
              <a:rPr lang="en-US" sz="2000" dirty="0" err="1">
                <a:solidFill>
                  <a:schemeClr val="accent1"/>
                </a:solidFill>
                <a:highlight>
                  <a:srgbClr val="FFFF00"/>
                </a:highlight>
              </a:rPr>
              <a:t>sayfası</a:t>
            </a:r>
            <a:r>
              <a:rPr lang="en-US" sz="2000" dirty="0">
                <a:solidFill>
                  <a:schemeClr val="accent1"/>
                </a:solidFill>
                <a:highlight>
                  <a:srgbClr val="FFFF00"/>
                </a:highlight>
              </a:rPr>
              <a:t> : </a:t>
            </a:r>
            <a:endParaRPr lang="tr-TR" sz="2000" dirty="0">
              <a:highlight>
                <a:srgbClr val="FFFF00"/>
              </a:highlight>
            </a:endParaRPr>
          </a:p>
        </p:txBody>
      </p:sp>
      <p:pic>
        <p:nvPicPr>
          <p:cNvPr id="4" name="İçerik Yer Tutucusu 3">
            <a:extLst>
              <a:ext uri="{FF2B5EF4-FFF2-40B4-BE49-F238E27FC236}">
                <a16:creationId xmlns:a16="http://schemas.microsoft.com/office/drawing/2014/main" id="{76866CBD-5DF1-A767-C7E8-F341C283F57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6841" y="1781503"/>
            <a:ext cx="11571890" cy="4887311"/>
          </a:xfrm>
          <a:prstGeom prst="rect">
            <a:avLst/>
          </a:prstGeom>
          <a:noFill/>
          <a:ln>
            <a:noFill/>
          </a:ln>
        </p:spPr>
      </p:pic>
    </p:spTree>
    <p:extLst>
      <p:ext uri="{BB962C8B-B14F-4D97-AF65-F5344CB8AC3E}">
        <p14:creationId xmlns:p14="http://schemas.microsoft.com/office/powerpoint/2010/main" val="1437919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B7EDD0C-EABC-3EFC-B87E-5E85CE0D9B80}"/>
              </a:ext>
            </a:extLst>
          </p:cNvPr>
          <p:cNvSpPr>
            <a:spLocks noGrp="1"/>
          </p:cNvSpPr>
          <p:nvPr>
            <p:ph type="title"/>
          </p:nvPr>
        </p:nvSpPr>
        <p:spPr/>
        <p:txBody>
          <a:bodyPr/>
          <a:lstStyle/>
          <a:p>
            <a:r>
              <a:rPr lang="en-US" sz="4400" dirty="0">
                <a:solidFill>
                  <a:schemeClr val="accent1"/>
                </a:solidFill>
              </a:rPr>
              <a:t>                UI TASARIMLARI </a:t>
            </a:r>
            <a:r>
              <a:rPr lang="tr-TR" sz="4400" dirty="0">
                <a:solidFill>
                  <a:schemeClr val="accent1"/>
                </a:solidFill>
              </a:rPr>
              <a:t>:</a:t>
            </a:r>
            <a:br>
              <a:rPr lang="en-US" sz="4400" dirty="0">
                <a:solidFill>
                  <a:schemeClr val="accent1"/>
                </a:solidFill>
              </a:rPr>
            </a:br>
            <a:r>
              <a:rPr lang="en-US" sz="2000" dirty="0" err="1">
                <a:solidFill>
                  <a:schemeClr val="accent1"/>
                </a:solidFill>
                <a:highlight>
                  <a:srgbClr val="FFFF00"/>
                </a:highlight>
              </a:rPr>
              <a:t>giriş</a:t>
            </a:r>
            <a:r>
              <a:rPr lang="en-US" sz="2000" dirty="0">
                <a:solidFill>
                  <a:schemeClr val="accent1"/>
                </a:solidFill>
                <a:highlight>
                  <a:srgbClr val="FFFF00"/>
                </a:highlight>
              </a:rPr>
              <a:t> </a:t>
            </a:r>
            <a:r>
              <a:rPr lang="en-US" sz="2000" dirty="0" err="1">
                <a:solidFill>
                  <a:schemeClr val="accent1"/>
                </a:solidFill>
                <a:highlight>
                  <a:srgbClr val="FFFF00"/>
                </a:highlight>
              </a:rPr>
              <a:t>sayfası</a:t>
            </a:r>
            <a:r>
              <a:rPr lang="en-US" sz="2000" dirty="0">
                <a:solidFill>
                  <a:schemeClr val="accent1"/>
                </a:solidFill>
                <a:highlight>
                  <a:srgbClr val="FFFF00"/>
                </a:highlight>
              </a:rPr>
              <a:t> : </a:t>
            </a:r>
            <a:endParaRPr lang="tr-TR" sz="2000" dirty="0">
              <a:highlight>
                <a:srgbClr val="FFFF00"/>
              </a:highlight>
            </a:endParaRPr>
          </a:p>
        </p:txBody>
      </p:sp>
      <p:pic>
        <p:nvPicPr>
          <p:cNvPr id="6" name="İçerik Yer Tutucusu 5">
            <a:extLst>
              <a:ext uri="{FF2B5EF4-FFF2-40B4-BE49-F238E27FC236}">
                <a16:creationId xmlns:a16="http://schemas.microsoft.com/office/drawing/2014/main" id="{49D9F9A5-0BBB-D791-2CC1-7EB2F620178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6111" y="1671143"/>
            <a:ext cx="10610466" cy="4666593"/>
          </a:xfrm>
          <a:prstGeom prst="rect">
            <a:avLst/>
          </a:prstGeom>
          <a:noFill/>
          <a:ln>
            <a:noFill/>
          </a:ln>
        </p:spPr>
      </p:pic>
    </p:spTree>
    <p:extLst>
      <p:ext uri="{BB962C8B-B14F-4D97-AF65-F5344CB8AC3E}">
        <p14:creationId xmlns:p14="http://schemas.microsoft.com/office/powerpoint/2010/main" val="37848458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B73BA91-7B59-E72E-69FA-3B49E668F880}"/>
              </a:ext>
            </a:extLst>
          </p:cNvPr>
          <p:cNvSpPr>
            <a:spLocks noGrp="1"/>
          </p:cNvSpPr>
          <p:nvPr>
            <p:ph type="title"/>
          </p:nvPr>
        </p:nvSpPr>
        <p:spPr/>
        <p:txBody>
          <a:bodyPr/>
          <a:lstStyle/>
          <a:p>
            <a:r>
              <a:rPr lang="en-US" sz="4000" dirty="0">
                <a:solidFill>
                  <a:schemeClr val="accent1"/>
                </a:solidFill>
              </a:rPr>
              <a:t> UI TASARIMLARI </a:t>
            </a:r>
            <a:r>
              <a:rPr lang="tr-TR" sz="4000" dirty="0">
                <a:solidFill>
                  <a:schemeClr val="accent1"/>
                </a:solidFill>
              </a:rPr>
              <a:t>:</a:t>
            </a:r>
            <a:br>
              <a:rPr lang="en-US" sz="4000" dirty="0">
                <a:solidFill>
                  <a:schemeClr val="accent1"/>
                </a:solidFill>
              </a:rPr>
            </a:br>
            <a:br>
              <a:rPr lang="en-US" sz="4000" dirty="0">
                <a:solidFill>
                  <a:schemeClr val="accent1"/>
                </a:solidFill>
              </a:rPr>
            </a:br>
            <a:r>
              <a:rPr lang="en-US" sz="2000" dirty="0">
                <a:solidFill>
                  <a:schemeClr val="accent1"/>
                </a:solidFill>
              </a:rPr>
              <a:t>     </a:t>
            </a:r>
            <a:r>
              <a:rPr lang="en-US" sz="2000" dirty="0">
                <a:solidFill>
                  <a:schemeClr val="accent1"/>
                </a:solidFill>
                <a:highlight>
                  <a:srgbClr val="FFFF00"/>
                </a:highlight>
              </a:rPr>
              <a:t>1.ilan </a:t>
            </a:r>
            <a:r>
              <a:rPr lang="en-US" sz="2000" dirty="0" err="1">
                <a:solidFill>
                  <a:schemeClr val="accent1"/>
                </a:solidFill>
                <a:highlight>
                  <a:srgbClr val="FFFF00"/>
                </a:highlight>
              </a:rPr>
              <a:t>sayfası</a:t>
            </a:r>
            <a:r>
              <a:rPr lang="en-US" sz="2000" dirty="0">
                <a:solidFill>
                  <a:schemeClr val="accent1"/>
                </a:solidFill>
                <a:highlight>
                  <a:srgbClr val="FFFF00"/>
                </a:highlight>
              </a:rPr>
              <a:t> : </a:t>
            </a:r>
            <a:endParaRPr lang="tr-TR" sz="2000" dirty="0"/>
          </a:p>
        </p:txBody>
      </p:sp>
      <p:pic>
        <p:nvPicPr>
          <p:cNvPr id="4" name="İçerik Yer Tutucusu 3">
            <a:extLst>
              <a:ext uri="{FF2B5EF4-FFF2-40B4-BE49-F238E27FC236}">
                <a16:creationId xmlns:a16="http://schemas.microsoft.com/office/drawing/2014/main" id="{9903C087-70F3-C1FB-EBC1-C1C802AADE3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74897" y="2258007"/>
            <a:ext cx="8947150" cy="4084568"/>
          </a:xfrm>
          <a:prstGeom prst="rect">
            <a:avLst/>
          </a:prstGeom>
          <a:noFill/>
          <a:ln>
            <a:noFill/>
          </a:ln>
        </p:spPr>
      </p:pic>
    </p:spTree>
    <p:extLst>
      <p:ext uri="{BB962C8B-B14F-4D97-AF65-F5344CB8AC3E}">
        <p14:creationId xmlns:p14="http://schemas.microsoft.com/office/powerpoint/2010/main" val="18529355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7CD835-6590-46DE-CADC-1BD94D6178C4}"/>
              </a:ext>
            </a:extLst>
          </p:cNvPr>
          <p:cNvSpPr>
            <a:spLocks noGrp="1"/>
          </p:cNvSpPr>
          <p:nvPr>
            <p:ph type="title"/>
          </p:nvPr>
        </p:nvSpPr>
        <p:spPr>
          <a:xfrm>
            <a:off x="646111" y="452717"/>
            <a:ext cx="9404723" cy="1841165"/>
          </a:xfrm>
        </p:spPr>
        <p:txBody>
          <a:bodyPr/>
          <a:lstStyle/>
          <a:p>
            <a:r>
              <a:rPr lang="en-US" sz="4000" dirty="0">
                <a:solidFill>
                  <a:schemeClr val="accent1"/>
                </a:solidFill>
              </a:rPr>
              <a:t>UI TASARIMLARI </a:t>
            </a:r>
            <a:r>
              <a:rPr lang="tr-TR" sz="4000" dirty="0">
                <a:solidFill>
                  <a:schemeClr val="accent1"/>
                </a:solidFill>
              </a:rPr>
              <a:t>:</a:t>
            </a:r>
            <a:br>
              <a:rPr lang="en-US" sz="7200" dirty="0">
                <a:solidFill>
                  <a:schemeClr val="accent1"/>
                </a:solidFill>
              </a:rPr>
            </a:br>
            <a:r>
              <a:rPr lang="en-US" sz="2000" dirty="0">
                <a:solidFill>
                  <a:schemeClr val="accent1"/>
                </a:solidFill>
                <a:highlight>
                  <a:srgbClr val="FFFF00"/>
                </a:highlight>
              </a:rPr>
              <a:t>2.ilan </a:t>
            </a:r>
            <a:r>
              <a:rPr lang="en-US" sz="2000" dirty="0" err="1">
                <a:solidFill>
                  <a:schemeClr val="accent1"/>
                </a:solidFill>
                <a:highlight>
                  <a:srgbClr val="FFFF00"/>
                </a:highlight>
              </a:rPr>
              <a:t>sayfası</a:t>
            </a:r>
            <a:br>
              <a:rPr lang="en-US" sz="7200" dirty="0">
                <a:solidFill>
                  <a:schemeClr val="accent1"/>
                </a:solidFill>
              </a:rPr>
            </a:br>
            <a:r>
              <a:rPr lang="en-US" sz="4400" dirty="0">
                <a:solidFill>
                  <a:schemeClr val="accent1"/>
                </a:solidFill>
              </a:rPr>
              <a:t>     </a:t>
            </a:r>
            <a:endParaRPr lang="tr-TR" sz="2000" dirty="0"/>
          </a:p>
        </p:txBody>
      </p:sp>
      <p:pic>
        <p:nvPicPr>
          <p:cNvPr id="8" name="İçerik Yer Tutucusu 7">
            <a:extLst>
              <a:ext uri="{FF2B5EF4-FFF2-40B4-BE49-F238E27FC236}">
                <a16:creationId xmlns:a16="http://schemas.microsoft.com/office/drawing/2014/main" id="{2468A670-BECE-0E5F-182C-ED7D51A5D79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46111" y="1587555"/>
            <a:ext cx="7630786" cy="4923603"/>
          </a:xfrm>
          <a:prstGeom prst="rect">
            <a:avLst/>
          </a:prstGeom>
          <a:noFill/>
          <a:ln>
            <a:noFill/>
          </a:ln>
        </p:spPr>
      </p:pic>
    </p:spTree>
    <p:extLst>
      <p:ext uri="{BB962C8B-B14F-4D97-AF65-F5344CB8AC3E}">
        <p14:creationId xmlns:p14="http://schemas.microsoft.com/office/powerpoint/2010/main" val="12018566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7CD835-6590-46DE-CADC-1BD94D6178C4}"/>
              </a:ext>
            </a:extLst>
          </p:cNvPr>
          <p:cNvSpPr>
            <a:spLocks noGrp="1"/>
          </p:cNvSpPr>
          <p:nvPr>
            <p:ph type="title"/>
          </p:nvPr>
        </p:nvSpPr>
        <p:spPr>
          <a:xfrm>
            <a:off x="646111" y="452717"/>
            <a:ext cx="9404723" cy="1841165"/>
          </a:xfrm>
        </p:spPr>
        <p:txBody>
          <a:bodyPr/>
          <a:lstStyle/>
          <a:p>
            <a:r>
              <a:rPr lang="en-US" sz="4000" dirty="0">
                <a:solidFill>
                  <a:schemeClr val="accent1"/>
                </a:solidFill>
              </a:rPr>
              <a:t>UI TASARIMLARI </a:t>
            </a:r>
            <a:r>
              <a:rPr lang="tr-TR" sz="4000" dirty="0">
                <a:solidFill>
                  <a:schemeClr val="accent1"/>
                </a:solidFill>
              </a:rPr>
              <a:t>:</a:t>
            </a:r>
            <a:br>
              <a:rPr lang="en-US" sz="7200" dirty="0">
                <a:solidFill>
                  <a:schemeClr val="accent1"/>
                </a:solidFill>
              </a:rPr>
            </a:br>
            <a:r>
              <a:rPr lang="en-US" sz="2000" dirty="0">
                <a:solidFill>
                  <a:schemeClr val="accent1"/>
                </a:solidFill>
                <a:highlight>
                  <a:srgbClr val="FFFF00"/>
                </a:highlight>
              </a:rPr>
              <a:t>2.ilan </a:t>
            </a:r>
            <a:r>
              <a:rPr lang="en-US" sz="2000" dirty="0" err="1">
                <a:solidFill>
                  <a:schemeClr val="accent1"/>
                </a:solidFill>
                <a:highlight>
                  <a:srgbClr val="FFFF00"/>
                </a:highlight>
              </a:rPr>
              <a:t>sayfası</a:t>
            </a:r>
            <a:br>
              <a:rPr lang="en-US" sz="7200" dirty="0">
                <a:solidFill>
                  <a:schemeClr val="accent1"/>
                </a:solidFill>
              </a:rPr>
            </a:br>
            <a:r>
              <a:rPr lang="en-US" sz="4400" dirty="0">
                <a:solidFill>
                  <a:schemeClr val="accent1"/>
                </a:solidFill>
              </a:rPr>
              <a:t>     </a:t>
            </a:r>
            <a:endParaRPr lang="tr-TR" sz="2000" dirty="0"/>
          </a:p>
        </p:txBody>
      </p:sp>
      <p:pic>
        <p:nvPicPr>
          <p:cNvPr id="7" name="İçerik Yer Tutucusu 6">
            <a:extLst>
              <a:ext uri="{FF2B5EF4-FFF2-40B4-BE49-F238E27FC236}">
                <a16:creationId xmlns:a16="http://schemas.microsoft.com/office/drawing/2014/main" id="{2BCE8EDC-80EA-A54A-9C96-84099799A3B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46110" y="1516610"/>
            <a:ext cx="7252413" cy="5341390"/>
          </a:xfrm>
          <a:prstGeom prst="rect">
            <a:avLst/>
          </a:prstGeom>
          <a:noFill/>
          <a:ln>
            <a:noFill/>
          </a:ln>
        </p:spPr>
      </p:pic>
    </p:spTree>
    <p:extLst>
      <p:ext uri="{BB962C8B-B14F-4D97-AF65-F5344CB8AC3E}">
        <p14:creationId xmlns:p14="http://schemas.microsoft.com/office/powerpoint/2010/main" val="3919048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EC7E81-5779-0976-FB13-F91121F8FE77}"/>
              </a:ext>
            </a:extLst>
          </p:cNvPr>
          <p:cNvSpPr>
            <a:spLocks noGrp="1"/>
          </p:cNvSpPr>
          <p:nvPr>
            <p:ph type="title"/>
          </p:nvPr>
        </p:nvSpPr>
        <p:spPr/>
        <p:txBody>
          <a:bodyPr/>
          <a:lstStyle/>
          <a:p>
            <a:r>
              <a:rPr lang="en-US" sz="1200" dirty="0">
                <a:solidFill>
                  <a:schemeClr val="accent1"/>
                </a:solidFill>
              </a:rPr>
              <a:t>                                      </a:t>
            </a:r>
            <a:r>
              <a:rPr lang="en-US" sz="4000" dirty="0">
                <a:solidFill>
                  <a:schemeClr val="accent1"/>
                </a:solidFill>
              </a:rPr>
              <a:t>UI TASARIMLARI </a:t>
            </a:r>
            <a:r>
              <a:rPr lang="tr-TR" sz="4000" dirty="0">
                <a:solidFill>
                  <a:schemeClr val="accent1"/>
                </a:solidFill>
              </a:rPr>
              <a:t>:</a:t>
            </a:r>
            <a:br>
              <a:rPr lang="en-US" sz="1200" dirty="0">
                <a:solidFill>
                  <a:schemeClr val="accent1"/>
                </a:solidFill>
              </a:rPr>
            </a:br>
            <a:br>
              <a:rPr lang="en-US" sz="1200" dirty="0">
                <a:solidFill>
                  <a:schemeClr val="accent1"/>
                </a:solidFill>
              </a:rPr>
            </a:br>
            <a:r>
              <a:rPr lang="en-US" sz="1200" dirty="0">
                <a:solidFill>
                  <a:schemeClr val="accent1"/>
                </a:solidFill>
              </a:rPr>
              <a:t>     </a:t>
            </a:r>
            <a:r>
              <a:rPr lang="en-US" sz="2000" dirty="0">
                <a:solidFill>
                  <a:schemeClr val="accent1"/>
                </a:solidFill>
                <a:highlight>
                  <a:srgbClr val="FFFF00"/>
                </a:highlight>
              </a:rPr>
              <a:t>2.ilan </a:t>
            </a:r>
            <a:r>
              <a:rPr lang="en-US" sz="2000" dirty="0" err="1">
                <a:solidFill>
                  <a:schemeClr val="accent1"/>
                </a:solidFill>
                <a:highlight>
                  <a:srgbClr val="FFFF00"/>
                </a:highlight>
              </a:rPr>
              <a:t>sayfası</a:t>
            </a:r>
            <a:r>
              <a:rPr lang="en-US" sz="2000" dirty="0">
                <a:solidFill>
                  <a:schemeClr val="accent1"/>
                </a:solidFill>
                <a:highlight>
                  <a:srgbClr val="FFFF00"/>
                </a:highlight>
              </a:rPr>
              <a:t> : </a:t>
            </a:r>
            <a:endParaRPr lang="tr-TR" sz="2000" dirty="0"/>
          </a:p>
        </p:txBody>
      </p:sp>
      <p:pic>
        <p:nvPicPr>
          <p:cNvPr id="7" name="İçerik Yer Tutucusu 6">
            <a:extLst>
              <a:ext uri="{FF2B5EF4-FFF2-40B4-BE49-F238E27FC236}">
                <a16:creationId xmlns:a16="http://schemas.microsoft.com/office/drawing/2014/main" id="{A24C7BD7-EC60-3C37-1D74-4207B493BC5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22283" y="1718442"/>
            <a:ext cx="7173310" cy="4585138"/>
          </a:xfrm>
          <a:prstGeom prst="rect">
            <a:avLst/>
          </a:prstGeom>
          <a:noFill/>
          <a:ln>
            <a:noFill/>
          </a:ln>
        </p:spPr>
      </p:pic>
    </p:spTree>
    <p:extLst>
      <p:ext uri="{BB962C8B-B14F-4D97-AF65-F5344CB8AC3E}">
        <p14:creationId xmlns:p14="http://schemas.microsoft.com/office/powerpoint/2010/main" val="3766768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279528-8B5D-A587-45B7-427CEE5D1559}"/>
              </a:ext>
            </a:extLst>
          </p:cNvPr>
          <p:cNvSpPr>
            <a:spLocks noGrp="1"/>
          </p:cNvSpPr>
          <p:nvPr>
            <p:ph type="title"/>
          </p:nvPr>
        </p:nvSpPr>
        <p:spPr/>
        <p:txBody>
          <a:bodyPr/>
          <a:lstStyle/>
          <a:p>
            <a:r>
              <a:rPr lang="en-US" sz="4400" dirty="0">
                <a:solidFill>
                  <a:schemeClr val="accent1"/>
                </a:solidFill>
              </a:rPr>
              <a:t>               UI TASARIMLARI </a:t>
            </a:r>
            <a:r>
              <a:rPr lang="tr-TR" sz="4400" dirty="0">
                <a:solidFill>
                  <a:schemeClr val="accent1"/>
                </a:solidFill>
              </a:rPr>
              <a:t>:</a:t>
            </a:r>
            <a:br>
              <a:rPr lang="en-US" sz="4400" dirty="0">
                <a:solidFill>
                  <a:schemeClr val="accent1"/>
                </a:solidFill>
              </a:rPr>
            </a:br>
            <a:r>
              <a:rPr lang="en-US" sz="2800" dirty="0">
                <a:solidFill>
                  <a:schemeClr val="accent1"/>
                </a:solidFill>
              </a:rPr>
              <a:t> </a:t>
            </a:r>
            <a:r>
              <a:rPr lang="en-US" sz="2000" dirty="0" err="1">
                <a:solidFill>
                  <a:schemeClr val="accent1"/>
                </a:solidFill>
                <a:highlight>
                  <a:srgbClr val="FFFF00"/>
                </a:highlight>
              </a:rPr>
              <a:t>Başvurlar</a:t>
            </a:r>
            <a:r>
              <a:rPr lang="en-US" sz="2000" dirty="0">
                <a:solidFill>
                  <a:schemeClr val="accent1"/>
                </a:solidFill>
                <a:highlight>
                  <a:srgbClr val="FFFF00"/>
                </a:highlight>
              </a:rPr>
              <a:t> </a:t>
            </a:r>
            <a:r>
              <a:rPr lang="en-US" sz="2000" dirty="0" err="1">
                <a:solidFill>
                  <a:schemeClr val="accent1"/>
                </a:solidFill>
                <a:highlight>
                  <a:srgbClr val="FFFF00"/>
                </a:highlight>
              </a:rPr>
              <a:t>sayfası</a:t>
            </a:r>
            <a:r>
              <a:rPr lang="en-US" sz="2000" dirty="0">
                <a:solidFill>
                  <a:schemeClr val="accent1"/>
                </a:solidFill>
                <a:highlight>
                  <a:srgbClr val="FFFF00"/>
                </a:highlight>
              </a:rPr>
              <a:t>: </a:t>
            </a:r>
            <a:endParaRPr lang="tr-TR" sz="2000" dirty="0"/>
          </a:p>
        </p:txBody>
      </p:sp>
      <p:pic>
        <p:nvPicPr>
          <p:cNvPr id="4" name="İçerik Yer Tutucusu 3">
            <a:extLst>
              <a:ext uri="{FF2B5EF4-FFF2-40B4-BE49-F238E27FC236}">
                <a16:creationId xmlns:a16="http://schemas.microsoft.com/office/drawing/2014/main" id="{FC00C675-8A1E-8C77-4F0B-A45CB0AC043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2237" y="2094093"/>
            <a:ext cx="8947150" cy="4065553"/>
          </a:xfrm>
          <a:prstGeom prst="rect">
            <a:avLst/>
          </a:prstGeom>
          <a:noFill/>
          <a:ln>
            <a:noFill/>
          </a:ln>
        </p:spPr>
      </p:pic>
    </p:spTree>
    <p:extLst>
      <p:ext uri="{BB962C8B-B14F-4D97-AF65-F5344CB8AC3E}">
        <p14:creationId xmlns:p14="http://schemas.microsoft.com/office/powerpoint/2010/main" val="1963256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3F7ABE-0EB4-74D1-F6CC-D3FB30EFC728}"/>
              </a:ext>
            </a:extLst>
          </p:cNvPr>
          <p:cNvSpPr>
            <a:spLocks noGrp="1"/>
          </p:cNvSpPr>
          <p:nvPr>
            <p:ph type="title"/>
          </p:nvPr>
        </p:nvSpPr>
        <p:spPr/>
        <p:txBody>
          <a:bodyPr/>
          <a:lstStyle/>
          <a:p>
            <a:r>
              <a:rPr lang="tr-TR" sz="4400" dirty="0">
                <a:solidFill>
                  <a:schemeClr val="accent1"/>
                </a:solidFill>
              </a:rPr>
              <a:t>KAYIT SİSTEMİNİN</a:t>
            </a:r>
            <a:r>
              <a:rPr lang="en-US" sz="4400" dirty="0">
                <a:solidFill>
                  <a:schemeClr val="accent1"/>
                </a:solidFill>
              </a:rPr>
              <a:t> VERİ DİYAGRAMİ</a:t>
            </a:r>
            <a:r>
              <a:rPr lang="tr-TR" sz="4400" dirty="0">
                <a:solidFill>
                  <a:schemeClr val="accent1"/>
                </a:solidFill>
              </a:rPr>
              <a:t>:</a:t>
            </a:r>
            <a:br>
              <a:rPr lang="en-US" sz="4400" dirty="0">
                <a:solidFill>
                  <a:schemeClr val="accent1"/>
                </a:solidFill>
              </a:rPr>
            </a:br>
            <a:r>
              <a:rPr lang="en-US" sz="4400" dirty="0" err="1">
                <a:solidFill>
                  <a:schemeClr val="tx1"/>
                </a:solidFill>
              </a:rPr>
              <a:t>üye</a:t>
            </a:r>
            <a:r>
              <a:rPr lang="en-US" sz="4400" dirty="0">
                <a:solidFill>
                  <a:schemeClr val="tx1"/>
                </a:solidFill>
              </a:rPr>
              <a:t> </a:t>
            </a:r>
            <a:r>
              <a:rPr lang="en-US" sz="4400" dirty="0" err="1">
                <a:solidFill>
                  <a:schemeClr val="tx1"/>
                </a:solidFill>
              </a:rPr>
              <a:t>olama</a:t>
            </a:r>
            <a:r>
              <a:rPr lang="en-US" sz="4400" dirty="0">
                <a:solidFill>
                  <a:schemeClr val="tx1"/>
                </a:solidFill>
              </a:rPr>
              <a:t> </a:t>
            </a:r>
            <a:r>
              <a:rPr lang="en-US" dirty="0">
                <a:solidFill>
                  <a:schemeClr val="tx1"/>
                </a:solidFill>
              </a:rPr>
              <a:t>	</a:t>
            </a:r>
            <a:endParaRPr lang="tr-TR" dirty="0">
              <a:solidFill>
                <a:schemeClr val="tx1"/>
              </a:solidFill>
            </a:endParaRPr>
          </a:p>
        </p:txBody>
      </p:sp>
      <p:pic>
        <p:nvPicPr>
          <p:cNvPr id="7" name="İçerik Yer Tutucusu 6">
            <a:extLst>
              <a:ext uri="{FF2B5EF4-FFF2-40B4-BE49-F238E27FC236}">
                <a16:creationId xmlns:a16="http://schemas.microsoft.com/office/drawing/2014/main" id="{CC420B58-52C7-6F4D-B4C9-8A6DBD851C7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6111" y="1907574"/>
            <a:ext cx="10116120" cy="4506390"/>
          </a:xfrm>
          <a:prstGeom prst="rect">
            <a:avLst/>
          </a:prstGeom>
          <a:noFill/>
          <a:ln>
            <a:noFill/>
          </a:ln>
        </p:spPr>
      </p:pic>
    </p:spTree>
    <p:extLst>
      <p:ext uri="{BB962C8B-B14F-4D97-AF65-F5344CB8AC3E}">
        <p14:creationId xmlns:p14="http://schemas.microsoft.com/office/powerpoint/2010/main" val="26310014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279528-8B5D-A587-45B7-427CEE5D1559}"/>
              </a:ext>
            </a:extLst>
          </p:cNvPr>
          <p:cNvSpPr>
            <a:spLocks noGrp="1"/>
          </p:cNvSpPr>
          <p:nvPr>
            <p:ph type="title"/>
          </p:nvPr>
        </p:nvSpPr>
        <p:spPr/>
        <p:txBody>
          <a:bodyPr/>
          <a:lstStyle/>
          <a:p>
            <a:r>
              <a:rPr lang="en-US" sz="4400" dirty="0">
                <a:solidFill>
                  <a:schemeClr val="accent1"/>
                </a:solidFill>
              </a:rPr>
              <a:t>               UI TASARIMLARI </a:t>
            </a:r>
            <a:r>
              <a:rPr lang="tr-TR" sz="4400" dirty="0">
                <a:solidFill>
                  <a:schemeClr val="accent1"/>
                </a:solidFill>
              </a:rPr>
              <a:t>:</a:t>
            </a:r>
            <a:br>
              <a:rPr lang="en-US" sz="4400" dirty="0">
                <a:solidFill>
                  <a:schemeClr val="accent1"/>
                </a:solidFill>
              </a:rPr>
            </a:br>
            <a:r>
              <a:rPr lang="en-US" sz="2800" dirty="0">
                <a:solidFill>
                  <a:schemeClr val="accent1"/>
                </a:solidFill>
              </a:rPr>
              <a:t> </a:t>
            </a:r>
            <a:r>
              <a:rPr lang="en-US" sz="2000" dirty="0" err="1">
                <a:solidFill>
                  <a:schemeClr val="accent1"/>
                </a:solidFill>
                <a:highlight>
                  <a:srgbClr val="FFFF00"/>
                </a:highlight>
              </a:rPr>
              <a:t>Başvurlar</a:t>
            </a:r>
            <a:r>
              <a:rPr lang="en-US" sz="2000" dirty="0">
                <a:solidFill>
                  <a:schemeClr val="accent1"/>
                </a:solidFill>
                <a:highlight>
                  <a:srgbClr val="FFFF00"/>
                </a:highlight>
              </a:rPr>
              <a:t> </a:t>
            </a:r>
            <a:r>
              <a:rPr lang="en-US" sz="2000" dirty="0" err="1">
                <a:solidFill>
                  <a:schemeClr val="accent1"/>
                </a:solidFill>
                <a:highlight>
                  <a:srgbClr val="FFFF00"/>
                </a:highlight>
              </a:rPr>
              <a:t>sayfası</a:t>
            </a:r>
            <a:r>
              <a:rPr lang="en-US" sz="2000" dirty="0">
                <a:solidFill>
                  <a:schemeClr val="accent1"/>
                </a:solidFill>
                <a:highlight>
                  <a:srgbClr val="FFFF00"/>
                </a:highlight>
              </a:rPr>
              <a:t>: </a:t>
            </a:r>
            <a:endParaRPr lang="tr-TR" sz="2000" dirty="0"/>
          </a:p>
        </p:txBody>
      </p:sp>
      <p:pic>
        <p:nvPicPr>
          <p:cNvPr id="6" name="İçerik Yer Tutucusu 5">
            <a:extLst>
              <a:ext uri="{FF2B5EF4-FFF2-40B4-BE49-F238E27FC236}">
                <a16:creationId xmlns:a16="http://schemas.microsoft.com/office/drawing/2014/main" id="{344BABC4-92A5-B38C-8395-C1F6E48920C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6111" y="2956034"/>
            <a:ext cx="10097716" cy="2743200"/>
          </a:xfrm>
          <a:prstGeom prst="rect">
            <a:avLst/>
          </a:prstGeom>
          <a:noFill/>
          <a:ln>
            <a:noFill/>
          </a:ln>
        </p:spPr>
      </p:pic>
    </p:spTree>
    <p:extLst>
      <p:ext uri="{BB962C8B-B14F-4D97-AF65-F5344CB8AC3E}">
        <p14:creationId xmlns:p14="http://schemas.microsoft.com/office/powerpoint/2010/main" val="4199947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279528-8B5D-A587-45B7-427CEE5D1559}"/>
              </a:ext>
            </a:extLst>
          </p:cNvPr>
          <p:cNvSpPr>
            <a:spLocks noGrp="1"/>
          </p:cNvSpPr>
          <p:nvPr>
            <p:ph type="title"/>
          </p:nvPr>
        </p:nvSpPr>
        <p:spPr/>
        <p:txBody>
          <a:bodyPr>
            <a:normAutofit fontScale="90000"/>
          </a:bodyPr>
          <a:lstStyle/>
          <a:p>
            <a:r>
              <a:rPr lang="en-US" sz="4400" dirty="0">
                <a:solidFill>
                  <a:schemeClr val="accent1"/>
                </a:solidFill>
              </a:rPr>
              <a:t>               UI TASARIMLARI </a:t>
            </a:r>
            <a:r>
              <a:rPr lang="tr-TR" sz="4400" dirty="0">
                <a:solidFill>
                  <a:schemeClr val="accent1"/>
                </a:solidFill>
              </a:rPr>
              <a:t>:</a:t>
            </a:r>
            <a:br>
              <a:rPr lang="en-US" sz="4400" dirty="0">
                <a:solidFill>
                  <a:schemeClr val="accent1"/>
                </a:solidFill>
              </a:rPr>
            </a:br>
            <a:r>
              <a:rPr lang="en-US" sz="2800" dirty="0">
                <a:solidFill>
                  <a:schemeClr val="accent1"/>
                </a:solidFill>
              </a:rPr>
              <a:t> </a:t>
            </a:r>
            <a:r>
              <a:rPr lang="en-US" sz="2000" dirty="0" err="1">
                <a:solidFill>
                  <a:schemeClr val="accent1"/>
                </a:solidFill>
                <a:highlight>
                  <a:srgbClr val="FFFF00"/>
                </a:highlight>
              </a:rPr>
              <a:t>Başvurlar</a:t>
            </a:r>
            <a:r>
              <a:rPr lang="en-US" sz="2000" dirty="0">
                <a:solidFill>
                  <a:schemeClr val="accent1"/>
                </a:solidFill>
                <a:highlight>
                  <a:srgbClr val="FFFF00"/>
                </a:highlight>
              </a:rPr>
              <a:t> </a:t>
            </a:r>
            <a:r>
              <a:rPr lang="en-US" sz="2000" dirty="0" err="1">
                <a:solidFill>
                  <a:schemeClr val="accent1"/>
                </a:solidFill>
                <a:highlight>
                  <a:srgbClr val="FFFF00"/>
                </a:highlight>
              </a:rPr>
              <a:t>sayfası</a:t>
            </a:r>
            <a:r>
              <a:rPr lang="en-US" sz="2000" dirty="0">
                <a:solidFill>
                  <a:schemeClr val="accent1"/>
                </a:solidFill>
                <a:highlight>
                  <a:srgbClr val="FFFF00"/>
                </a:highlight>
              </a:rPr>
              <a:t>: </a:t>
            </a:r>
            <a:br>
              <a:rPr lang="en-US" sz="2000" dirty="0">
                <a:solidFill>
                  <a:schemeClr val="accent1"/>
                </a:solidFill>
                <a:highlight>
                  <a:srgbClr val="FFFF00"/>
                </a:highlight>
              </a:rPr>
            </a:br>
            <a:r>
              <a:rPr lang="en-US" sz="2000" dirty="0" err="1">
                <a:solidFill>
                  <a:schemeClr val="tx1"/>
                </a:solidFill>
              </a:rPr>
              <a:t>Porfesör</a:t>
            </a:r>
            <a:r>
              <a:rPr lang="en-US" sz="2000" dirty="0">
                <a:solidFill>
                  <a:schemeClr val="tx1"/>
                </a:solidFill>
              </a:rPr>
              <a:t> , </a:t>
            </a:r>
            <a:r>
              <a:rPr lang="en-US" sz="2000" dirty="0" err="1">
                <a:solidFill>
                  <a:schemeClr val="tx1"/>
                </a:solidFill>
              </a:rPr>
              <a:t>Doçent</a:t>
            </a:r>
            <a:r>
              <a:rPr lang="en-US" sz="2000" dirty="0">
                <a:solidFill>
                  <a:schemeClr val="tx1"/>
                </a:solidFill>
              </a:rPr>
              <a:t> , </a:t>
            </a:r>
            <a:r>
              <a:rPr lang="en-US" sz="2000" dirty="0" err="1">
                <a:solidFill>
                  <a:schemeClr val="tx1"/>
                </a:solidFill>
              </a:rPr>
              <a:t>Doktor</a:t>
            </a:r>
            <a:r>
              <a:rPr lang="en-US" sz="2000" dirty="0">
                <a:solidFill>
                  <a:schemeClr val="tx1"/>
                </a:solidFill>
              </a:rPr>
              <a:t> </a:t>
            </a:r>
            <a:r>
              <a:rPr lang="en-US" sz="2000" dirty="0" err="1">
                <a:solidFill>
                  <a:schemeClr val="tx1"/>
                </a:solidFill>
              </a:rPr>
              <a:t>evrak</a:t>
            </a:r>
            <a:r>
              <a:rPr lang="en-US" sz="2000" dirty="0">
                <a:solidFill>
                  <a:schemeClr val="tx1"/>
                </a:solidFill>
              </a:rPr>
              <a:t> </a:t>
            </a:r>
            <a:r>
              <a:rPr lang="en-US" sz="2000" dirty="0" err="1">
                <a:solidFill>
                  <a:schemeClr val="tx1"/>
                </a:solidFill>
              </a:rPr>
              <a:t>yükleme</a:t>
            </a:r>
            <a:r>
              <a:rPr lang="en-US" sz="2000" dirty="0">
                <a:solidFill>
                  <a:schemeClr val="tx1"/>
                </a:solidFill>
              </a:rPr>
              <a:t> </a:t>
            </a:r>
            <a:r>
              <a:rPr lang="en-US" sz="2000" dirty="0" err="1">
                <a:solidFill>
                  <a:schemeClr val="tx1"/>
                </a:solidFill>
              </a:rPr>
              <a:t>sayfası</a:t>
            </a:r>
            <a:r>
              <a:rPr lang="en-US" sz="2000" dirty="0">
                <a:solidFill>
                  <a:schemeClr val="tx1"/>
                </a:solidFill>
              </a:rPr>
              <a:t> </a:t>
            </a:r>
            <a:endParaRPr lang="tr-TR" sz="2000" dirty="0">
              <a:solidFill>
                <a:schemeClr val="tx1"/>
              </a:solidFill>
            </a:endParaRPr>
          </a:p>
        </p:txBody>
      </p:sp>
      <p:pic>
        <p:nvPicPr>
          <p:cNvPr id="5" name="İçerik Yer Tutucusu 4">
            <a:extLst>
              <a:ext uri="{FF2B5EF4-FFF2-40B4-BE49-F238E27FC236}">
                <a16:creationId xmlns:a16="http://schemas.microsoft.com/office/drawing/2014/main" id="{2AA94BE2-E4A9-71C9-8855-975333D65D3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8111" y="2036873"/>
            <a:ext cx="6381388" cy="4195762"/>
          </a:xfrm>
          <a:prstGeom prst="rect">
            <a:avLst/>
          </a:prstGeom>
          <a:noFill/>
          <a:ln>
            <a:noFill/>
          </a:ln>
        </p:spPr>
      </p:pic>
    </p:spTree>
    <p:extLst>
      <p:ext uri="{BB962C8B-B14F-4D97-AF65-F5344CB8AC3E}">
        <p14:creationId xmlns:p14="http://schemas.microsoft.com/office/powerpoint/2010/main" val="34559364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279528-8B5D-A587-45B7-427CEE5D1559}"/>
              </a:ext>
            </a:extLst>
          </p:cNvPr>
          <p:cNvSpPr>
            <a:spLocks noGrp="1"/>
          </p:cNvSpPr>
          <p:nvPr>
            <p:ph type="title"/>
          </p:nvPr>
        </p:nvSpPr>
        <p:spPr/>
        <p:txBody>
          <a:bodyPr>
            <a:normAutofit fontScale="90000"/>
          </a:bodyPr>
          <a:lstStyle/>
          <a:p>
            <a:r>
              <a:rPr lang="en-US" sz="4400" dirty="0">
                <a:solidFill>
                  <a:schemeClr val="accent1"/>
                </a:solidFill>
              </a:rPr>
              <a:t>               UI TASARIMLARI </a:t>
            </a:r>
            <a:r>
              <a:rPr lang="tr-TR" sz="4400" dirty="0">
                <a:solidFill>
                  <a:schemeClr val="accent1"/>
                </a:solidFill>
              </a:rPr>
              <a:t>:</a:t>
            </a:r>
            <a:br>
              <a:rPr lang="en-US" sz="4400" dirty="0">
                <a:solidFill>
                  <a:schemeClr val="accent1"/>
                </a:solidFill>
              </a:rPr>
            </a:br>
            <a:r>
              <a:rPr lang="en-US" sz="2800" dirty="0">
                <a:solidFill>
                  <a:schemeClr val="accent1"/>
                </a:solidFill>
              </a:rPr>
              <a:t> </a:t>
            </a:r>
            <a:r>
              <a:rPr lang="en-US" sz="2000" dirty="0" err="1">
                <a:solidFill>
                  <a:schemeClr val="accent1"/>
                </a:solidFill>
                <a:highlight>
                  <a:srgbClr val="FFFF00"/>
                </a:highlight>
              </a:rPr>
              <a:t>Başvurlar</a:t>
            </a:r>
            <a:r>
              <a:rPr lang="en-US" sz="2000" dirty="0">
                <a:solidFill>
                  <a:schemeClr val="accent1"/>
                </a:solidFill>
                <a:highlight>
                  <a:srgbClr val="FFFF00"/>
                </a:highlight>
              </a:rPr>
              <a:t> </a:t>
            </a:r>
            <a:r>
              <a:rPr lang="en-US" sz="2000" dirty="0" err="1">
                <a:solidFill>
                  <a:schemeClr val="accent1"/>
                </a:solidFill>
                <a:highlight>
                  <a:srgbClr val="FFFF00"/>
                </a:highlight>
              </a:rPr>
              <a:t>sayfası</a:t>
            </a:r>
            <a:r>
              <a:rPr lang="en-US" sz="2000" dirty="0">
                <a:solidFill>
                  <a:schemeClr val="accent1"/>
                </a:solidFill>
                <a:highlight>
                  <a:srgbClr val="FFFF00"/>
                </a:highlight>
              </a:rPr>
              <a:t>: </a:t>
            </a:r>
            <a:br>
              <a:rPr lang="en-US" sz="2000" dirty="0">
                <a:solidFill>
                  <a:schemeClr val="accent1"/>
                </a:solidFill>
                <a:highlight>
                  <a:srgbClr val="FFFF00"/>
                </a:highlight>
              </a:rPr>
            </a:br>
            <a:r>
              <a:rPr lang="en-US" sz="2000" dirty="0" err="1">
                <a:solidFill>
                  <a:schemeClr val="tx1"/>
                </a:solidFill>
              </a:rPr>
              <a:t>Porfesör</a:t>
            </a:r>
            <a:r>
              <a:rPr lang="en-US" sz="2000" dirty="0">
                <a:solidFill>
                  <a:schemeClr val="tx1"/>
                </a:solidFill>
              </a:rPr>
              <a:t> , </a:t>
            </a:r>
            <a:r>
              <a:rPr lang="en-US" sz="2000" dirty="0" err="1">
                <a:solidFill>
                  <a:schemeClr val="tx1"/>
                </a:solidFill>
              </a:rPr>
              <a:t>Doçent</a:t>
            </a:r>
            <a:r>
              <a:rPr lang="en-US" sz="2000" dirty="0">
                <a:solidFill>
                  <a:schemeClr val="tx1"/>
                </a:solidFill>
              </a:rPr>
              <a:t> , </a:t>
            </a:r>
            <a:r>
              <a:rPr lang="en-US" sz="2000" dirty="0" err="1">
                <a:solidFill>
                  <a:schemeClr val="tx1"/>
                </a:solidFill>
              </a:rPr>
              <a:t>Doktor</a:t>
            </a:r>
            <a:r>
              <a:rPr lang="en-US" sz="2000" dirty="0">
                <a:solidFill>
                  <a:schemeClr val="tx1"/>
                </a:solidFill>
              </a:rPr>
              <a:t> </a:t>
            </a:r>
            <a:r>
              <a:rPr lang="en-US" sz="2000" dirty="0" err="1">
                <a:solidFill>
                  <a:schemeClr val="tx1"/>
                </a:solidFill>
              </a:rPr>
              <a:t>evrak</a:t>
            </a:r>
            <a:r>
              <a:rPr lang="en-US" sz="2000" dirty="0">
                <a:solidFill>
                  <a:schemeClr val="tx1"/>
                </a:solidFill>
              </a:rPr>
              <a:t> </a:t>
            </a:r>
            <a:r>
              <a:rPr lang="en-US" sz="2000" dirty="0" err="1">
                <a:solidFill>
                  <a:schemeClr val="tx1"/>
                </a:solidFill>
              </a:rPr>
              <a:t>yükleme</a:t>
            </a:r>
            <a:r>
              <a:rPr lang="en-US" sz="2000" dirty="0">
                <a:solidFill>
                  <a:schemeClr val="tx1"/>
                </a:solidFill>
              </a:rPr>
              <a:t> </a:t>
            </a:r>
            <a:r>
              <a:rPr lang="en-US" sz="2000" dirty="0" err="1">
                <a:solidFill>
                  <a:schemeClr val="tx1"/>
                </a:solidFill>
              </a:rPr>
              <a:t>sayfası</a:t>
            </a:r>
            <a:r>
              <a:rPr lang="en-US" sz="2000" dirty="0">
                <a:solidFill>
                  <a:schemeClr val="tx1"/>
                </a:solidFill>
              </a:rPr>
              <a:t> </a:t>
            </a:r>
            <a:endParaRPr lang="tr-TR" sz="2000" dirty="0">
              <a:solidFill>
                <a:schemeClr val="tx1"/>
              </a:solidFill>
            </a:endParaRPr>
          </a:p>
        </p:txBody>
      </p:sp>
      <p:pic>
        <p:nvPicPr>
          <p:cNvPr id="6" name="İçerik Yer Tutucusu 5">
            <a:extLst>
              <a:ext uri="{FF2B5EF4-FFF2-40B4-BE49-F238E27FC236}">
                <a16:creationId xmlns:a16="http://schemas.microsoft.com/office/drawing/2014/main" id="{6DD521B2-CDD9-BF81-801B-64D00925227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6744" y="1853248"/>
            <a:ext cx="8056179" cy="4925924"/>
          </a:xfrm>
          <a:prstGeom prst="rect">
            <a:avLst/>
          </a:prstGeom>
          <a:noFill/>
          <a:ln>
            <a:noFill/>
          </a:ln>
        </p:spPr>
      </p:pic>
    </p:spTree>
    <p:extLst>
      <p:ext uri="{BB962C8B-B14F-4D97-AF65-F5344CB8AC3E}">
        <p14:creationId xmlns:p14="http://schemas.microsoft.com/office/powerpoint/2010/main" val="41673662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279528-8B5D-A587-45B7-427CEE5D1559}"/>
              </a:ext>
            </a:extLst>
          </p:cNvPr>
          <p:cNvSpPr>
            <a:spLocks noGrp="1"/>
          </p:cNvSpPr>
          <p:nvPr>
            <p:ph type="title"/>
          </p:nvPr>
        </p:nvSpPr>
        <p:spPr/>
        <p:txBody>
          <a:bodyPr>
            <a:normAutofit/>
          </a:bodyPr>
          <a:lstStyle/>
          <a:p>
            <a:r>
              <a:rPr lang="en-US" sz="4400" dirty="0">
                <a:solidFill>
                  <a:schemeClr val="accent1"/>
                </a:solidFill>
              </a:rPr>
              <a:t>               UI TASARIMLARI </a:t>
            </a:r>
            <a:r>
              <a:rPr lang="tr-TR" sz="4400" dirty="0">
                <a:solidFill>
                  <a:schemeClr val="accent1"/>
                </a:solidFill>
              </a:rPr>
              <a:t>:</a:t>
            </a:r>
            <a:br>
              <a:rPr lang="en-US" sz="4400" dirty="0">
                <a:solidFill>
                  <a:schemeClr val="accent1"/>
                </a:solidFill>
              </a:rPr>
            </a:br>
            <a:r>
              <a:rPr lang="en-US" sz="2800" dirty="0">
                <a:solidFill>
                  <a:schemeClr val="accent1"/>
                </a:solidFill>
              </a:rPr>
              <a:t> </a:t>
            </a:r>
            <a:r>
              <a:rPr lang="en-US" sz="2000" dirty="0" err="1">
                <a:solidFill>
                  <a:schemeClr val="accent1"/>
                </a:solidFill>
                <a:highlight>
                  <a:srgbClr val="FFFF00"/>
                </a:highlight>
              </a:rPr>
              <a:t>Başvurlar</a:t>
            </a:r>
            <a:r>
              <a:rPr lang="en-US" sz="2000" dirty="0">
                <a:solidFill>
                  <a:schemeClr val="accent1"/>
                </a:solidFill>
                <a:highlight>
                  <a:srgbClr val="FFFF00"/>
                </a:highlight>
              </a:rPr>
              <a:t> </a:t>
            </a:r>
            <a:r>
              <a:rPr lang="en-US" sz="2000" dirty="0" err="1">
                <a:solidFill>
                  <a:schemeClr val="accent1"/>
                </a:solidFill>
                <a:highlight>
                  <a:srgbClr val="FFFF00"/>
                </a:highlight>
              </a:rPr>
              <a:t>sayfası</a:t>
            </a:r>
            <a:r>
              <a:rPr lang="en-US" sz="2000" dirty="0">
                <a:solidFill>
                  <a:schemeClr val="accent1"/>
                </a:solidFill>
                <a:highlight>
                  <a:srgbClr val="FFFF00"/>
                </a:highlight>
              </a:rPr>
              <a:t>: </a:t>
            </a:r>
            <a:endParaRPr lang="tr-TR" sz="2000" dirty="0">
              <a:solidFill>
                <a:schemeClr val="tx1"/>
              </a:solidFill>
            </a:endParaRPr>
          </a:p>
        </p:txBody>
      </p:sp>
      <p:sp>
        <p:nvSpPr>
          <p:cNvPr id="5" name="İçerik Yer Tutucusu 4">
            <a:extLst>
              <a:ext uri="{FF2B5EF4-FFF2-40B4-BE49-F238E27FC236}">
                <a16:creationId xmlns:a16="http://schemas.microsoft.com/office/drawing/2014/main" id="{A6769B75-FD14-9130-1F16-62E36BDFE798}"/>
              </a:ext>
            </a:extLst>
          </p:cNvPr>
          <p:cNvSpPr>
            <a:spLocks noGrp="1"/>
          </p:cNvSpPr>
          <p:nvPr>
            <p:ph idx="1"/>
          </p:nvPr>
        </p:nvSpPr>
        <p:spPr>
          <a:xfrm>
            <a:off x="651623" y="1997732"/>
            <a:ext cx="9437370" cy="3130550"/>
          </a:xfrm>
        </p:spPr>
        <p:txBody>
          <a:bodyPr/>
          <a:lstStyle/>
          <a:p>
            <a:endParaRPr lang="tr-TR" dirty="0"/>
          </a:p>
        </p:txBody>
      </p:sp>
      <p:pic>
        <p:nvPicPr>
          <p:cNvPr id="7" name="Resim 6">
            <a:extLst>
              <a:ext uri="{FF2B5EF4-FFF2-40B4-BE49-F238E27FC236}">
                <a16:creationId xmlns:a16="http://schemas.microsoft.com/office/drawing/2014/main" id="{2EA5CD4F-D722-14D5-7453-886901FCCC2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6111" y="1997732"/>
            <a:ext cx="9437370" cy="3130550"/>
          </a:xfrm>
          <a:prstGeom prst="rect">
            <a:avLst/>
          </a:prstGeom>
          <a:noFill/>
          <a:ln>
            <a:noFill/>
          </a:ln>
        </p:spPr>
      </p:pic>
    </p:spTree>
    <p:extLst>
      <p:ext uri="{BB962C8B-B14F-4D97-AF65-F5344CB8AC3E}">
        <p14:creationId xmlns:p14="http://schemas.microsoft.com/office/powerpoint/2010/main" val="30303615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279528-8B5D-A587-45B7-427CEE5D1559}"/>
              </a:ext>
            </a:extLst>
          </p:cNvPr>
          <p:cNvSpPr>
            <a:spLocks noGrp="1"/>
          </p:cNvSpPr>
          <p:nvPr>
            <p:ph type="title"/>
          </p:nvPr>
        </p:nvSpPr>
        <p:spPr/>
        <p:txBody>
          <a:bodyPr>
            <a:normAutofit/>
          </a:bodyPr>
          <a:lstStyle/>
          <a:p>
            <a:r>
              <a:rPr lang="en-US" sz="4400" dirty="0">
                <a:solidFill>
                  <a:schemeClr val="accent1"/>
                </a:solidFill>
              </a:rPr>
              <a:t>               UI TASARIMLARI </a:t>
            </a:r>
            <a:r>
              <a:rPr lang="tr-TR" sz="4400" dirty="0">
                <a:solidFill>
                  <a:schemeClr val="accent1"/>
                </a:solidFill>
              </a:rPr>
              <a:t>:</a:t>
            </a:r>
            <a:br>
              <a:rPr lang="en-US" sz="4400" dirty="0">
                <a:solidFill>
                  <a:schemeClr val="accent1"/>
                </a:solidFill>
              </a:rPr>
            </a:br>
            <a:r>
              <a:rPr lang="en-US" sz="2800" dirty="0">
                <a:solidFill>
                  <a:schemeClr val="accent1"/>
                </a:solidFill>
              </a:rPr>
              <a:t> </a:t>
            </a:r>
            <a:r>
              <a:rPr lang="en-US" sz="2000" dirty="0" err="1">
                <a:solidFill>
                  <a:schemeClr val="accent1"/>
                </a:solidFill>
                <a:highlight>
                  <a:srgbClr val="FFFF00"/>
                </a:highlight>
              </a:rPr>
              <a:t>Başvurlar</a:t>
            </a:r>
            <a:r>
              <a:rPr lang="en-US" sz="2000" dirty="0">
                <a:solidFill>
                  <a:schemeClr val="accent1"/>
                </a:solidFill>
                <a:highlight>
                  <a:srgbClr val="FFFF00"/>
                </a:highlight>
              </a:rPr>
              <a:t> </a:t>
            </a:r>
            <a:r>
              <a:rPr lang="en-US" sz="2000" dirty="0" err="1">
                <a:solidFill>
                  <a:schemeClr val="accent1"/>
                </a:solidFill>
                <a:highlight>
                  <a:srgbClr val="FFFF00"/>
                </a:highlight>
              </a:rPr>
              <a:t>sayfası</a:t>
            </a:r>
            <a:r>
              <a:rPr lang="en-US" sz="2000" dirty="0">
                <a:solidFill>
                  <a:schemeClr val="accent1"/>
                </a:solidFill>
                <a:highlight>
                  <a:srgbClr val="FFFF00"/>
                </a:highlight>
              </a:rPr>
              <a:t>: </a:t>
            </a:r>
            <a:endParaRPr lang="tr-TR" sz="2000" dirty="0">
              <a:solidFill>
                <a:schemeClr val="tx1"/>
              </a:solidFill>
            </a:endParaRPr>
          </a:p>
        </p:txBody>
      </p:sp>
      <p:sp>
        <p:nvSpPr>
          <p:cNvPr id="5" name="İçerik Yer Tutucusu 4">
            <a:extLst>
              <a:ext uri="{FF2B5EF4-FFF2-40B4-BE49-F238E27FC236}">
                <a16:creationId xmlns:a16="http://schemas.microsoft.com/office/drawing/2014/main" id="{A6769B75-FD14-9130-1F16-62E36BDFE798}"/>
              </a:ext>
            </a:extLst>
          </p:cNvPr>
          <p:cNvSpPr>
            <a:spLocks noGrp="1"/>
          </p:cNvSpPr>
          <p:nvPr>
            <p:ph idx="1"/>
          </p:nvPr>
        </p:nvSpPr>
        <p:spPr>
          <a:xfrm>
            <a:off x="734474" y="1957021"/>
            <a:ext cx="9437370" cy="2069771"/>
          </a:xfrm>
        </p:spPr>
        <p:txBody>
          <a:bodyPr/>
          <a:lstStyle/>
          <a:p>
            <a:endParaRPr lang="tr-TR" dirty="0"/>
          </a:p>
        </p:txBody>
      </p:sp>
      <p:pic>
        <p:nvPicPr>
          <p:cNvPr id="7" name="Resim 6">
            <a:extLst>
              <a:ext uri="{FF2B5EF4-FFF2-40B4-BE49-F238E27FC236}">
                <a16:creationId xmlns:a16="http://schemas.microsoft.com/office/drawing/2014/main" id="{2EA5CD4F-D722-14D5-7453-886901FCCC2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4474" y="1713953"/>
            <a:ext cx="9437370" cy="2416612"/>
          </a:xfrm>
          <a:prstGeom prst="rect">
            <a:avLst/>
          </a:prstGeom>
          <a:noFill/>
          <a:ln>
            <a:noFill/>
          </a:ln>
        </p:spPr>
      </p:pic>
      <p:pic>
        <p:nvPicPr>
          <p:cNvPr id="3" name="Resim 2">
            <a:extLst>
              <a:ext uri="{FF2B5EF4-FFF2-40B4-BE49-F238E27FC236}">
                <a16:creationId xmlns:a16="http://schemas.microsoft.com/office/drawing/2014/main" id="{A60A0E37-4483-DB1D-7A2E-8AB9F55ABE4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4475" y="4327383"/>
            <a:ext cx="9437369" cy="2176145"/>
          </a:xfrm>
          <a:prstGeom prst="rect">
            <a:avLst/>
          </a:prstGeom>
          <a:noFill/>
          <a:ln>
            <a:noFill/>
          </a:ln>
        </p:spPr>
      </p:pic>
    </p:spTree>
    <p:extLst>
      <p:ext uri="{BB962C8B-B14F-4D97-AF65-F5344CB8AC3E}">
        <p14:creationId xmlns:p14="http://schemas.microsoft.com/office/powerpoint/2010/main" val="33881878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279528-8B5D-A587-45B7-427CEE5D1559}"/>
              </a:ext>
            </a:extLst>
          </p:cNvPr>
          <p:cNvSpPr>
            <a:spLocks noGrp="1"/>
          </p:cNvSpPr>
          <p:nvPr>
            <p:ph type="title"/>
          </p:nvPr>
        </p:nvSpPr>
        <p:spPr>
          <a:xfrm>
            <a:off x="646111" y="452718"/>
            <a:ext cx="9404723" cy="1123834"/>
          </a:xfrm>
        </p:spPr>
        <p:txBody>
          <a:bodyPr>
            <a:normAutofit fontScale="90000"/>
          </a:bodyPr>
          <a:lstStyle/>
          <a:p>
            <a:r>
              <a:rPr lang="en-US" sz="4400" dirty="0">
                <a:solidFill>
                  <a:schemeClr val="accent1"/>
                </a:solidFill>
              </a:rPr>
              <a:t>               UI TASARIMLARI </a:t>
            </a:r>
            <a:r>
              <a:rPr lang="tr-TR" sz="4400" dirty="0">
                <a:solidFill>
                  <a:schemeClr val="accent1"/>
                </a:solidFill>
              </a:rPr>
              <a:t>:</a:t>
            </a:r>
            <a:br>
              <a:rPr lang="en-US" sz="4400" dirty="0">
                <a:solidFill>
                  <a:schemeClr val="accent1"/>
                </a:solidFill>
              </a:rPr>
            </a:br>
            <a:r>
              <a:rPr lang="tr-TR" sz="1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Jürinin kim olduğunu göre hangi </a:t>
            </a:r>
            <a:r>
              <a:rPr lang="tr-TR" sz="180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adaylarnı</a:t>
            </a:r>
            <a:r>
              <a:rPr lang="tr-TR" sz="1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göreceğini belirler</a:t>
            </a:r>
            <a:br>
              <a:rPr lang="tr-TR" sz="1800" dirty="0">
                <a:effectLst/>
                <a:latin typeface="Calibri" panose="020F0502020204030204" pitchFamily="34" charset="0"/>
                <a:ea typeface="Calibri" panose="020F0502020204030204" pitchFamily="34" charset="0"/>
                <a:cs typeface="Arial" panose="020B0604020202020204" pitchFamily="34" charset="0"/>
              </a:rPr>
            </a:br>
            <a:endParaRPr lang="tr-TR" sz="2000" dirty="0">
              <a:solidFill>
                <a:schemeClr val="tx1"/>
              </a:solidFill>
            </a:endParaRPr>
          </a:p>
        </p:txBody>
      </p:sp>
      <p:pic>
        <p:nvPicPr>
          <p:cNvPr id="6" name="İçerik Yer Tutucusu 5">
            <a:extLst>
              <a:ext uri="{FF2B5EF4-FFF2-40B4-BE49-F238E27FC236}">
                <a16:creationId xmlns:a16="http://schemas.microsoft.com/office/drawing/2014/main" id="{5FE78FCB-7147-BA1D-FDE0-AA90DEF27DE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3313" y="2130273"/>
            <a:ext cx="8947150" cy="4040492"/>
          </a:xfrm>
          <a:prstGeom prst="rect">
            <a:avLst/>
          </a:prstGeom>
          <a:noFill/>
          <a:ln>
            <a:noFill/>
          </a:ln>
        </p:spPr>
      </p:pic>
    </p:spTree>
    <p:extLst>
      <p:ext uri="{BB962C8B-B14F-4D97-AF65-F5344CB8AC3E}">
        <p14:creationId xmlns:p14="http://schemas.microsoft.com/office/powerpoint/2010/main" val="40390488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279528-8B5D-A587-45B7-427CEE5D1559}"/>
              </a:ext>
            </a:extLst>
          </p:cNvPr>
          <p:cNvSpPr>
            <a:spLocks noGrp="1"/>
          </p:cNvSpPr>
          <p:nvPr>
            <p:ph type="title"/>
          </p:nvPr>
        </p:nvSpPr>
        <p:spPr/>
        <p:txBody>
          <a:bodyPr>
            <a:normAutofit/>
          </a:bodyPr>
          <a:lstStyle/>
          <a:p>
            <a:r>
              <a:rPr lang="en-US" sz="4400" dirty="0">
                <a:solidFill>
                  <a:schemeClr val="accent1"/>
                </a:solidFill>
              </a:rPr>
              <a:t>               UI TASARIMLARI </a:t>
            </a:r>
            <a:r>
              <a:rPr lang="tr-TR" sz="4400" dirty="0">
                <a:solidFill>
                  <a:schemeClr val="accent1"/>
                </a:solidFill>
              </a:rPr>
              <a:t>:</a:t>
            </a:r>
            <a:br>
              <a:rPr lang="en-US" sz="4400" dirty="0">
                <a:solidFill>
                  <a:schemeClr val="accent1"/>
                </a:solidFill>
              </a:rPr>
            </a:br>
            <a:r>
              <a:rPr lang="en-US" sz="2800" dirty="0">
                <a:solidFill>
                  <a:schemeClr val="accent1"/>
                </a:solidFill>
              </a:rPr>
              <a:t> </a:t>
            </a:r>
            <a:r>
              <a:rPr lang="en-US" sz="2000" dirty="0" err="1">
                <a:solidFill>
                  <a:schemeClr val="accent1"/>
                </a:solidFill>
                <a:highlight>
                  <a:srgbClr val="FFFF00"/>
                </a:highlight>
              </a:rPr>
              <a:t>Sınav</a:t>
            </a:r>
            <a:r>
              <a:rPr lang="en-US" sz="2000" dirty="0">
                <a:solidFill>
                  <a:schemeClr val="accent1"/>
                </a:solidFill>
                <a:highlight>
                  <a:srgbClr val="FFFF00"/>
                </a:highlight>
              </a:rPr>
              <a:t> </a:t>
            </a:r>
            <a:r>
              <a:rPr lang="en-US" sz="2000" dirty="0" err="1">
                <a:solidFill>
                  <a:schemeClr val="accent1"/>
                </a:solidFill>
                <a:highlight>
                  <a:srgbClr val="FFFF00"/>
                </a:highlight>
              </a:rPr>
              <a:t>jürisi</a:t>
            </a:r>
            <a:r>
              <a:rPr lang="en-US" sz="2000" dirty="0">
                <a:solidFill>
                  <a:schemeClr val="accent1"/>
                </a:solidFill>
                <a:highlight>
                  <a:srgbClr val="FFFF00"/>
                </a:highlight>
              </a:rPr>
              <a:t> </a:t>
            </a:r>
            <a:r>
              <a:rPr lang="en-US" sz="2000" dirty="0" err="1">
                <a:solidFill>
                  <a:schemeClr val="accent1"/>
                </a:solidFill>
                <a:highlight>
                  <a:srgbClr val="FFFF00"/>
                </a:highlight>
              </a:rPr>
              <a:t>sayfası</a:t>
            </a:r>
            <a:r>
              <a:rPr lang="en-US" sz="2000" dirty="0">
                <a:solidFill>
                  <a:schemeClr val="accent1"/>
                </a:solidFill>
                <a:highlight>
                  <a:srgbClr val="FFFF00"/>
                </a:highlight>
              </a:rPr>
              <a:t>: </a:t>
            </a:r>
            <a:endParaRPr lang="tr-TR" sz="2000" dirty="0">
              <a:solidFill>
                <a:schemeClr val="tx1"/>
              </a:solidFill>
            </a:endParaRPr>
          </a:p>
        </p:txBody>
      </p:sp>
      <p:pic>
        <p:nvPicPr>
          <p:cNvPr id="4" name="İçerik Yer Tutucusu 3">
            <a:extLst>
              <a:ext uri="{FF2B5EF4-FFF2-40B4-BE49-F238E27FC236}">
                <a16:creationId xmlns:a16="http://schemas.microsoft.com/office/drawing/2014/main" id="{DD1D80B3-56EB-F253-0C50-BDFFC8A0EB6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2511" y="1686910"/>
            <a:ext cx="9884979" cy="4611413"/>
          </a:xfrm>
          <a:prstGeom prst="rect">
            <a:avLst/>
          </a:prstGeom>
          <a:noFill/>
          <a:ln>
            <a:noFill/>
          </a:ln>
        </p:spPr>
      </p:pic>
    </p:spTree>
    <p:extLst>
      <p:ext uri="{BB962C8B-B14F-4D97-AF65-F5344CB8AC3E}">
        <p14:creationId xmlns:p14="http://schemas.microsoft.com/office/powerpoint/2010/main" val="27066589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279528-8B5D-A587-45B7-427CEE5D1559}"/>
              </a:ext>
            </a:extLst>
          </p:cNvPr>
          <p:cNvSpPr>
            <a:spLocks noGrp="1"/>
          </p:cNvSpPr>
          <p:nvPr>
            <p:ph type="title"/>
          </p:nvPr>
        </p:nvSpPr>
        <p:spPr/>
        <p:txBody>
          <a:bodyPr>
            <a:normAutofit/>
          </a:bodyPr>
          <a:lstStyle/>
          <a:p>
            <a:r>
              <a:rPr lang="en-US" sz="4400" dirty="0">
                <a:solidFill>
                  <a:schemeClr val="accent1"/>
                </a:solidFill>
              </a:rPr>
              <a:t>               UI TASARIMLARI </a:t>
            </a:r>
            <a:r>
              <a:rPr lang="tr-TR" sz="4400" dirty="0">
                <a:solidFill>
                  <a:schemeClr val="accent1"/>
                </a:solidFill>
              </a:rPr>
              <a:t>:</a:t>
            </a:r>
            <a:br>
              <a:rPr lang="en-US" sz="4400" dirty="0">
                <a:solidFill>
                  <a:schemeClr val="accent1"/>
                </a:solidFill>
              </a:rPr>
            </a:br>
            <a:r>
              <a:rPr lang="en-US" sz="2800" dirty="0">
                <a:solidFill>
                  <a:schemeClr val="accent1"/>
                </a:solidFill>
              </a:rPr>
              <a:t> </a:t>
            </a:r>
            <a:r>
              <a:rPr lang="en-US" sz="2000" dirty="0" err="1">
                <a:solidFill>
                  <a:schemeClr val="accent1"/>
                </a:solidFill>
                <a:highlight>
                  <a:srgbClr val="FFFF00"/>
                </a:highlight>
              </a:rPr>
              <a:t>Ön</a:t>
            </a:r>
            <a:r>
              <a:rPr lang="en-US" sz="2000" dirty="0">
                <a:solidFill>
                  <a:schemeClr val="accent1"/>
                </a:solidFill>
                <a:highlight>
                  <a:srgbClr val="FFFF00"/>
                </a:highlight>
              </a:rPr>
              <a:t> </a:t>
            </a:r>
            <a:r>
              <a:rPr lang="en-US" sz="2000" dirty="0" err="1">
                <a:solidFill>
                  <a:schemeClr val="accent1"/>
                </a:solidFill>
                <a:highlight>
                  <a:srgbClr val="FFFF00"/>
                </a:highlight>
              </a:rPr>
              <a:t>değerlendirme</a:t>
            </a:r>
            <a:r>
              <a:rPr lang="en-US" sz="2000" dirty="0">
                <a:solidFill>
                  <a:schemeClr val="accent1"/>
                </a:solidFill>
                <a:highlight>
                  <a:srgbClr val="FFFF00"/>
                </a:highlight>
              </a:rPr>
              <a:t> </a:t>
            </a:r>
            <a:r>
              <a:rPr lang="en-US" sz="2000" dirty="0" err="1">
                <a:solidFill>
                  <a:schemeClr val="accent1"/>
                </a:solidFill>
                <a:highlight>
                  <a:srgbClr val="FFFF00"/>
                </a:highlight>
              </a:rPr>
              <a:t>sayfası</a:t>
            </a:r>
            <a:r>
              <a:rPr lang="en-US" sz="2000" dirty="0">
                <a:solidFill>
                  <a:schemeClr val="accent1"/>
                </a:solidFill>
                <a:highlight>
                  <a:srgbClr val="FFFF00"/>
                </a:highlight>
              </a:rPr>
              <a:t>: </a:t>
            </a:r>
            <a:endParaRPr lang="tr-TR" sz="2000" dirty="0">
              <a:solidFill>
                <a:schemeClr val="tx1"/>
              </a:solidFill>
            </a:endParaRPr>
          </a:p>
        </p:txBody>
      </p:sp>
      <p:sp>
        <p:nvSpPr>
          <p:cNvPr id="5" name="İçerik Yer Tutucusu 4">
            <a:extLst>
              <a:ext uri="{FF2B5EF4-FFF2-40B4-BE49-F238E27FC236}">
                <a16:creationId xmlns:a16="http://schemas.microsoft.com/office/drawing/2014/main" id="{623D94F0-A21F-9EB7-8E16-99246C7CA0D8}"/>
              </a:ext>
            </a:extLst>
          </p:cNvPr>
          <p:cNvSpPr>
            <a:spLocks noGrp="1"/>
          </p:cNvSpPr>
          <p:nvPr>
            <p:ph idx="1"/>
          </p:nvPr>
        </p:nvSpPr>
        <p:spPr/>
        <p:txBody>
          <a:bodyPr/>
          <a:lstStyle/>
          <a:p>
            <a:endParaRPr lang="tr-TR"/>
          </a:p>
        </p:txBody>
      </p:sp>
      <p:pic>
        <p:nvPicPr>
          <p:cNvPr id="6" name="Resim 5">
            <a:extLst>
              <a:ext uri="{FF2B5EF4-FFF2-40B4-BE49-F238E27FC236}">
                <a16:creationId xmlns:a16="http://schemas.microsoft.com/office/drawing/2014/main" id="{DE922F18-5164-726B-7195-E012402ECA7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5083" y="1716069"/>
            <a:ext cx="11185633" cy="4689213"/>
          </a:xfrm>
          <a:prstGeom prst="rect">
            <a:avLst/>
          </a:prstGeom>
          <a:noFill/>
          <a:ln>
            <a:noFill/>
          </a:ln>
        </p:spPr>
      </p:pic>
    </p:spTree>
    <p:extLst>
      <p:ext uri="{BB962C8B-B14F-4D97-AF65-F5344CB8AC3E}">
        <p14:creationId xmlns:p14="http://schemas.microsoft.com/office/powerpoint/2010/main" val="35928200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279528-8B5D-A587-45B7-427CEE5D1559}"/>
              </a:ext>
            </a:extLst>
          </p:cNvPr>
          <p:cNvSpPr>
            <a:spLocks noGrp="1"/>
          </p:cNvSpPr>
          <p:nvPr>
            <p:ph type="title"/>
          </p:nvPr>
        </p:nvSpPr>
        <p:spPr/>
        <p:txBody>
          <a:bodyPr>
            <a:normAutofit fontScale="90000"/>
          </a:bodyPr>
          <a:lstStyle/>
          <a:p>
            <a:r>
              <a:rPr lang="en-US" sz="4400" dirty="0">
                <a:solidFill>
                  <a:schemeClr val="accent1"/>
                </a:solidFill>
              </a:rPr>
              <a:t>               UI TASARIMLARI </a:t>
            </a:r>
            <a:r>
              <a:rPr lang="tr-TR" sz="4400" dirty="0">
                <a:solidFill>
                  <a:schemeClr val="accent1"/>
                </a:solidFill>
              </a:rPr>
              <a:t>:</a:t>
            </a:r>
            <a:br>
              <a:rPr lang="en-US" sz="4400" dirty="0">
                <a:solidFill>
                  <a:schemeClr val="accent1"/>
                </a:solidFill>
              </a:rPr>
            </a:br>
            <a:r>
              <a:rPr lang="en-US" sz="4400" dirty="0">
                <a:solidFill>
                  <a:schemeClr val="accent1"/>
                </a:solidFill>
              </a:rPr>
              <a:t>   </a:t>
            </a:r>
            <a:r>
              <a:rPr lang="en-US" sz="2200" dirty="0" err="1">
                <a:solidFill>
                  <a:schemeClr val="tx1"/>
                </a:solidFill>
              </a:rPr>
              <a:t>bilim</a:t>
            </a:r>
            <a:r>
              <a:rPr lang="en-US" sz="2200" dirty="0">
                <a:solidFill>
                  <a:schemeClr val="tx1"/>
                </a:solidFill>
              </a:rPr>
              <a:t> </a:t>
            </a:r>
            <a:r>
              <a:rPr lang="en-US" sz="2200" dirty="0" err="1">
                <a:solidFill>
                  <a:schemeClr val="tx1"/>
                </a:solidFill>
              </a:rPr>
              <a:t>jürisi</a:t>
            </a:r>
            <a:r>
              <a:rPr lang="en-US" sz="2200" dirty="0">
                <a:solidFill>
                  <a:schemeClr val="tx1"/>
                </a:solidFill>
              </a:rPr>
              <a:t> </a:t>
            </a:r>
            <a:r>
              <a:rPr lang="en-US" sz="2200" dirty="0" err="1">
                <a:solidFill>
                  <a:schemeClr val="tx1"/>
                </a:solidFill>
              </a:rPr>
              <a:t>sayfası</a:t>
            </a:r>
            <a:r>
              <a:rPr lang="en-US" sz="2200" dirty="0">
                <a:solidFill>
                  <a:schemeClr val="tx1"/>
                </a:solidFill>
              </a:rPr>
              <a:t>: </a:t>
            </a:r>
            <a:endParaRPr lang="tr-TR" sz="2200" dirty="0">
              <a:solidFill>
                <a:schemeClr val="tx1"/>
              </a:solidFill>
            </a:endParaRPr>
          </a:p>
        </p:txBody>
      </p:sp>
      <p:pic>
        <p:nvPicPr>
          <p:cNvPr id="7" name="İçerik Yer Tutucusu 6">
            <a:extLst>
              <a:ext uri="{FF2B5EF4-FFF2-40B4-BE49-F238E27FC236}">
                <a16:creationId xmlns:a16="http://schemas.microsoft.com/office/drawing/2014/main" id="{00FF5A85-80CA-C1C1-3904-67E29F67AFA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6374" y="2097525"/>
            <a:ext cx="10421281" cy="4673764"/>
          </a:xfrm>
          <a:prstGeom prst="rect">
            <a:avLst/>
          </a:prstGeom>
          <a:noFill/>
          <a:ln>
            <a:noFill/>
          </a:ln>
        </p:spPr>
      </p:pic>
    </p:spTree>
    <p:extLst>
      <p:ext uri="{BB962C8B-B14F-4D97-AF65-F5344CB8AC3E}">
        <p14:creationId xmlns:p14="http://schemas.microsoft.com/office/powerpoint/2010/main" val="28437627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279528-8B5D-A587-45B7-427CEE5D1559}"/>
              </a:ext>
            </a:extLst>
          </p:cNvPr>
          <p:cNvSpPr>
            <a:spLocks noGrp="1"/>
          </p:cNvSpPr>
          <p:nvPr>
            <p:ph type="title"/>
          </p:nvPr>
        </p:nvSpPr>
        <p:spPr/>
        <p:txBody>
          <a:bodyPr>
            <a:normAutofit fontScale="90000"/>
          </a:bodyPr>
          <a:lstStyle/>
          <a:p>
            <a:r>
              <a:rPr lang="en-US" sz="4400" dirty="0">
                <a:solidFill>
                  <a:schemeClr val="accent1"/>
                </a:solidFill>
              </a:rPr>
              <a:t>               UI TASARIMLARI </a:t>
            </a:r>
            <a:r>
              <a:rPr lang="tr-TR" sz="4400" dirty="0">
                <a:solidFill>
                  <a:schemeClr val="accent1"/>
                </a:solidFill>
              </a:rPr>
              <a:t>:</a:t>
            </a:r>
            <a:br>
              <a:rPr lang="en-US" sz="4400" dirty="0">
                <a:solidFill>
                  <a:schemeClr val="accent1"/>
                </a:solidFill>
              </a:rPr>
            </a:br>
            <a:r>
              <a:rPr lang="en-US" sz="2700" dirty="0" err="1">
                <a:solidFill>
                  <a:schemeClr val="tx1"/>
                </a:solidFill>
              </a:rPr>
              <a:t>Yönetici</a:t>
            </a:r>
            <a:r>
              <a:rPr lang="en-US" sz="4400" dirty="0">
                <a:solidFill>
                  <a:schemeClr val="accent1"/>
                </a:solidFill>
              </a:rPr>
              <a:t> </a:t>
            </a:r>
            <a:r>
              <a:rPr lang="en-US" sz="2200" dirty="0" err="1">
                <a:solidFill>
                  <a:schemeClr val="tx1"/>
                </a:solidFill>
              </a:rPr>
              <a:t>sayfası</a:t>
            </a:r>
            <a:r>
              <a:rPr lang="en-US" sz="2200" dirty="0">
                <a:solidFill>
                  <a:schemeClr val="tx1"/>
                </a:solidFill>
              </a:rPr>
              <a:t>: </a:t>
            </a:r>
            <a:endParaRPr lang="tr-TR" sz="2200" dirty="0">
              <a:solidFill>
                <a:schemeClr val="tx1"/>
              </a:solidFill>
            </a:endParaRPr>
          </a:p>
        </p:txBody>
      </p:sp>
      <p:pic>
        <p:nvPicPr>
          <p:cNvPr id="8" name="İçerik Yer Tutucusu 7">
            <a:extLst>
              <a:ext uri="{FF2B5EF4-FFF2-40B4-BE49-F238E27FC236}">
                <a16:creationId xmlns:a16="http://schemas.microsoft.com/office/drawing/2014/main" id="{CFA9E2C6-4DDA-EF57-67B5-7DB78309767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8001" y="2269508"/>
            <a:ext cx="9530529" cy="4028815"/>
          </a:xfrm>
          <a:prstGeom prst="rect">
            <a:avLst/>
          </a:prstGeom>
          <a:noFill/>
          <a:ln>
            <a:noFill/>
          </a:ln>
        </p:spPr>
      </p:pic>
    </p:spTree>
    <p:extLst>
      <p:ext uri="{BB962C8B-B14F-4D97-AF65-F5344CB8AC3E}">
        <p14:creationId xmlns:p14="http://schemas.microsoft.com/office/powerpoint/2010/main" val="1266357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F4699E-F5C9-F868-7E40-1DAF171B4D6E}"/>
              </a:ext>
            </a:extLst>
          </p:cNvPr>
          <p:cNvSpPr>
            <a:spLocks noGrp="1"/>
          </p:cNvSpPr>
          <p:nvPr>
            <p:ph type="title"/>
          </p:nvPr>
        </p:nvSpPr>
        <p:spPr>
          <a:xfrm>
            <a:off x="646111" y="452718"/>
            <a:ext cx="9404723" cy="997710"/>
          </a:xfrm>
        </p:spPr>
        <p:txBody>
          <a:bodyPr/>
          <a:lstStyle/>
          <a:p>
            <a:r>
              <a:rPr lang="tr-TR" sz="4000" dirty="0">
                <a:solidFill>
                  <a:schemeClr val="accent1"/>
                </a:solidFill>
              </a:rPr>
              <a:t>KAYIT SİSTEMİNİN</a:t>
            </a:r>
            <a:r>
              <a:rPr lang="en-US" sz="4000" dirty="0">
                <a:solidFill>
                  <a:schemeClr val="accent1"/>
                </a:solidFill>
              </a:rPr>
              <a:t> VERİ DİYAGRAMİ</a:t>
            </a:r>
            <a:r>
              <a:rPr lang="tr-TR" sz="4000" dirty="0">
                <a:solidFill>
                  <a:schemeClr val="accent1"/>
                </a:solidFill>
              </a:rPr>
              <a:t>:</a:t>
            </a:r>
            <a:r>
              <a:rPr lang="en-US" dirty="0"/>
              <a:t>	</a:t>
            </a:r>
            <a:br>
              <a:rPr lang="en-US" dirty="0"/>
            </a:br>
            <a:r>
              <a:rPr lang="en-US" dirty="0" err="1"/>
              <a:t>doğrulama</a:t>
            </a:r>
            <a:r>
              <a:rPr lang="en-US" dirty="0"/>
              <a:t> </a:t>
            </a:r>
            <a:br>
              <a:rPr lang="en-US" dirty="0"/>
            </a:br>
            <a:endParaRPr lang="tr-TR" dirty="0"/>
          </a:p>
        </p:txBody>
      </p:sp>
      <p:pic>
        <p:nvPicPr>
          <p:cNvPr id="4" name="İçerik Yer Tutucusu 3">
            <a:extLst>
              <a:ext uri="{FF2B5EF4-FFF2-40B4-BE49-F238E27FC236}">
                <a16:creationId xmlns:a16="http://schemas.microsoft.com/office/drawing/2014/main" id="{7480ACA7-D05C-9E1A-6D46-77E0C39B4F9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6111" y="2057401"/>
            <a:ext cx="8450593" cy="4406462"/>
          </a:xfrm>
          <a:prstGeom prst="rect">
            <a:avLst/>
          </a:prstGeom>
          <a:noFill/>
          <a:ln>
            <a:noFill/>
          </a:ln>
        </p:spPr>
      </p:pic>
    </p:spTree>
    <p:extLst>
      <p:ext uri="{BB962C8B-B14F-4D97-AF65-F5344CB8AC3E}">
        <p14:creationId xmlns:p14="http://schemas.microsoft.com/office/powerpoint/2010/main" val="40391154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279528-8B5D-A587-45B7-427CEE5D1559}"/>
              </a:ext>
            </a:extLst>
          </p:cNvPr>
          <p:cNvSpPr>
            <a:spLocks noGrp="1"/>
          </p:cNvSpPr>
          <p:nvPr>
            <p:ph type="title"/>
          </p:nvPr>
        </p:nvSpPr>
        <p:spPr/>
        <p:txBody>
          <a:bodyPr>
            <a:normAutofit fontScale="90000"/>
          </a:bodyPr>
          <a:lstStyle/>
          <a:p>
            <a:r>
              <a:rPr lang="en-US" sz="4400" dirty="0">
                <a:solidFill>
                  <a:schemeClr val="accent1"/>
                </a:solidFill>
              </a:rPr>
              <a:t>               UI TASARIMLARI </a:t>
            </a:r>
            <a:r>
              <a:rPr lang="tr-TR" sz="4400" dirty="0">
                <a:solidFill>
                  <a:schemeClr val="accent1"/>
                </a:solidFill>
              </a:rPr>
              <a:t>:</a:t>
            </a:r>
            <a:br>
              <a:rPr lang="en-US" sz="4400" dirty="0">
                <a:solidFill>
                  <a:schemeClr val="accent1"/>
                </a:solidFill>
              </a:rPr>
            </a:br>
            <a:r>
              <a:rPr lang="en-US" sz="2700" dirty="0" err="1">
                <a:solidFill>
                  <a:schemeClr val="tx1"/>
                </a:solidFill>
              </a:rPr>
              <a:t>Yönetici</a:t>
            </a:r>
            <a:r>
              <a:rPr lang="en-US" sz="4400" dirty="0">
                <a:solidFill>
                  <a:schemeClr val="accent1"/>
                </a:solidFill>
              </a:rPr>
              <a:t> </a:t>
            </a:r>
            <a:r>
              <a:rPr lang="en-US" sz="2200" dirty="0" err="1">
                <a:solidFill>
                  <a:schemeClr val="tx1"/>
                </a:solidFill>
              </a:rPr>
              <a:t>sayfası</a:t>
            </a:r>
            <a:r>
              <a:rPr lang="en-US" sz="2200" dirty="0">
                <a:solidFill>
                  <a:schemeClr val="tx1"/>
                </a:solidFill>
              </a:rPr>
              <a:t>: </a:t>
            </a:r>
            <a:endParaRPr lang="tr-TR" sz="2200" dirty="0">
              <a:solidFill>
                <a:schemeClr val="tx1"/>
              </a:solidFill>
            </a:endParaRPr>
          </a:p>
        </p:txBody>
      </p:sp>
      <p:pic>
        <p:nvPicPr>
          <p:cNvPr id="5" name="İçerik Yer Tutucusu 4">
            <a:extLst>
              <a:ext uri="{FF2B5EF4-FFF2-40B4-BE49-F238E27FC236}">
                <a16:creationId xmlns:a16="http://schemas.microsoft.com/office/drawing/2014/main" id="{A832FEEC-6E2D-87C0-2C03-93E18BDC30B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4940" y="1978573"/>
            <a:ext cx="9325893" cy="4335517"/>
          </a:xfrm>
          <a:prstGeom prst="rect">
            <a:avLst/>
          </a:prstGeom>
          <a:noFill/>
          <a:ln>
            <a:noFill/>
          </a:ln>
        </p:spPr>
      </p:pic>
    </p:spTree>
    <p:extLst>
      <p:ext uri="{BB962C8B-B14F-4D97-AF65-F5344CB8AC3E}">
        <p14:creationId xmlns:p14="http://schemas.microsoft.com/office/powerpoint/2010/main" val="12785106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279528-8B5D-A587-45B7-427CEE5D1559}"/>
              </a:ext>
            </a:extLst>
          </p:cNvPr>
          <p:cNvSpPr>
            <a:spLocks noGrp="1"/>
          </p:cNvSpPr>
          <p:nvPr>
            <p:ph type="title"/>
          </p:nvPr>
        </p:nvSpPr>
        <p:spPr/>
        <p:txBody>
          <a:bodyPr>
            <a:normAutofit fontScale="90000"/>
          </a:bodyPr>
          <a:lstStyle/>
          <a:p>
            <a:r>
              <a:rPr lang="en-US" sz="4400" dirty="0">
                <a:solidFill>
                  <a:schemeClr val="accent1"/>
                </a:solidFill>
              </a:rPr>
              <a:t>               UI TASARIMLARI </a:t>
            </a:r>
            <a:r>
              <a:rPr lang="tr-TR" sz="4400" dirty="0">
                <a:solidFill>
                  <a:schemeClr val="accent1"/>
                </a:solidFill>
              </a:rPr>
              <a:t>:</a:t>
            </a:r>
            <a:br>
              <a:rPr lang="en-US" sz="4400" dirty="0">
                <a:solidFill>
                  <a:schemeClr val="accent1"/>
                </a:solidFill>
              </a:rPr>
            </a:br>
            <a:r>
              <a:rPr lang="en-US" sz="2700" dirty="0" err="1">
                <a:solidFill>
                  <a:schemeClr val="tx1"/>
                </a:solidFill>
              </a:rPr>
              <a:t>Yönetici</a:t>
            </a:r>
            <a:r>
              <a:rPr lang="en-US" sz="4400" dirty="0">
                <a:solidFill>
                  <a:schemeClr val="accent1"/>
                </a:solidFill>
              </a:rPr>
              <a:t> </a:t>
            </a:r>
            <a:r>
              <a:rPr lang="en-US" sz="2200" dirty="0" err="1">
                <a:solidFill>
                  <a:schemeClr val="tx1"/>
                </a:solidFill>
              </a:rPr>
              <a:t>sayfası</a:t>
            </a:r>
            <a:r>
              <a:rPr lang="en-US" sz="2200" dirty="0">
                <a:solidFill>
                  <a:schemeClr val="tx1"/>
                </a:solidFill>
              </a:rPr>
              <a:t>: </a:t>
            </a:r>
            <a:endParaRPr lang="tr-TR" sz="2200" dirty="0">
              <a:solidFill>
                <a:schemeClr val="tx1"/>
              </a:solidFill>
            </a:endParaRPr>
          </a:p>
        </p:txBody>
      </p:sp>
      <p:sp>
        <p:nvSpPr>
          <p:cNvPr id="4" name="İçerik Yer Tutucusu 3">
            <a:extLst>
              <a:ext uri="{FF2B5EF4-FFF2-40B4-BE49-F238E27FC236}">
                <a16:creationId xmlns:a16="http://schemas.microsoft.com/office/drawing/2014/main" id="{1E679ABB-8CBA-7A23-B57D-8F850686DE06}"/>
              </a:ext>
            </a:extLst>
          </p:cNvPr>
          <p:cNvSpPr>
            <a:spLocks noGrp="1"/>
          </p:cNvSpPr>
          <p:nvPr>
            <p:ph idx="1"/>
          </p:nvPr>
        </p:nvSpPr>
        <p:spPr/>
        <p:txBody>
          <a:bodyPr/>
          <a:lstStyle/>
          <a:p>
            <a:endParaRPr lang="tr-TR"/>
          </a:p>
        </p:txBody>
      </p:sp>
      <p:pic>
        <p:nvPicPr>
          <p:cNvPr id="6" name="Resim 5">
            <a:extLst>
              <a:ext uri="{FF2B5EF4-FFF2-40B4-BE49-F238E27FC236}">
                <a16:creationId xmlns:a16="http://schemas.microsoft.com/office/drawing/2014/main" id="{8A6AF524-17A9-98D6-461A-4C7880C4CD8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69580" y="2052918"/>
            <a:ext cx="9404723" cy="4311650"/>
          </a:xfrm>
          <a:prstGeom prst="rect">
            <a:avLst/>
          </a:prstGeom>
          <a:noFill/>
          <a:ln>
            <a:noFill/>
          </a:ln>
        </p:spPr>
      </p:pic>
    </p:spTree>
    <p:extLst>
      <p:ext uri="{BB962C8B-B14F-4D97-AF65-F5344CB8AC3E}">
        <p14:creationId xmlns:p14="http://schemas.microsoft.com/office/powerpoint/2010/main" val="24618843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279528-8B5D-A587-45B7-427CEE5D1559}"/>
              </a:ext>
            </a:extLst>
          </p:cNvPr>
          <p:cNvSpPr>
            <a:spLocks noGrp="1"/>
          </p:cNvSpPr>
          <p:nvPr>
            <p:ph type="title"/>
          </p:nvPr>
        </p:nvSpPr>
        <p:spPr/>
        <p:txBody>
          <a:bodyPr>
            <a:normAutofit fontScale="90000"/>
          </a:bodyPr>
          <a:lstStyle/>
          <a:p>
            <a:r>
              <a:rPr lang="en-US" sz="4400" dirty="0">
                <a:solidFill>
                  <a:schemeClr val="accent1"/>
                </a:solidFill>
              </a:rPr>
              <a:t>               UI TASARIMLARI </a:t>
            </a:r>
            <a:r>
              <a:rPr lang="tr-TR" sz="4400" dirty="0">
                <a:solidFill>
                  <a:schemeClr val="accent1"/>
                </a:solidFill>
              </a:rPr>
              <a:t>:</a:t>
            </a:r>
            <a:br>
              <a:rPr lang="en-US" sz="4400" dirty="0">
                <a:solidFill>
                  <a:schemeClr val="accent1"/>
                </a:solidFill>
              </a:rPr>
            </a:br>
            <a:r>
              <a:rPr lang="en-US" sz="2700" dirty="0" err="1">
                <a:solidFill>
                  <a:schemeClr val="tx1"/>
                </a:solidFill>
              </a:rPr>
              <a:t>Yönetici</a:t>
            </a:r>
            <a:r>
              <a:rPr lang="en-US" sz="4400" dirty="0">
                <a:solidFill>
                  <a:schemeClr val="accent1"/>
                </a:solidFill>
              </a:rPr>
              <a:t> </a:t>
            </a:r>
            <a:r>
              <a:rPr lang="en-US" sz="2200" dirty="0" err="1">
                <a:solidFill>
                  <a:schemeClr val="tx1"/>
                </a:solidFill>
              </a:rPr>
              <a:t>sayfası</a:t>
            </a:r>
            <a:r>
              <a:rPr lang="en-US" sz="2200" dirty="0">
                <a:solidFill>
                  <a:schemeClr val="tx1"/>
                </a:solidFill>
              </a:rPr>
              <a:t>: </a:t>
            </a:r>
            <a:endParaRPr lang="tr-TR" sz="2200" dirty="0">
              <a:solidFill>
                <a:schemeClr val="tx1"/>
              </a:solidFill>
            </a:endParaRPr>
          </a:p>
        </p:txBody>
      </p:sp>
      <p:sp>
        <p:nvSpPr>
          <p:cNvPr id="4" name="İçerik Yer Tutucusu 3">
            <a:extLst>
              <a:ext uri="{FF2B5EF4-FFF2-40B4-BE49-F238E27FC236}">
                <a16:creationId xmlns:a16="http://schemas.microsoft.com/office/drawing/2014/main" id="{1E679ABB-8CBA-7A23-B57D-8F850686DE06}"/>
              </a:ext>
            </a:extLst>
          </p:cNvPr>
          <p:cNvSpPr>
            <a:spLocks noGrp="1"/>
          </p:cNvSpPr>
          <p:nvPr>
            <p:ph idx="1"/>
          </p:nvPr>
        </p:nvSpPr>
        <p:spPr/>
        <p:txBody>
          <a:bodyPr/>
          <a:lstStyle/>
          <a:p>
            <a:endParaRPr lang="tr-TR"/>
          </a:p>
        </p:txBody>
      </p:sp>
      <p:pic>
        <p:nvPicPr>
          <p:cNvPr id="3" name="Resim 2">
            <a:extLst>
              <a:ext uri="{FF2B5EF4-FFF2-40B4-BE49-F238E27FC236}">
                <a16:creationId xmlns:a16="http://schemas.microsoft.com/office/drawing/2014/main" id="{61338B14-097F-9DE5-327C-F7BAEE58FB8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03312" y="2052918"/>
            <a:ext cx="9404722" cy="4253289"/>
          </a:xfrm>
          <a:prstGeom prst="rect">
            <a:avLst/>
          </a:prstGeom>
          <a:noFill/>
          <a:ln>
            <a:noFill/>
          </a:ln>
        </p:spPr>
      </p:pic>
    </p:spTree>
    <p:extLst>
      <p:ext uri="{BB962C8B-B14F-4D97-AF65-F5344CB8AC3E}">
        <p14:creationId xmlns:p14="http://schemas.microsoft.com/office/powerpoint/2010/main" val="41782289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5F60C7-83A4-A231-FDC7-E3A8AD2C7193}"/>
              </a:ext>
            </a:extLst>
          </p:cNvPr>
          <p:cNvSpPr>
            <a:spLocks noGrp="1"/>
          </p:cNvSpPr>
          <p:nvPr>
            <p:ph type="title"/>
          </p:nvPr>
        </p:nvSpPr>
        <p:spPr>
          <a:xfrm>
            <a:off x="646111" y="452718"/>
            <a:ext cx="9404723" cy="2156475"/>
          </a:xfrm>
        </p:spPr>
        <p:txBody>
          <a:bodyPr/>
          <a:lstStyle/>
          <a:p>
            <a:pPr marL="0" marR="0">
              <a:lnSpc>
                <a:spcPct val="106000"/>
              </a:lnSpc>
              <a:spcBef>
                <a:spcPts val="0"/>
              </a:spcBef>
              <a:spcAft>
                <a:spcPts val="800"/>
              </a:spcAft>
            </a:pPr>
            <a:r>
              <a:rPr lang="en-US" dirty="0" err="1"/>
              <a:t>Grup</a:t>
            </a:r>
            <a:r>
              <a:rPr lang="en-US" dirty="0"/>
              <a:t> </a:t>
            </a:r>
            <a:r>
              <a:rPr lang="en-US" dirty="0" err="1"/>
              <a:t>Üyeleri</a:t>
            </a:r>
            <a:r>
              <a:rPr lang="en-US" dirty="0"/>
              <a:t> : </a:t>
            </a:r>
            <a:br>
              <a:rPr lang="en-US" dirty="0"/>
            </a:br>
            <a:r>
              <a:rPr lang="tr-TR" sz="1800" dirty="0">
                <a:effectLst/>
                <a:latin typeface="Calibri" panose="020F0502020204030204" pitchFamily="34" charset="0"/>
                <a:ea typeface="Calibri" panose="020F0502020204030204" pitchFamily="34" charset="0"/>
                <a:cs typeface="Arial" panose="020B0604020202020204" pitchFamily="34" charset="0"/>
              </a:rPr>
              <a:t>1-Abdullah Alhasan 5190505067</a:t>
            </a:r>
            <a:br>
              <a:rPr lang="tr-TR" sz="1800" dirty="0">
                <a:effectLst/>
                <a:latin typeface="Calibri" panose="020F0502020204030204" pitchFamily="34" charset="0"/>
                <a:ea typeface="Calibri" panose="020F0502020204030204" pitchFamily="34" charset="0"/>
                <a:cs typeface="Arial" panose="020B0604020202020204" pitchFamily="34" charset="0"/>
              </a:rPr>
            </a:br>
            <a:r>
              <a:rPr lang="tr-TR" sz="1800" dirty="0">
                <a:effectLst/>
                <a:latin typeface="Calibri" panose="020F0502020204030204" pitchFamily="34" charset="0"/>
                <a:ea typeface="Calibri" panose="020F0502020204030204" pitchFamily="34" charset="0"/>
                <a:cs typeface="Arial" panose="020B0604020202020204" pitchFamily="34" charset="0"/>
              </a:rPr>
              <a:t>2-Kais Al </a:t>
            </a:r>
            <a:r>
              <a:rPr lang="tr-TR" sz="1800" dirty="0" err="1">
                <a:effectLst/>
                <a:latin typeface="Calibri" panose="020F0502020204030204" pitchFamily="34" charset="0"/>
                <a:ea typeface="Calibri" panose="020F0502020204030204" pitchFamily="34" charset="0"/>
                <a:cs typeface="Arial" panose="020B0604020202020204" pitchFamily="34" charset="0"/>
              </a:rPr>
              <a:t>Husrom</a:t>
            </a:r>
            <a:r>
              <a:rPr lang="tr-TR" sz="1800" dirty="0">
                <a:effectLst/>
                <a:latin typeface="Calibri" panose="020F0502020204030204" pitchFamily="34" charset="0"/>
                <a:ea typeface="Calibri" panose="020F0502020204030204" pitchFamily="34" charset="0"/>
                <a:cs typeface="Arial" panose="020B0604020202020204" pitchFamily="34" charset="0"/>
              </a:rPr>
              <a:t> 5190505058</a:t>
            </a:r>
            <a:br>
              <a:rPr lang="tr-TR" sz="1800" dirty="0">
                <a:effectLst/>
                <a:latin typeface="Calibri" panose="020F0502020204030204" pitchFamily="34" charset="0"/>
                <a:ea typeface="Calibri" panose="020F0502020204030204" pitchFamily="34" charset="0"/>
                <a:cs typeface="Arial" panose="020B0604020202020204" pitchFamily="34" charset="0"/>
              </a:rPr>
            </a:br>
            <a:r>
              <a:rPr lang="tr-TR" sz="1800" dirty="0">
                <a:effectLst/>
                <a:latin typeface="Calibri" panose="020F0502020204030204" pitchFamily="34" charset="0"/>
                <a:ea typeface="Calibri" panose="020F0502020204030204" pitchFamily="34" charset="0"/>
                <a:cs typeface="Arial" panose="020B0604020202020204" pitchFamily="34" charset="0"/>
              </a:rPr>
              <a:t>3-Abdalla </a:t>
            </a:r>
            <a:r>
              <a:rPr lang="tr-TR" sz="1800" dirty="0" err="1">
                <a:effectLst/>
                <a:latin typeface="Calibri" panose="020F0502020204030204" pitchFamily="34" charset="0"/>
                <a:ea typeface="Calibri" panose="020F0502020204030204" pitchFamily="34" charset="0"/>
                <a:cs typeface="Arial" panose="020B0604020202020204" pitchFamily="34" charset="0"/>
              </a:rPr>
              <a:t>Youssef</a:t>
            </a:r>
            <a:r>
              <a:rPr lang="tr-TR" sz="1800" dirty="0">
                <a:effectLst/>
                <a:latin typeface="Calibri" panose="020F0502020204030204" pitchFamily="34" charset="0"/>
                <a:ea typeface="Calibri" panose="020F0502020204030204" pitchFamily="34" charset="0"/>
                <a:cs typeface="Arial" panose="020B0604020202020204" pitchFamily="34" charset="0"/>
              </a:rPr>
              <a:t> 5190505084</a:t>
            </a:r>
            <a:br>
              <a:rPr lang="tr-TR" sz="1800" dirty="0">
                <a:effectLst/>
                <a:latin typeface="Calibri" panose="020F0502020204030204" pitchFamily="34" charset="0"/>
                <a:ea typeface="Calibri" panose="020F0502020204030204" pitchFamily="34" charset="0"/>
                <a:cs typeface="Arial" panose="020B0604020202020204" pitchFamily="34" charset="0"/>
              </a:rPr>
            </a:br>
            <a:r>
              <a:rPr lang="tr-TR" sz="1800" dirty="0">
                <a:effectLst/>
                <a:latin typeface="Calibri" panose="020F0502020204030204" pitchFamily="34" charset="0"/>
                <a:ea typeface="Calibri" panose="020F0502020204030204" pitchFamily="34" charset="0"/>
                <a:cs typeface="Arial" panose="020B0604020202020204" pitchFamily="34" charset="0"/>
              </a:rPr>
              <a:t>4-Mohamed </a:t>
            </a:r>
            <a:r>
              <a:rPr lang="tr-TR" sz="1800" dirty="0" err="1">
                <a:effectLst/>
                <a:latin typeface="Calibri" panose="020F0502020204030204" pitchFamily="34" charset="0"/>
                <a:ea typeface="Calibri" panose="020F0502020204030204" pitchFamily="34" charset="0"/>
                <a:cs typeface="Arial" panose="020B0604020202020204" pitchFamily="34" charset="0"/>
              </a:rPr>
              <a:t>Hattab</a:t>
            </a:r>
            <a:r>
              <a:rPr lang="tr-TR" sz="1800" dirty="0">
                <a:effectLst/>
                <a:latin typeface="Calibri" panose="020F0502020204030204" pitchFamily="34" charset="0"/>
                <a:ea typeface="Calibri" panose="020F0502020204030204" pitchFamily="34" charset="0"/>
                <a:cs typeface="Arial" panose="020B0604020202020204" pitchFamily="34" charset="0"/>
              </a:rPr>
              <a:t> 5200505054 </a:t>
            </a:r>
            <a:br>
              <a:rPr lang="tr-TR" sz="1800" dirty="0">
                <a:effectLst/>
                <a:latin typeface="Calibri" panose="020F0502020204030204" pitchFamily="34" charset="0"/>
                <a:ea typeface="Calibri" panose="020F0502020204030204" pitchFamily="34" charset="0"/>
                <a:cs typeface="Arial" panose="020B0604020202020204" pitchFamily="34" charset="0"/>
              </a:rPr>
            </a:br>
            <a:br>
              <a:rPr lang="en-US" dirty="0"/>
            </a:br>
            <a:br>
              <a:rPr lang="en-US" dirty="0"/>
            </a:br>
            <a:endParaRPr lang="tr-TR" dirty="0">
              <a:solidFill>
                <a:srgbClr val="FF0000"/>
              </a:solidFill>
            </a:endParaRPr>
          </a:p>
        </p:txBody>
      </p:sp>
      <p:sp>
        <p:nvSpPr>
          <p:cNvPr id="3" name="İçerik Yer Tutucusu 2">
            <a:extLst>
              <a:ext uri="{FF2B5EF4-FFF2-40B4-BE49-F238E27FC236}">
                <a16:creationId xmlns:a16="http://schemas.microsoft.com/office/drawing/2014/main" id="{47637952-CE6E-0050-527C-A237B55DE5A1}"/>
              </a:ext>
            </a:extLst>
          </p:cNvPr>
          <p:cNvSpPr>
            <a:spLocks noGrp="1"/>
          </p:cNvSpPr>
          <p:nvPr>
            <p:ph idx="1"/>
          </p:nvPr>
        </p:nvSpPr>
        <p:spPr>
          <a:xfrm flipH="1">
            <a:off x="646110" y="2877206"/>
            <a:ext cx="8615855" cy="2877207"/>
          </a:xfrm>
        </p:spPr>
        <p:txBody>
          <a:bodyPr>
            <a:normAutofit/>
          </a:bodyPr>
          <a:lstStyle/>
          <a:p>
            <a:pPr marL="0" indent="0">
              <a:buNone/>
            </a:pPr>
            <a:r>
              <a:rPr lang="en-US" sz="2800" dirty="0" err="1">
                <a:solidFill>
                  <a:srgbClr val="FF0000"/>
                </a:solidFill>
              </a:rPr>
              <a:t>Sunumuz</a:t>
            </a:r>
            <a:r>
              <a:rPr lang="en-US" sz="2800" dirty="0">
                <a:solidFill>
                  <a:srgbClr val="FF0000"/>
                </a:solidFill>
              </a:rPr>
              <a:t> </a:t>
            </a:r>
            <a:r>
              <a:rPr lang="en-US" sz="2800" dirty="0" err="1">
                <a:solidFill>
                  <a:srgbClr val="FF0000"/>
                </a:solidFill>
              </a:rPr>
              <a:t>bitti</a:t>
            </a:r>
            <a:r>
              <a:rPr lang="en-US" sz="2800" dirty="0">
                <a:solidFill>
                  <a:srgbClr val="FF0000"/>
                </a:solidFill>
              </a:rPr>
              <a:t> , </a:t>
            </a:r>
            <a:r>
              <a:rPr lang="en-US" sz="2800" dirty="0" err="1">
                <a:solidFill>
                  <a:srgbClr val="FF0000"/>
                </a:solidFill>
              </a:rPr>
              <a:t>dinediğiniz</a:t>
            </a:r>
            <a:r>
              <a:rPr lang="en-US" sz="2800" dirty="0">
                <a:solidFill>
                  <a:srgbClr val="FF0000"/>
                </a:solidFill>
              </a:rPr>
              <a:t> </a:t>
            </a:r>
            <a:r>
              <a:rPr lang="en-US" sz="2800" dirty="0" err="1">
                <a:solidFill>
                  <a:srgbClr val="FF0000"/>
                </a:solidFill>
              </a:rPr>
              <a:t>için</a:t>
            </a:r>
            <a:r>
              <a:rPr lang="en-US" sz="2800" dirty="0">
                <a:solidFill>
                  <a:srgbClr val="FF0000"/>
                </a:solidFill>
              </a:rPr>
              <a:t> </a:t>
            </a:r>
            <a:r>
              <a:rPr lang="en-US" sz="2800" dirty="0" err="1">
                <a:solidFill>
                  <a:srgbClr val="FF0000"/>
                </a:solidFill>
              </a:rPr>
              <a:t>Teşekkürler</a:t>
            </a:r>
            <a:r>
              <a:rPr lang="en-US" sz="2800" dirty="0">
                <a:solidFill>
                  <a:srgbClr val="FF0000"/>
                </a:solidFill>
              </a:rPr>
              <a:t> .</a:t>
            </a:r>
            <a:endParaRPr lang="tr-TR" sz="2800" dirty="0"/>
          </a:p>
        </p:txBody>
      </p:sp>
    </p:spTree>
    <p:extLst>
      <p:ext uri="{BB962C8B-B14F-4D97-AF65-F5344CB8AC3E}">
        <p14:creationId xmlns:p14="http://schemas.microsoft.com/office/powerpoint/2010/main" val="359809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AA64EF-D591-6295-5C29-4E6CF922B8A8}"/>
              </a:ext>
            </a:extLst>
          </p:cNvPr>
          <p:cNvSpPr>
            <a:spLocks noGrp="1"/>
          </p:cNvSpPr>
          <p:nvPr>
            <p:ph type="title"/>
          </p:nvPr>
        </p:nvSpPr>
        <p:spPr/>
        <p:txBody>
          <a:bodyPr/>
          <a:lstStyle/>
          <a:p>
            <a:r>
              <a:rPr lang="tr-TR" sz="4400" dirty="0">
                <a:solidFill>
                  <a:schemeClr val="accent1"/>
                </a:solidFill>
              </a:rPr>
              <a:t>KAYIT SİSTEMİNİN</a:t>
            </a:r>
            <a:r>
              <a:rPr lang="en-US" sz="4400" dirty="0">
                <a:solidFill>
                  <a:schemeClr val="accent1"/>
                </a:solidFill>
              </a:rPr>
              <a:t> VERİ DİYAGRAMİ</a:t>
            </a:r>
            <a:r>
              <a:rPr lang="tr-TR" sz="4400" dirty="0">
                <a:solidFill>
                  <a:schemeClr val="accent1"/>
                </a:solidFill>
              </a:rPr>
              <a:t>:</a:t>
            </a:r>
            <a:br>
              <a:rPr lang="en-US" dirty="0"/>
            </a:br>
            <a:r>
              <a:rPr lang="en-US" dirty="0" err="1"/>
              <a:t>Giriş</a:t>
            </a:r>
            <a:r>
              <a:rPr lang="en-US" dirty="0"/>
              <a:t> </a:t>
            </a:r>
            <a:br>
              <a:rPr lang="en-US" dirty="0"/>
            </a:br>
            <a:endParaRPr lang="tr-TR" dirty="0"/>
          </a:p>
        </p:txBody>
      </p:sp>
      <p:pic>
        <p:nvPicPr>
          <p:cNvPr id="4" name="İçerik Yer Tutucusu 3">
            <a:extLst>
              <a:ext uri="{FF2B5EF4-FFF2-40B4-BE49-F238E27FC236}">
                <a16:creationId xmlns:a16="http://schemas.microsoft.com/office/drawing/2014/main" id="{977BB060-8366-3D8A-6344-E37F2621BF2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3313" y="2049517"/>
            <a:ext cx="8947150" cy="3785931"/>
          </a:xfrm>
          <a:prstGeom prst="rect">
            <a:avLst/>
          </a:prstGeom>
          <a:noFill/>
          <a:ln>
            <a:noFill/>
          </a:ln>
        </p:spPr>
      </p:pic>
    </p:spTree>
    <p:extLst>
      <p:ext uri="{BB962C8B-B14F-4D97-AF65-F5344CB8AC3E}">
        <p14:creationId xmlns:p14="http://schemas.microsoft.com/office/powerpoint/2010/main" val="3432418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92F013A-C251-1913-4080-C08597721E0C}"/>
              </a:ext>
            </a:extLst>
          </p:cNvPr>
          <p:cNvSpPr>
            <a:spLocks noGrp="1"/>
          </p:cNvSpPr>
          <p:nvPr>
            <p:ph type="title"/>
          </p:nvPr>
        </p:nvSpPr>
        <p:spPr>
          <a:xfrm>
            <a:off x="1110231" y="452718"/>
            <a:ext cx="8946541" cy="656991"/>
          </a:xfrm>
        </p:spPr>
        <p:txBody>
          <a:bodyPr/>
          <a:lstStyle/>
          <a:p>
            <a:r>
              <a:rPr lang="tr-TR" sz="3200" dirty="0">
                <a:solidFill>
                  <a:schemeClr val="accent1"/>
                </a:solidFill>
              </a:rPr>
              <a:t>İLAN SİSTEMİNİN GEREKSİNİMLERİ:</a:t>
            </a:r>
          </a:p>
        </p:txBody>
      </p:sp>
      <p:sp>
        <p:nvSpPr>
          <p:cNvPr id="3" name="عنصر نائب للمحتوى 2">
            <a:extLst>
              <a:ext uri="{FF2B5EF4-FFF2-40B4-BE49-F238E27FC236}">
                <a16:creationId xmlns:a16="http://schemas.microsoft.com/office/drawing/2014/main" id="{8E033506-F7CB-3597-8F64-E3C5E8E3C169}"/>
              </a:ext>
            </a:extLst>
          </p:cNvPr>
          <p:cNvSpPr>
            <a:spLocks noGrp="1"/>
          </p:cNvSpPr>
          <p:nvPr>
            <p:ph idx="1"/>
          </p:nvPr>
        </p:nvSpPr>
        <p:spPr>
          <a:xfrm>
            <a:off x="1103312" y="1207364"/>
            <a:ext cx="8946541" cy="5041036"/>
          </a:xfrm>
        </p:spPr>
        <p:txBody>
          <a:bodyPr>
            <a:normAutofit/>
          </a:bodyPr>
          <a:lstStyle/>
          <a:p>
            <a:pPr marL="342900" lvl="0" indent="-342900" rtl="0">
              <a:lnSpc>
                <a:spcPct val="107000"/>
              </a:lnSpc>
              <a:buFont typeface="+mj-lt"/>
              <a:buAutoNum type="arabicPeriod"/>
            </a:pPr>
            <a:r>
              <a:rPr lang="tr-TR" sz="2800" dirty="0">
                <a:solidFill>
                  <a:schemeClr val="accent2"/>
                </a:solidFill>
                <a:latin typeface="Calibri" panose="020F0502020204030204" pitchFamily="34" charset="0"/>
                <a:ea typeface="Calibri" panose="020F0502020204030204" pitchFamily="34" charset="0"/>
                <a:cs typeface="Arial" panose="020B0604020202020204" pitchFamily="34" charset="0"/>
              </a:rPr>
              <a:t>Sistemin</a:t>
            </a:r>
            <a:r>
              <a:rPr lang="tr-TR" sz="28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 içindeki tüm ilanları Gösterilmesi.</a:t>
            </a:r>
          </a:p>
          <a:p>
            <a:pPr marL="742950" lvl="1" indent="-285750">
              <a:lnSpc>
                <a:spcPct val="107000"/>
              </a:lnSpc>
              <a:buFont typeface="+mj-lt"/>
              <a:buAutoNum type="arabicPeriod"/>
            </a:pPr>
            <a:r>
              <a:rPr lang="tr-TR" sz="2800" dirty="0">
                <a:effectLst/>
                <a:latin typeface="Calibri" panose="020F0502020204030204" pitchFamily="34" charset="0"/>
                <a:ea typeface="Calibri" panose="020F0502020204030204" pitchFamily="34" charset="0"/>
                <a:cs typeface="Arial" panose="020B0604020202020204" pitchFamily="34" charset="0"/>
              </a:rPr>
              <a:t>İlanın hangi tarihte geçerli olacagını bilmek.</a:t>
            </a:r>
          </a:p>
          <a:p>
            <a:pPr marL="742950" lvl="1" indent="-285750">
              <a:lnSpc>
                <a:spcPct val="107000"/>
              </a:lnSpc>
              <a:buFont typeface="+mj-lt"/>
              <a:buAutoNum type="arabicPeriod"/>
            </a:pPr>
            <a:r>
              <a:rPr lang="tr-TR" sz="2800" dirty="0">
                <a:effectLst/>
                <a:latin typeface="Calibri" panose="020F0502020204030204" pitchFamily="34" charset="0"/>
                <a:ea typeface="Calibri" panose="020F0502020204030204" pitchFamily="34" charset="0"/>
                <a:cs typeface="Arial" panose="020B0604020202020204" pitchFamily="34" charset="0"/>
              </a:rPr>
              <a:t>Geçerli İlanların anasayfada göstermek.</a:t>
            </a:r>
          </a:p>
          <a:p>
            <a:pPr marL="0" lvl="0" indent="0" rtl="0">
              <a:lnSpc>
                <a:spcPct val="107000"/>
              </a:lnSpc>
              <a:buNone/>
            </a:pPr>
            <a:r>
              <a:rPr lang="tr-TR" sz="2800" dirty="0">
                <a:solidFill>
                  <a:schemeClr val="bg2">
                    <a:lumMod val="40000"/>
                    <a:lumOff val="60000"/>
                  </a:schemeClr>
                </a:solidFill>
                <a:effectLst/>
                <a:latin typeface="Calibri" panose="020F0502020204030204" pitchFamily="34" charset="0"/>
                <a:ea typeface="Calibri" panose="020F0502020204030204" pitchFamily="34" charset="0"/>
                <a:cs typeface="Arial" panose="020B0604020202020204" pitchFamily="34" charset="0"/>
              </a:rPr>
              <a:t>2.</a:t>
            </a:r>
            <a:r>
              <a:rPr lang="tr-TR" sz="2800" dirty="0">
                <a:effectLst/>
                <a:latin typeface="Calibri" panose="020F0502020204030204" pitchFamily="34" charset="0"/>
                <a:ea typeface="Calibri" panose="020F0502020204030204" pitchFamily="34" charset="0"/>
                <a:cs typeface="Arial" panose="020B0604020202020204" pitchFamily="34" charset="0"/>
              </a:rPr>
              <a:t> </a:t>
            </a:r>
            <a:r>
              <a:rPr lang="tr-TR" sz="28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İlanlari silemek.</a:t>
            </a:r>
          </a:p>
          <a:p>
            <a:pPr marL="0" lvl="0" indent="0">
              <a:lnSpc>
                <a:spcPct val="107000"/>
              </a:lnSpc>
              <a:buNone/>
            </a:pPr>
            <a:r>
              <a:rPr lang="tr-TR" sz="2800" dirty="0">
                <a:solidFill>
                  <a:schemeClr val="bg2">
                    <a:lumMod val="40000"/>
                    <a:lumOff val="60000"/>
                  </a:schemeClr>
                </a:solidFill>
                <a:effectLst/>
                <a:latin typeface="Calibri" panose="020F0502020204030204" pitchFamily="34" charset="0"/>
                <a:ea typeface="Calibri" panose="020F0502020204030204" pitchFamily="34" charset="0"/>
                <a:cs typeface="Arial" panose="020B0604020202020204" pitchFamily="34" charset="0"/>
              </a:rPr>
              <a:t>3.</a:t>
            </a:r>
            <a:r>
              <a:rPr lang="tr-TR" sz="2800" dirty="0">
                <a:effectLst/>
                <a:latin typeface="Calibri" panose="020F0502020204030204" pitchFamily="34" charset="0"/>
                <a:ea typeface="Calibri" panose="020F0502020204030204" pitchFamily="34" charset="0"/>
                <a:cs typeface="Arial" panose="020B0604020202020204" pitchFamily="34" charset="0"/>
              </a:rPr>
              <a:t> </a:t>
            </a:r>
            <a:r>
              <a:rPr lang="tr-TR" sz="28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İlanlari guncellemek:</a:t>
            </a:r>
          </a:p>
          <a:p>
            <a:pPr marL="114300" indent="0">
              <a:lnSpc>
                <a:spcPct val="107000"/>
              </a:lnSpc>
              <a:spcAft>
                <a:spcPts val="800"/>
              </a:spcAft>
              <a:buNone/>
            </a:pPr>
            <a:r>
              <a:rPr lang="tr-TR" sz="2800" dirty="0">
                <a:effectLst/>
                <a:latin typeface="Calibri" panose="020F0502020204030204" pitchFamily="34" charset="0"/>
                <a:ea typeface="Calibri" panose="020F0502020204030204" pitchFamily="34" charset="0"/>
                <a:cs typeface="Arial" panose="020B0604020202020204" pitchFamily="34" charset="0"/>
              </a:rPr>
              <a:t>	4.1- guncellenen bilgileri kontrol etmek</a:t>
            </a:r>
          </a:p>
          <a:p>
            <a:pPr marL="742950" lvl="1" indent="-285750">
              <a:lnSpc>
                <a:spcPct val="107000"/>
              </a:lnSpc>
              <a:buFont typeface="+mj-lt"/>
              <a:buAutoNum type="arabicPeriod"/>
            </a:pPr>
            <a:endParaRPr lang="tr-TR" sz="2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tr-TR" dirty="0"/>
          </a:p>
        </p:txBody>
      </p:sp>
    </p:spTree>
    <p:extLst>
      <p:ext uri="{BB962C8B-B14F-4D97-AF65-F5344CB8AC3E}">
        <p14:creationId xmlns:p14="http://schemas.microsoft.com/office/powerpoint/2010/main" val="90995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C6FBA8E-5B14-C869-88F5-C76A27DAA4DC}"/>
              </a:ext>
            </a:extLst>
          </p:cNvPr>
          <p:cNvSpPr>
            <a:spLocks noGrp="1"/>
          </p:cNvSpPr>
          <p:nvPr>
            <p:ph type="title"/>
          </p:nvPr>
        </p:nvSpPr>
        <p:spPr>
          <a:xfrm>
            <a:off x="1103312" y="452718"/>
            <a:ext cx="8947522" cy="585969"/>
          </a:xfrm>
        </p:spPr>
        <p:txBody>
          <a:bodyPr/>
          <a:lstStyle/>
          <a:p>
            <a:r>
              <a:rPr lang="tr-TR" sz="3200" dirty="0">
                <a:solidFill>
                  <a:schemeClr val="accent1"/>
                </a:solidFill>
              </a:rPr>
              <a:t>İLAN SİSTEMİNİN GEREKSİNİMLERİ:</a:t>
            </a:r>
            <a:endParaRPr lang="tr-TR" sz="3200" dirty="0"/>
          </a:p>
        </p:txBody>
      </p:sp>
      <p:sp>
        <p:nvSpPr>
          <p:cNvPr id="3" name="عنصر نائب للمحتوى 2">
            <a:extLst>
              <a:ext uri="{FF2B5EF4-FFF2-40B4-BE49-F238E27FC236}">
                <a16:creationId xmlns:a16="http://schemas.microsoft.com/office/drawing/2014/main" id="{E1A3E33D-8852-E013-BC22-74FB344C7EA3}"/>
              </a:ext>
            </a:extLst>
          </p:cNvPr>
          <p:cNvSpPr>
            <a:spLocks noGrp="1"/>
          </p:cNvSpPr>
          <p:nvPr>
            <p:ph idx="1"/>
          </p:nvPr>
        </p:nvSpPr>
        <p:spPr>
          <a:xfrm>
            <a:off x="1103312" y="1100832"/>
            <a:ext cx="8946541" cy="5147568"/>
          </a:xfrm>
        </p:spPr>
        <p:txBody>
          <a:bodyPr>
            <a:normAutofit fontScale="25000" lnSpcReduction="20000"/>
          </a:bodyPr>
          <a:lstStyle/>
          <a:p>
            <a:pPr marL="0" lvl="0" indent="0">
              <a:lnSpc>
                <a:spcPct val="107000"/>
              </a:lnSpc>
              <a:buNone/>
            </a:pPr>
            <a:r>
              <a:rPr lang="tr-TR" sz="6400" dirty="0">
                <a:solidFill>
                  <a:schemeClr val="bg2">
                    <a:lumMod val="40000"/>
                    <a:lumOff val="60000"/>
                  </a:schemeClr>
                </a:solidFill>
                <a:latin typeface="Calibri" panose="020F0502020204030204" pitchFamily="34" charset="0"/>
                <a:ea typeface="Calibri" panose="020F0502020204030204" pitchFamily="34" charset="0"/>
                <a:cs typeface="Arial" panose="020B0604020202020204" pitchFamily="34" charset="0"/>
              </a:rPr>
              <a:t>4.   </a:t>
            </a:r>
            <a:r>
              <a:rPr lang="tr-TR" sz="6400" dirty="0">
                <a:solidFill>
                  <a:schemeClr val="accent2"/>
                </a:solidFill>
                <a:latin typeface="Calibri" panose="020F0502020204030204" pitchFamily="34" charset="0"/>
                <a:ea typeface="Calibri" panose="020F0502020204030204" pitchFamily="34" charset="0"/>
                <a:cs typeface="Arial" panose="020B0604020202020204" pitchFamily="34" charset="0"/>
              </a:rPr>
              <a:t>Sisteme</a:t>
            </a:r>
            <a:r>
              <a:rPr lang="tr-TR" sz="64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 ilanlar eklemek:</a:t>
            </a:r>
          </a:p>
          <a:p>
            <a:pPr marL="742950" lvl="1" indent="-285750">
              <a:lnSpc>
                <a:spcPct val="107000"/>
              </a:lnSpc>
              <a:buFont typeface="+mj-lt"/>
              <a:buAutoNum type="arabicPeriod"/>
            </a:pPr>
            <a:r>
              <a:rPr lang="tr-TR" sz="6400" dirty="0">
                <a:effectLst/>
                <a:latin typeface="Calibri" panose="020F0502020204030204" pitchFamily="34" charset="0"/>
                <a:ea typeface="Calibri" panose="020F0502020204030204" pitchFamily="34" charset="0"/>
                <a:cs typeface="Arial" panose="020B0604020202020204" pitchFamily="34" charset="0"/>
              </a:rPr>
              <a:t>Formun başında </a:t>
            </a:r>
            <a:r>
              <a:rPr lang="tr-TR" sz="6400" b="0" dirty="0">
                <a:effectLst/>
                <a:latin typeface="Calibri" panose="020F0502020204030204" pitchFamily="34" charset="0"/>
                <a:ea typeface="Calibri" panose="020F0502020204030204" pitchFamily="34" charset="0"/>
                <a:cs typeface="Arial" panose="020B0604020202020204" pitchFamily="34" charset="0"/>
              </a:rPr>
              <a:t>Başvuru Başlama ve Son Başvuru Tarihi yazılması istenecek ve</a:t>
            </a:r>
            <a:r>
              <a:rPr lang="tr-TR" sz="6400" b="1" dirty="0">
                <a:effectLst/>
                <a:latin typeface="Calibri" panose="020F0502020204030204" pitchFamily="34" charset="0"/>
                <a:ea typeface="Calibri" panose="020F0502020204030204" pitchFamily="34" charset="0"/>
                <a:cs typeface="Arial" panose="020B0604020202020204" pitchFamily="34" charset="0"/>
              </a:rPr>
              <a:t> </a:t>
            </a:r>
            <a:r>
              <a:rPr lang="tr-TR" sz="6400" dirty="0">
                <a:effectLst/>
                <a:latin typeface="Calibri" panose="020F0502020204030204" pitchFamily="34" charset="0"/>
                <a:ea typeface="Calibri" panose="020F0502020204030204" pitchFamily="34" charset="0"/>
                <a:cs typeface="Arial" panose="020B0604020202020204" pitchFamily="34" charset="0"/>
              </a:rPr>
              <a:t>2 seçenek olacak, birincisi jüri raporu ikincisi bilim sınavı, admin bu seçeneğe göre form nasıl gözükeceğini belirttir.</a:t>
            </a:r>
          </a:p>
          <a:p>
            <a:pPr marL="742950" lvl="1" indent="-285750">
              <a:lnSpc>
                <a:spcPct val="107000"/>
              </a:lnSpc>
              <a:buFont typeface="+mj-lt"/>
              <a:buAutoNum type="arabicPeriod"/>
            </a:pPr>
            <a:r>
              <a:rPr lang="tr-TR" sz="6400" dirty="0">
                <a:effectLst/>
                <a:latin typeface="Calibri" panose="020F0502020204030204" pitchFamily="34" charset="0"/>
                <a:ea typeface="Calibri" panose="020F0502020204030204" pitchFamily="34" charset="0"/>
                <a:cs typeface="Arial" panose="020B0604020202020204" pitchFamily="34" charset="0"/>
              </a:rPr>
              <a:t>Eger jüri rapor seçildiyse 3 tane check box açılacak her tanesi bir unvana ait olacak, her bir tanesine basıldığında bu unvanın hangi birim, bölüm ve ABD programında çalışacağı belirtmek için bir alan açılacak, bu alan içinde de kaç kişi isteneceği, görevin niteliği ve gerekli dosyları eklenebilecek, </a:t>
            </a:r>
          </a:p>
          <a:p>
            <a:pPr marL="742950" lvl="1" indent="-285750">
              <a:lnSpc>
                <a:spcPct val="107000"/>
              </a:lnSpc>
              <a:buFont typeface="+mj-lt"/>
              <a:buAutoNum type="arabicPeriod"/>
            </a:pPr>
            <a:r>
              <a:rPr lang="tr-TR" sz="6400" dirty="0">
                <a:effectLst/>
                <a:latin typeface="Calibri" panose="020F0502020204030204" pitchFamily="34" charset="0"/>
                <a:ea typeface="Calibri" panose="020F0502020204030204" pitchFamily="34" charset="0"/>
                <a:cs typeface="Arial" panose="020B0604020202020204" pitchFamily="34" charset="0"/>
              </a:rPr>
              <a:t>Eğer bilim sınavı seçilidiyse 2 tane check box açılacak, biri araştırma görevlisine diğeri de öğretim görevlisine ait olacak, her bir tanesine basıldığında bu unvanın hangi birim, bölüm ve ABD programında çalışacağı belirtmek için bir alan açılacak, bu alan içinde de kaç kişi isteneceği, görevin niteliği, ales puanı, yabancı dil puanı ve gerekli dosyları eklenebilecek, formun sonunda da sınavın tarihi, sonuçlar tarihi ve ön değerlendirme sonuçlarının ilan tarihi de belirtilecek.</a:t>
            </a:r>
          </a:p>
          <a:p>
            <a:pPr marL="742950" lvl="1" indent="-285750">
              <a:lnSpc>
                <a:spcPct val="107000"/>
              </a:lnSpc>
              <a:buFont typeface="+mj-lt"/>
              <a:buAutoNum type="arabicPeriod"/>
            </a:pPr>
            <a:r>
              <a:rPr lang="tr-TR" sz="6400" dirty="0">
                <a:effectLst/>
                <a:latin typeface="Calibri" panose="020F0502020204030204" pitchFamily="34" charset="0"/>
                <a:ea typeface="Calibri" panose="020F0502020204030204" pitchFamily="34" charset="0"/>
                <a:cs typeface="Arial" panose="020B0604020202020204" pitchFamily="34" charset="0"/>
              </a:rPr>
              <a:t>bir unvan için gerekli dosyaları eklemek için admin dosyanın adını yazıp Ekle diye bir duğumeye basarak eklenecek, bu dosyanın yanında da başvuranın puanını girmesi istenirse bir check box’a basarak bunu belirtebilir, bastığında da minimum diye bir input açılır ve o belgeden istenen minimum puanı da yazılabilir.</a:t>
            </a:r>
          </a:p>
          <a:p>
            <a:pPr marL="742950" lvl="1" indent="-285750">
              <a:lnSpc>
                <a:spcPct val="107000"/>
              </a:lnSpc>
              <a:buFont typeface="+mj-lt"/>
              <a:buAutoNum type="arabicPeriod"/>
            </a:pPr>
            <a:r>
              <a:rPr lang="tr-TR" sz="6400" dirty="0">
                <a:effectLst/>
                <a:latin typeface="Calibri" panose="020F0502020204030204" pitchFamily="34" charset="0"/>
                <a:ea typeface="Calibri" panose="020F0502020204030204" pitchFamily="34" charset="0"/>
                <a:cs typeface="Arial" panose="020B0604020202020204" pitchFamily="34" charset="0"/>
              </a:rPr>
              <a:t>İlanların kayıtını tutmak için gereken bilgileri almak. </a:t>
            </a:r>
          </a:p>
          <a:p>
            <a:pPr marL="742950" lvl="1" indent="-285750">
              <a:lnSpc>
                <a:spcPct val="107000"/>
              </a:lnSpc>
              <a:spcAft>
                <a:spcPts val="800"/>
              </a:spcAft>
              <a:buFont typeface="+mj-lt"/>
              <a:buAutoNum type="arabicPeriod"/>
            </a:pPr>
            <a:r>
              <a:rPr lang="tr-TR" sz="6400" dirty="0">
                <a:effectLst/>
                <a:latin typeface="Calibri" panose="020F0502020204030204" pitchFamily="34" charset="0"/>
                <a:ea typeface="Calibri" panose="020F0502020204030204" pitchFamily="34" charset="0"/>
                <a:cs typeface="Arial" panose="020B0604020202020204" pitchFamily="34" charset="0"/>
              </a:rPr>
              <a:t>İlan bilgilerini kontrol etmek.</a:t>
            </a:r>
          </a:p>
          <a:p>
            <a:endParaRPr lang="tr-TR" dirty="0"/>
          </a:p>
        </p:txBody>
      </p:sp>
    </p:spTree>
    <p:extLst>
      <p:ext uri="{BB962C8B-B14F-4D97-AF65-F5344CB8AC3E}">
        <p14:creationId xmlns:p14="http://schemas.microsoft.com/office/powerpoint/2010/main" val="2119712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7DD6F6-0270-ED40-3D66-F6E39C0A38AF}"/>
              </a:ext>
            </a:extLst>
          </p:cNvPr>
          <p:cNvSpPr>
            <a:spLocks noGrp="1"/>
          </p:cNvSpPr>
          <p:nvPr>
            <p:ph type="title"/>
          </p:nvPr>
        </p:nvSpPr>
        <p:spPr/>
        <p:txBody>
          <a:bodyPr/>
          <a:lstStyle/>
          <a:p>
            <a:r>
              <a:rPr lang="tr-TR" sz="4400" dirty="0">
                <a:solidFill>
                  <a:schemeClr val="accent1"/>
                </a:solidFill>
              </a:rPr>
              <a:t>İLAN SİSTEMİNİN </a:t>
            </a:r>
            <a:r>
              <a:rPr lang="en-US" sz="4400" dirty="0">
                <a:solidFill>
                  <a:schemeClr val="accent1"/>
                </a:solidFill>
              </a:rPr>
              <a:t>Veri </a:t>
            </a:r>
            <a:r>
              <a:rPr lang="en-US" sz="4400" dirty="0" err="1">
                <a:solidFill>
                  <a:schemeClr val="accent1"/>
                </a:solidFill>
              </a:rPr>
              <a:t>diyagrami</a:t>
            </a:r>
            <a:r>
              <a:rPr lang="tr-TR" sz="4400" dirty="0">
                <a:solidFill>
                  <a:schemeClr val="accent1"/>
                </a:solidFill>
              </a:rPr>
              <a:t>:</a:t>
            </a:r>
            <a:br>
              <a:rPr lang="en-US" sz="4400" dirty="0">
                <a:solidFill>
                  <a:schemeClr val="accent1"/>
                </a:solidFill>
              </a:rPr>
            </a:br>
            <a:endParaRPr lang="tr-TR" dirty="0"/>
          </a:p>
        </p:txBody>
      </p:sp>
      <p:pic>
        <p:nvPicPr>
          <p:cNvPr id="4" name="İçerik Yer Tutucusu 3">
            <a:extLst>
              <a:ext uri="{FF2B5EF4-FFF2-40B4-BE49-F238E27FC236}">
                <a16:creationId xmlns:a16="http://schemas.microsoft.com/office/drawing/2014/main" id="{E88B2BE6-1C9A-BE95-59B6-659F773DFCD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02172" y="1190297"/>
            <a:ext cx="11587656" cy="5502165"/>
          </a:xfrm>
          <a:prstGeom prst="rect">
            <a:avLst/>
          </a:prstGeom>
          <a:noFill/>
          <a:ln>
            <a:noFill/>
          </a:ln>
        </p:spPr>
      </p:pic>
    </p:spTree>
    <p:extLst>
      <p:ext uri="{BB962C8B-B14F-4D97-AF65-F5344CB8AC3E}">
        <p14:creationId xmlns:p14="http://schemas.microsoft.com/office/powerpoint/2010/main" val="1283530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D2507B9-EA29-B253-7C8B-C4C6CF5C1F52}"/>
              </a:ext>
            </a:extLst>
          </p:cNvPr>
          <p:cNvSpPr>
            <a:spLocks noGrp="1"/>
          </p:cNvSpPr>
          <p:nvPr>
            <p:ph type="title"/>
          </p:nvPr>
        </p:nvSpPr>
        <p:spPr/>
        <p:txBody>
          <a:bodyPr/>
          <a:lstStyle/>
          <a:p>
            <a:r>
              <a:rPr lang="tr-TR" sz="4000" dirty="0">
                <a:solidFill>
                  <a:schemeClr val="accent1"/>
                </a:solidFill>
              </a:rPr>
              <a:t>İLAN SİSTEMİNİN </a:t>
            </a:r>
            <a:r>
              <a:rPr lang="en-US" sz="4000" dirty="0">
                <a:solidFill>
                  <a:schemeClr val="accent1"/>
                </a:solidFill>
              </a:rPr>
              <a:t>Veri </a:t>
            </a:r>
            <a:r>
              <a:rPr lang="en-US" sz="4000" dirty="0" err="1">
                <a:solidFill>
                  <a:schemeClr val="accent1"/>
                </a:solidFill>
              </a:rPr>
              <a:t>diyagrami</a:t>
            </a:r>
            <a:r>
              <a:rPr lang="tr-TR" sz="4000" dirty="0">
                <a:solidFill>
                  <a:schemeClr val="accent1"/>
                </a:solidFill>
              </a:rPr>
              <a:t>:</a:t>
            </a:r>
            <a:br>
              <a:rPr lang="en-US" sz="4000" dirty="0">
                <a:solidFill>
                  <a:schemeClr val="accent1"/>
                </a:solidFill>
              </a:rPr>
            </a:br>
            <a:endParaRPr lang="tr-TR" dirty="0"/>
          </a:p>
        </p:txBody>
      </p:sp>
      <p:pic>
        <p:nvPicPr>
          <p:cNvPr id="4" name="İçerik Yer Tutucusu 3">
            <a:extLst>
              <a:ext uri="{FF2B5EF4-FFF2-40B4-BE49-F238E27FC236}">
                <a16:creationId xmlns:a16="http://schemas.microsoft.com/office/drawing/2014/main" id="{83E03D4F-8DF2-14DC-06C8-D29EFA5A04C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1724" y="1056290"/>
            <a:ext cx="7859110" cy="5801710"/>
          </a:xfrm>
          <a:prstGeom prst="rect">
            <a:avLst/>
          </a:prstGeom>
          <a:noFill/>
          <a:ln>
            <a:noFill/>
          </a:ln>
        </p:spPr>
      </p:pic>
    </p:spTree>
    <p:extLst>
      <p:ext uri="{BB962C8B-B14F-4D97-AF65-F5344CB8AC3E}">
        <p14:creationId xmlns:p14="http://schemas.microsoft.com/office/powerpoint/2010/main" val="968845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أيون">
  <a:themeElements>
    <a:clrScheme name="أيون">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أيون">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أيون">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91</TotalTime>
  <Words>1581</Words>
  <Application>Microsoft Office PowerPoint</Application>
  <PresentationFormat>Geniş ekran</PresentationFormat>
  <Paragraphs>142</Paragraphs>
  <Slides>43</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43</vt:i4>
      </vt:variant>
    </vt:vector>
  </HeadingPairs>
  <TitlesOfParts>
    <vt:vector size="48" baseType="lpstr">
      <vt:lpstr>Arial</vt:lpstr>
      <vt:lpstr>Calibri</vt:lpstr>
      <vt:lpstr>Century Gothic</vt:lpstr>
      <vt:lpstr>Wingdings 3</vt:lpstr>
      <vt:lpstr>أيون</vt:lpstr>
      <vt:lpstr>Sistemler:</vt:lpstr>
      <vt:lpstr>KAYIT SİSTEMİNİN GEREKSİNİMLERİ:</vt:lpstr>
      <vt:lpstr>KAYIT SİSTEMİNİN VERİ DİYAGRAMİ: üye olama  </vt:lpstr>
      <vt:lpstr>KAYIT SİSTEMİNİN VERİ DİYAGRAMİ:  doğrulama  </vt:lpstr>
      <vt:lpstr>KAYIT SİSTEMİNİN VERİ DİYAGRAMİ: Giriş  </vt:lpstr>
      <vt:lpstr>İLAN SİSTEMİNİN GEREKSİNİMLERİ:</vt:lpstr>
      <vt:lpstr>İLAN SİSTEMİNİN GEREKSİNİMLERİ:</vt:lpstr>
      <vt:lpstr>İLAN SİSTEMİNİN Veri diyagrami: </vt:lpstr>
      <vt:lpstr>İLAN SİSTEMİNİN Veri diyagrami: </vt:lpstr>
      <vt:lpstr>BAŞVUR SİSTEMİNİN GEREKSİNİMLERİ:</vt:lpstr>
      <vt:lpstr>BAŞVUR SİSTEMİNİNGEREKSİNİMLERİ:</vt:lpstr>
      <vt:lpstr>BAŞVUR SİSTEMİNİNGEREKSİNİMLERİ:</vt:lpstr>
      <vt:lpstr>HOCALAR SİSTEMİNİN GEREKSİNİMLERİ:</vt:lpstr>
      <vt:lpstr>HOCALAR SİSTEMİNİN GEREKSİNİMLERİ:</vt:lpstr>
      <vt:lpstr>DEĞERLENDİRME SİSTEMİ:</vt:lpstr>
      <vt:lpstr>DEĞERLENDİRME SİSTEMİ VERİ DİYAGRAMİ:</vt:lpstr>
      <vt:lpstr>DEĞERLENDİRME SİSTEMİ:</vt:lpstr>
      <vt:lpstr>DEĞERLENDİRME SİSTEMİ VERİ DİYAGRAMİ:</vt:lpstr>
      <vt:lpstr>VERİTABAN DİYAGRAMI</vt:lpstr>
      <vt:lpstr>                   Roller ve yetkiler:   Yönetici: </vt:lpstr>
      <vt:lpstr>                   Roller ve yetkiler:   Aday: </vt:lpstr>
      <vt:lpstr>                   Roller ve yetkiler:   Jüri:  </vt:lpstr>
      <vt:lpstr>                   UI TASARIMLARI : Üye olam sayfası : </vt:lpstr>
      <vt:lpstr>                UI TASARIMLARI : giriş sayfası : </vt:lpstr>
      <vt:lpstr> UI TASARIMLARI :       1.ilan sayfası : </vt:lpstr>
      <vt:lpstr>UI TASARIMLARI : 2.ilan sayfası      </vt:lpstr>
      <vt:lpstr>UI TASARIMLARI : 2.ilan sayfası      </vt:lpstr>
      <vt:lpstr>                                      UI TASARIMLARI :       2.ilan sayfası : </vt:lpstr>
      <vt:lpstr>               UI TASARIMLARI :  Başvurlar sayfası: </vt:lpstr>
      <vt:lpstr>               UI TASARIMLARI :  Başvurlar sayfası: </vt:lpstr>
      <vt:lpstr>               UI TASARIMLARI :  Başvurlar sayfası:  Porfesör , Doçent , Doktor evrak yükleme sayfası </vt:lpstr>
      <vt:lpstr>               UI TASARIMLARI :  Başvurlar sayfası:  Porfesör , Doçent , Doktor evrak yükleme sayfası </vt:lpstr>
      <vt:lpstr>               UI TASARIMLARI :  Başvurlar sayfası: </vt:lpstr>
      <vt:lpstr>               UI TASARIMLARI :  Başvurlar sayfası: </vt:lpstr>
      <vt:lpstr>               UI TASARIMLARI : Jürinin kim olduğunu göre hangi adaylarnı göreceğini belirler </vt:lpstr>
      <vt:lpstr>               UI TASARIMLARI :  Sınav jürisi sayfası: </vt:lpstr>
      <vt:lpstr>               UI TASARIMLARI :  Ön değerlendirme sayfası: </vt:lpstr>
      <vt:lpstr>               UI TASARIMLARI :    bilim jürisi sayfası: </vt:lpstr>
      <vt:lpstr>               UI TASARIMLARI : Yönetici sayfası: </vt:lpstr>
      <vt:lpstr>               UI TASARIMLARI : Yönetici sayfası: </vt:lpstr>
      <vt:lpstr>               UI TASARIMLARI : Yönetici sayfası: </vt:lpstr>
      <vt:lpstr>               UI TASARIMLARI : Yönetici sayfası: </vt:lpstr>
      <vt:lpstr>Grup Üyeleri :  1-Abdullah Alhasan 5190505067 2-Kais Al Husrom 5190505058 3-Abdalla Youssef 5190505084 4-Mohamed Hattab 5200505054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Sistemler:</dc:title>
  <dc:creator>qays alhosrom</dc:creator>
  <cp:lastModifiedBy>ABDULLAH ALHASAN</cp:lastModifiedBy>
  <cp:revision>11</cp:revision>
  <dcterms:created xsi:type="dcterms:W3CDTF">2022-11-28T13:36:51Z</dcterms:created>
  <dcterms:modified xsi:type="dcterms:W3CDTF">2022-12-01T11:44:02Z</dcterms:modified>
</cp:coreProperties>
</file>