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5" r:id="rId19"/>
    <p:sldId id="274" r:id="rId20"/>
    <p:sldId id="273" r:id="rId21"/>
    <p:sldId id="277" r:id="rId22"/>
    <p:sldId id="272"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0" d="100"/>
          <a:sy n="80" d="100"/>
        </p:scale>
        <p:origin x="782"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324F4B-F5B8-4D72-AE39-0AF219F6BD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EF72D6-BA2B-457B-AAD1-C458A1AFE812}">
      <dgm:prSet/>
      <dgm:spPr/>
      <dgm:t>
        <a:bodyPr/>
        <a:lstStyle/>
        <a:p>
          <a:pPr algn="ctr">
            <a:lnSpc>
              <a:spcPct val="100000"/>
            </a:lnSpc>
          </a:pPr>
          <a:r>
            <a:rPr lang="en-US" dirty="0"/>
            <a:t>This project focuses on automating an examination system, allowing online exams, automated grading, and comprehensive reporting through SQL-based databases and dashboards.</a:t>
          </a:r>
        </a:p>
      </dgm:t>
    </dgm:pt>
    <dgm:pt modelId="{AB140D62-3AD0-4599-B80B-76F7D7FC4996}" type="parTrans" cxnId="{74036251-2850-4B7D-AE61-D8A65CA7AF1C}">
      <dgm:prSet/>
      <dgm:spPr/>
      <dgm:t>
        <a:bodyPr/>
        <a:lstStyle/>
        <a:p>
          <a:endParaRPr lang="en-US"/>
        </a:p>
      </dgm:t>
    </dgm:pt>
    <dgm:pt modelId="{55FA66CB-DB18-4AB8-8F63-12565AF8981A}" type="sibTrans" cxnId="{74036251-2850-4B7D-AE61-D8A65CA7AF1C}">
      <dgm:prSet/>
      <dgm:spPr/>
      <dgm:t>
        <a:bodyPr/>
        <a:lstStyle/>
        <a:p>
          <a:endParaRPr lang="en-US"/>
        </a:p>
      </dgm:t>
    </dgm:pt>
    <dgm:pt modelId="{CFD79896-001E-4B0E-A243-A7DBAF08CF26}">
      <dgm:prSet/>
      <dgm:spPr/>
      <dgm:t>
        <a:bodyPr/>
        <a:lstStyle/>
        <a:p>
          <a:pPr>
            <a:lnSpc>
              <a:spcPct val="100000"/>
            </a:lnSpc>
          </a:pPr>
          <a:r>
            <a:rPr lang="en-US" b="1"/>
            <a:t>ERD Design:</a:t>
          </a:r>
          <a:r>
            <a:rPr lang="en-US"/>
            <a:t> Developed a detailed Entity-Relationship Diagram (ERD) to visualize the system’s architecture.</a:t>
          </a:r>
        </a:p>
      </dgm:t>
    </dgm:pt>
    <dgm:pt modelId="{0718AB42-B1AC-4E00-A6FE-850BFBA83333}" type="parTrans" cxnId="{B01EBA57-7E98-41E7-BE6E-D7825DD5C4ED}">
      <dgm:prSet/>
      <dgm:spPr/>
      <dgm:t>
        <a:bodyPr/>
        <a:lstStyle/>
        <a:p>
          <a:endParaRPr lang="en-US"/>
        </a:p>
      </dgm:t>
    </dgm:pt>
    <dgm:pt modelId="{F4B9A34D-B7CD-49AA-99A8-9A1A320A2327}" type="sibTrans" cxnId="{B01EBA57-7E98-41E7-BE6E-D7825DD5C4ED}">
      <dgm:prSet/>
      <dgm:spPr/>
      <dgm:t>
        <a:bodyPr/>
        <a:lstStyle/>
        <a:p>
          <a:endParaRPr lang="en-US"/>
        </a:p>
      </dgm:t>
    </dgm:pt>
    <dgm:pt modelId="{4DB09CFB-3486-4341-BE13-098C712CA423}">
      <dgm:prSet/>
      <dgm:spPr/>
      <dgm:t>
        <a:bodyPr/>
        <a:lstStyle/>
        <a:p>
          <a:pPr>
            <a:lnSpc>
              <a:spcPct val="100000"/>
            </a:lnSpc>
          </a:pPr>
          <a:r>
            <a:rPr lang="en-US" b="1"/>
            <a:t>Mapping:</a:t>
          </a:r>
          <a:r>
            <a:rPr lang="en-US"/>
            <a:t> Translated the ERD into a comprehensive database schema, ensuring logical mapping between entities and their relationships.</a:t>
          </a:r>
        </a:p>
      </dgm:t>
    </dgm:pt>
    <dgm:pt modelId="{2FE0173E-CC9A-47FA-B244-34BA9EC13727}" type="parTrans" cxnId="{4C52922F-3E1C-4DDD-BA26-D586143933D6}">
      <dgm:prSet/>
      <dgm:spPr/>
      <dgm:t>
        <a:bodyPr/>
        <a:lstStyle/>
        <a:p>
          <a:endParaRPr lang="en-US"/>
        </a:p>
      </dgm:t>
    </dgm:pt>
    <dgm:pt modelId="{B94E2DE2-F0A3-4D5E-B9A6-658A40F463C3}" type="sibTrans" cxnId="{4C52922F-3E1C-4DDD-BA26-D586143933D6}">
      <dgm:prSet/>
      <dgm:spPr/>
      <dgm:t>
        <a:bodyPr/>
        <a:lstStyle/>
        <a:p>
          <a:endParaRPr lang="en-US"/>
        </a:p>
      </dgm:t>
    </dgm:pt>
    <dgm:pt modelId="{542568A8-1AC6-4B85-A80E-11B9800ED5C1}">
      <dgm:prSet/>
      <dgm:spPr/>
      <dgm:t>
        <a:bodyPr/>
        <a:lstStyle/>
        <a:p>
          <a:pPr>
            <a:lnSpc>
              <a:spcPct val="100000"/>
            </a:lnSpc>
          </a:pPr>
          <a:r>
            <a:rPr lang="en-US" b="1" dirty="0"/>
            <a:t>Database Creation:</a:t>
          </a:r>
          <a:r>
            <a:rPr lang="en-US" dirty="0"/>
            <a:t> Created a SQL database consisting of 21 tables. These include key entities such as Students, Courses, Instructors, Certificates, Freelancing Jobs, exams, Tracks, and Branches, structured to manage exam data, grading, and more.</a:t>
          </a:r>
        </a:p>
      </dgm:t>
    </dgm:pt>
    <dgm:pt modelId="{9DF8C475-2A9C-4221-AE25-1FF75D1496FA}" type="parTrans" cxnId="{BE9201CD-D33E-4F1A-88D7-CC5E75A7220F}">
      <dgm:prSet/>
      <dgm:spPr/>
      <dgm:t>
        <a:bodyPr/>
        <a:lstStyle/>
        <a:p>
          <a:endParaRPr lang="en-US"/>
        </a:p>
      </dgm:t>
    </dgm:pt>
    <dgm:pt modelId="{50122DF2-D004-4433-A8A6-75DBB0CE6945}" type="sibTrans" cxnId="{BE9201CD-D33E-4F1A-88D7-CC5E75A7220F}">
      <dgm:prSet/>
      <dgm:spPr/>
      <dgm:t>
        <a:bodyPr/>
        <a:lstStyle/>
        <a:p>
          <a:endParaRPr lang="en-US"/>
        </a:p>
      </dgm:t>
    </dgm:pt>
    <dgm:pt modelId="{AE8ED15E-CEC3-4550-97B1-FC1E547CCF16}">
      <dgm:prSet/>
      <dgm:spPr/>
      <dgm:t>
        <a:bodyPr/>
        <a:lstStyle/>
        <a:p>
          <a:pPr>
            <a:lnSpc>
              <a:spcPct val="100000"/>
            </a:lnSpc>
          </a:pPr>
          <a:r>
            <a:rPr lang="en-US" b="1" dirty="0"/>
            <a:t>Stored Procedures:</a:t>
          </a:r>
          <a:r>
            <a:rPr lang="en-US" dirty="0"/>
            <a:t> Implemented 70+ stored procedures for a variety of operations, including CRUD functions, exam generation, answer collection, grading, and more.</a:t>
          </a:r>
        </a:p>
      </dgm:t>
    </dgm:pt>
    <dgm:pt modelId="{507A1EBF-C640-41A9-AD80-27D7488B5D8F}" type="parTrans" cxnId="{6206F7A5-C4DC-4978-9837-4F7C02D88615}">
      <dgm:prSet/>
      <dgm:spPr/>
      <dgm:t>
        <a:bodyPr/>
        <a:lstStyle/>
        <a:p>
          <a:endParaRPr lang="en-US"/>
        </a:p>
      </dgm:t>
    </dgm:pt>
    <dgm:pt modelId="{B03FFCA6-C3E7-4452-8A06-E65CE9691469}" type="sibTrans" cxnId="{6206F7A5-C4DC-4978-9837-4F7C02D88615}">
      <dgm:prSet/>
      <dgm:spPr/>
      <dgm:t>
        <a:bodyPr/>
        <a:lstStyle/>
        <a:p>
          <a:endParaRPr lang="en-US"/>
        </a:p>
      </dgm:t>
    </dgm:pt>
    <dgm:pt modelId="{8633E0AC-F4A5-49D6-B101-68BBFA0E1708}">
      <dgm:prSet/>
      <dgm:spPr/>
      <dgm:t>
        <a:bodyPr/>
        <a:lstStyle/>
        <a:p>
          <a:pPr>
            <a:lnSpc>
              <a:spcPct val="100000"/>
            </a:lnSpc>
          </a:pPr>
          <a:r>
            <a:rPr lang="en-US" b="1" dirty="0"/>
            <a:t>Reports:</a:t>
          </a:r>
          <a:r>
            <a:rPr lang="en-US" dirty="0"/>
            <a:t> Developed detailed reports using Report Builder. These reports include student performance, instructor course lists, course topics, and exam details.</a:t>
          </a:r>
        </a:p>
      </dgm:t>
    </dgm:pt>
    <dgm:pt modelId="{C8B7E37D-7C15-4450-A8B6-0236D5233C5D}" type="parTrans" cxnId="{6FF6BD6C-F69A-48C7-B70E-2F86D2C5ED32}">
      <dgm:prSet/>
      <dgm:spPr/>
      <dgm:t>
        <a:bodyPr/>
        <a:lstStyle/>
        <a:p>
          <a:endParaRPr lang="en-US"/>
        </a:p>
      </dgm:t>
    </dgm:pt>
    <dgm:pt modelId="{86121E0B-DDBC-437D-BEB1-FC20C59F4755}" type="sibTrans" cxnId="{6FF6BD6C-F69A-48C7-B70E-2F86D2C5ED32}">
      <dgm:prSet/>
      <dgm:spPr/>
      <dgm:t>
        <a:bodyPr/>
        <a:lstStyle/>
        <a:p>
          <a:endParaRPr lang="en-US"/>
        </a:p>
      </dgm:t>
    </dgm:pt>
    <dgm:pt modelId="{23A6A5AD-C112-4ADE-9116-B9992F6C9791}">
      <dgm:prSet/>
      <dgm:spPr/>
      <dgm:t>
        <a:bodyPr/>
        <a:lstStyle/>
        <a:p>
          <a:pPr>
            <a:lnSpc>
              <a:spcPct val="100000"/>
            </a:lnSpc>
          </a:pPr>
          <a:r>
            <a:rPr lang="en-US" b="1"/>
            <a:t>Dashboards:</a:t>
          </a:r>
          <a:r>
            <a:rPr lang="en-US"/>
            <a:t> Designed Power BI dashboards to visualize various aspects of the system.</a:t>
          </a:r>
        </a:p>
      </dgm:t>
    </dgm:pt>
    <dgm:pt modelId="{E51FFE39-4564-48E6-BC9C-2C2D5030FA3B}" type="parTrans" cxnId="{9D6AC63E-1AD7-496C-90D6-DD2DE8CC756F}">
      <dgm:prSet/>
      <dgm:spPr/>
      <dgm:t>
        <a:bodyPr/>
        <a:lstStyle/>
        <a:p>
          <a:endParaRPr lang="en-US"/>
        </a:p>
      </dgm:t>
    </dgm:pt>
    <dgm:pt modelId="{1B8D66DC-962D-41CD-BF08-448A70373D28}" type="sibTrans" cxnId="{9D6AC63E-1AD7-496C-90D6-DD2DE8CC756F}">
      <dgm:prSet/>
      <dgm:spPr/>
      <dgm:t>
        <a:bodyPr/>
        <a:lstStyle/>
        <a:p>
          <a:endParaRPr lang="en-US"/>
        </a:p>
      </dgm:t>
    </dgm:pt>
    <dgm:pt modelId="{5C8383D2-B191-4977-B07B-00F0176012CC}" type="pres">
      <dgm:prSet presAssocID="{A8324F4B-F5B8-4D72-AE39-0AF219F6BD69}" presName="root" presStyleCnt="0">
        <dgm:presLayoutVars>
          <dgm:dir/>
          <dgm:resizeHandles val="exact"/>
        </dgm:presLayoutVars>
      </dgm:prSet>
      <dgm:spPr/>
    </dgm:pt>
    <dgm:pt modelId="{43EB07FC-F29B-4A37-A6C5-BE61C8865B4D}" type="pres">
      <dgm:prSet presAssocID="{34EF72D6-BA2B-457B-AAD1-C458A1AFE812}" presName="compNode" presStyleCnt="0"/>
      <dgm:spPr/>
    </dgm:pt>
    <dgm:pt modelId="{84B7D1ED-B9D4-4120-9EB5-FC44102A0585}" type="pres">
      <dgm:prSet presAssocID="{34EF72D6-BA2B-457B-AAD1-C458A1AFE812}" presName="bgRect" presStyleLbl="bgShp" presStyleIdx="0" presStyleCnt="7"/>
      <dgm:spPr/>
    </dgm:pt>
    <dgm:pt modelId="{45FE5DFB-7B0B-42A0-8405-6DFDE1D936C2}" type="pres">
      <dgm:prSet presAssocID="{34EF72D6-BA2B-457B-AAD1-C458A1AFE812}"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B0B87640-1FFE-4B53-8B69-7DF6AAC745D3}" type="pres">
      <dgm:prSet presAssocID="{34EF72D6-BA2B-457B-AAD1-C458A1AFE812}" presName="spaceRect" presStyleCnt="0"/>
      <dgm:spPr/>
    </dgm:pt>
    <dgm:pt modelId="{9CA080A0-6F39-4D44-B036-DAEB93FE9316}" type="pres">
      <dgm:prSet presAssocID="{34EF72D6-BA2B-457B-AAD1-C458A1AFE812}" presName="parTx" presStyleLbl="revTx" presStyleIdx="0" presStyleCnt="7">
        <dgm:presLayoutVars>
          <dgm:chMax val="0"/>
          <dgm:chPref val="0"/>
        </dgm:presLayoutVars>
      </dgm:prSet>
      <dgm:spPr/>
    </dgm:pt>
    <dgm:pt modelId="{80EF37D0-50A8-483C-AF08-100927FEC732}" type="pres">
      <dgm:prSet presAssocID="{55FA66CB-DB18-4AB8-8F63-12565AF8981A}" presName="sibTrans" presStyleCnt="0"/>
      <dgm:spPr/>
    </dgm:pt>
    <dgm:pt modelId="{1F8D6508-5762-4743-9424-65AFD874EA15}" type="pres">
      <dgm:prSet presAssocID="{CFD79896-001E-4B0E-A243-A7DBAF08CF26}" presName="compNode" presStyleCnt="0"/>
      <dgm:spPr/>
    </dgm:pt>
    <dgm:pt modelId="{19261C33-C69C-4280-86F4-B1A0E9AA32BC}" type="pres">
      <dgm:prSet presAssocID="{CFD79896-001E-4B0E-A243-A7DBAF08CF26}" presName="bgRect" presStyleLbl="bgShp" presStyleIdx="1" presStyleCnt="7"/>
      <dgm:spPr/>
    </dgm:pt>
    <dgm:pt modelId="{03B1B247-1CB0-4D7E-91F6-29EE7C0B30E7}" type="pres">
      <dgm:prSet presAssocID="{CFD79896-001E-4B0E-A243-A7DBAF08CF26}"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BFE0E1D1-D973-40E2-804E-60355762A150}" type="pres">
      <dgm:prSet presAssocID="{CFD79896-001E-4B0E-A243-A7DBAF08CF26}" presName="spaceRect" presStyleCnt="0"/>
      <dgm:spPr/>
    </dgm:pt>
    <dgm:pt modelId="{C02B51B7-C0A1-4CA1-9087-EF25E19A9F21}" type="pres">
      <dgm:prSet presAssocID="{CFD79896-001E-4B0E-A243-A7DBAF08CF26}" presName="parTx" presStyleLbl="revTx" presStyleIdx="1" presStyleCnt="7">
        <dgm:presLayoutVars>
          <dgm:chMax val="0"/>
          <dgm:chPref val="0"/>
        </dgm:presLayoutVars>
      </dgm:prSet>
      <dgm:spPr/>
    </dgm:pt>
    <dgm:pt modelId="{53F1C9F9-9348-40C1-8D06-BE46705F2FE4}" type="pres">
      <dgm:prSet presAssocID="{F4B9A34D-B7CD-49AA-99A8-9A1A320A2327}" presName="sibTrans" presStyleCnt="0"/>
      <dgm:spPr/>
    </dgm:pt>
    <dgm:pt modelId="{70E59A49-11B2-4712-81DB-77210921669D}" type="pres">
      <dgm:prSet presAssocID="{4DB09CFB-3486-4341-BE13-098C712CA423}" presName="compNode" presStyleCnt="0"/>
      <dgm:spPr/>
    </dgm:pt>
    <dgm:pt modelId="{D0D2B164-4B76-4DF9-941B-A9865073124A}" type="pres">
      <dgm:prSet presAssocID="{4DB09CFB-3486-4341-BE13-098C712CA423}" presName="bgRect" presStyleLbl="bgShp" presStyleIdx="2" presStyleCnt="7"/>
      <dgm:spPr/>
    </dgm:pt>
    <dgm:pt modelId="{5D27ECFE-1C7D-4055-82F4-36EB35B2E193}" type="pres">
      <dgm:prSet presAssocID="{4DB09CFB-3486-4341-BE13-098C712CA423}"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9B08DFA1-7E7C-449E-AAD4-770C796D9345}" type="pres">
      <dgm:prSet presAssocID="{4DB09CFB-3486-4341-BE13-098C712CA423}" presName="spaceRect" presStyleCnt="0"/>
      <dgm:spPr/>
    </dgm:pt>
    <dgm:pt modelId="{67729C8B-10D2-4CD4-B617-55639E51B773}" type="pres">
      <dgm:prSet presAssocID="{4DB09CFB-3486-4341-BE13-098C712CA423}" presName="parTx" presStyleLbl="revTx" presStyleIdx="2" presStyleCnt="7">
        <dgm:presLayoutVars>
          <dgm:chMax val="0"/>
          <dgm:chPref val="0"/>
        </dgm:presLayoutVars>
      </dgm:prSet>
      <dgm:spPr/>
    </dgm:pt>
    <dgm:pt modelId="{E6DA906B-2441-4F85-A7E6-C0685A036842}" type="pres">
      <dgm:prSet presAssocID="{B94E2DE2-F0A3-4D5E-B9A6-658A40F463C3}" presName="sibTrans" presStyleCnt="0"/>
      <dgm:spPr/>
    </dgm:pt>
    <dgm:pt modelId="{349F347A-FC3B-4862-9B61-F5E5706D0FDD}" type="pres">
      <dgm:prSet presAssocID="{542568A8-1AC6-4B85-A80E-11B9800ED5C1}" presName="compNode" presStyleCnt="0"/>
      <dgm:spPr/>
    </dgm:pt>
    <dgm:pt modelId="{1A70211A-5BF2-473E-A59A-53F958A78551}" type="pres">
      <dgm:prSet presAssocID="{542568A8-1AC6-4B85-A80E-11B9800ED5C1}" presName="bgRect" presStyleLbl="bgShp" presStyleIdx="3" presStyleCnt="7"/>
      <dgm:spPr/>
    </dgm:pt>
    <dgm:pt modelId="{C84062B0-CA70-4820-B40D-29455F2033BD}" type="pres">
      <dgm:prSet presAssocID="{542568A8-1AC6-4B85-A80E-11B9800ED5C1}"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521572E0-6C07-4F63-8280-DC37C67361B5}" type="pres">
      <dgm:prSet presAssocID="{542568A8-1AC6-4B85-A80E-11B9800ED5C1}" presName="spaceRect" presStyleCnt="0"/>
      <dgm:spPr/>
    </dgm:pt>
    <dgm:pt modelId="{CCFBFD28-6063-4C42-9CF5-F2720D49A067}" type="pres">
      <dgm:prSet presAssocID="{542568A8-1AC6-4B85-A80E-11B9800ED5C1}" presName="parTx" presStyleLbl="revTx" presStyleIdx="3" presStyleCnt="7">
        <dgm:presLayoutVars>
          <dgm:chMax val="0"/>
          <dgm:chPref val="0"/>
        </dgm:presLayoutVars>
      </dgm:prSet>
      <dgm:spPr/>
    </dgm:pt>
    <dgm:pt modelId="{95074F94-A5B7-4DE7-A678-2D550E2B1EEF}" type="pres">
      <dgm:prSet presAssocID="{50122DF2-D004-4433-A8A6-75DBB0CE6945}" presName="sibTrans" presStyleCnt="0"/>
      <dgm:spPr/>
    </dgm:pt>
    <dgm:pt modelId="{B8F1FAE0-909D-4087-AD32-26BFAD8E458F}" type="pres">
      <dgm:prSet presAssocID="{AE8ED15E-CEC3-4550-97B1-FC1E547CCF16}" presName="compNode" presStyleCnt="0"/>
      <dgm:spPr/>
    </dgm:pt>
    <dgm:pt modelId="{21643E40-60A0-4A93-A6E2-1B4B666E6CCC}" type="pres">
      <dgm:prSet presAssocID="{AE8ED15E-CEC3-4550-97B1-FC1E547CCF16}" presName="bgRect" presStyleLbl="bgShp" presStyleIdx="4" presStyleCnt="7"/>
      <dgm:spPr/>
    </dgm:pt>
    <dgm:pt modelId="{15F05E30-831C-459F-AA19-DA33DE45ABA5}" type="pres">
      <dgm:prSet presAssocID="{AE8ED15E-CEC3-4550-97B1-FC1E547CCF16}"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ethoscope"/>
        </a:ext>
      </dgm:extLst>
    </dgm:pt>
    <dgm:pt modelId="{6724F742-F488-4D13-94C9-64C602C74AD6}" type="pres">
      <dgm:prSet presAssocID="{AE8ED15E-CEC3-4550-97B1-FC1E547CCF16}" presName="spaceRect" presStyleCnt="0"/>
      <dgm:spPr/>
    </dgm:pt>
    <dgm:pt modelId="{183E2730-29D2-4C89-A603-D8D57F0879C6}" type="pres">
      <dgm:prSet presAssocID="{AE8ED15E-CEC3-4550-97B1-FC1E547CCF16}" presName="parTx" presStyleLbl="revTx" presStyleIdx="4" presStyleCnt="7">
        <dgm:presLayoutVars>
          <dgm:chMax val="0"/>
          <dgm:chPref val="0"/>
        </dgm:presLayoutVars>
      </dgm:prSet>
      <dgm:spPr/>
    </dgm:pt>
    <dgm:pt modelId="{A8B441A9-F802-4730-938C-F2877A93FB99}" type="pres">
      <dgm:prSet presAssocID="{B03FFCA6-C3E7-4452-8A06-E65CE9691469}" presName="sibTrans" presStyleCnt="0"/>
      <dgm:spPr/>
    </dgm:pt>
    <dgm:pt modelId="{9C8393E3-F847-4377-B26E-A197902BB429}" type="pres">
      <dgm:prSet presAssocID="{8633E0AC-F4A5-49D6-B101-68BBFA0E1708}" presName="compNode" presStyleCnt="0"/>
      <dgm:spPr/>
    </dgm:pt>
    <dgm:pt modelId="{BE8D65AF-02C4-400E-8CA3-180BDF84EF92}" type="pres">
      <dgm:prSet presAssocID="{8633E0AC-F4A5-49D6-B101-68BBFA0E1708}" presName="bgRect" presStyleLbl="bgShp" presStyleIdx="5" presStyleCnt="7"/>
      <dgm:spPr/>
    </dgm:pt>
    <dgm:pt modelId="{55E8E009-CEA9-4832-91C6-B0F0D395F6E6}" type="pres">
      <dgm:prSet presAssocID="{8633E0AC-F4A5-49D6-B101-68BBFA0E1708}"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iploma Roll"/>
        </a:ext>
      </dgm:extLst>
    </dgm:pt>
    <dgm:pt modelId="{49A4FDBE-DCD2-49E2-8B7B-CC349D6F423E}" type="pres">
      <dgm:prSet presAssocID="{8633E0AC-F4A5-49D6-B101-68BBFA0E1708}" presName="spaceRect" presStyleCnt="0"/>
      <dgm:spPr/>
    </dgm:pt>
    <dgm:pt modelId="{EA8168B4-B5C8-40DC-976C-65EAE83E057E}" type="pres">
      <dgm:prSet presAssocID="{8633E0AC-F4A5-49D6-B101-68BBFA0E1708}" presName="parTx" presStyleLbl="revTx" presStyleIdx="5" presStyleCnt="7">
        <dgm:presLayoutVars>
          <dgm:chMax val="0"/>
          <dgm:chPref val="0"/>
        </dgm:presLayoutVars>
      </dgm:prSet>
      <dgm:spPr/>
    </dgm:pt>
    <dgm:pt modelId="{D69B51E2-2CBE-4026-B0F2-75E7B853B462}" type="pres">
      <dgm:prSet presAssocID="{86121E0B-DDBC-437D-BEB1-FC20C59F4755}" presName="sibTrans" presStyleCnt="0"/>
      <dgm:spPr/>
    </dgm:pt>
    <dgm:pt modelId="{473C0994-6CF1-441B-9776-B5AE1A1B556C}" type="pres">
      <dgm:prSet presAssocID="{23A6A5AD-C112-4ADE-9116-B9992F6C9791}" presName="compNode" presStyleCnt="0"/>
      <dgm:spPr/>
    </dgm:pt>
    <dgm:pt modelId="{D6D0603D-71BE-492F-9A8D-D09E205A84B8}" type="pres">
      <dgm:prSet presAssocID="{23A6A5AD-C112-4ADE-9116-B9992F6C9791}" presName="bgRect" presStyleLbl="bgShp" presStyleIdx="6" presStyleCnt="7"/>
      <dgm:spPr/>
    </dgm:pt>
    <dgm:pt modelId="{A3F3B7BA-1AF3-4D98-AD69-078861E7CFD5}" type="pres">
      <dgm:prSet presAssocID="{23A6A5AD-C112-4ADE-9116-B9992F6C9791}"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auge"/>
        </a:ext>
      </dgm:extLst>
    </dgm:pt>
    <dgm:pt modelId="{41FA9D22-5B16-44A8-B23E-3BFF32E0D68F}" type="pres">
      <dgm:prSet presAssocID="{23A6A5AD-C112-4ADE-9116-B9992F6C9791}" presName="spaceRect" presStyleCnt="0"/>
      <dgm:spPr/>
    </dgm:pt>
    <dgm:pt modelId="{90003866-1798-4BEA-9FDA-FA3CF84DAE3B}" type="pres">
      <dgm:prSet presAssocID="{23A6A5AD-C112-4ADE-9116-B9992F6C9791}" presName="parTx" presStyleLbl="revTx" presStyleIdx="6" presStyleCnt="7">
        <dgm:presLayoutVars>
          <dgm:chMax val="0"/>
          <dgm:chPref val="0"/>
        </dgm:presLayoutVars>
      </dgm:prSet>
      <dgm:spPr/>
    </dgm:pt>
  </dgm:ptLst>
  <dgm:cxnLst>
    <dgm:cxn modelId="{04A11215-6869-4B92-B18D-6976A7DB1C95}" type="presOf" srcId="{CFD79896-001E-4B0E-A243-A7DBAF08CF26}" destId="{C02B51B7-C0A1-4CA1-9087-EF25E19A9F21}" srcOrd="0" destOrd="0" presId="urn:microsoft.com/office/officeart/2018/2/layout/IconVerticalSolidList"/>
    <dgm:cxn modelId="{4C52922F-3E1C-4DDD-BA26-D586143933D6}" srcId="{A8324F4B-F5B8-4D72-AE39-0AF219F6BD69}" destId="{4DB09CFB-3486-4341-BE13-098C712CA423}" srcOrd="2" destOrd="0" parTransId="{2FE0173E-CC9A-47FA-B244-34BA9EC13727}" sibTransId="{B94E2DE2-F0A3-4D5E-B9A6-658A40F463C3}"/>
    <dgm:cxn modelId="{28328F3C-71EB-42D2-8F6F-AD8D23EEF1B5}" type="presOf" srcId="{AE8ED15E-CEC3-4550-97B1-FC1E547CCF16}" destId="{183E2730-29D2-4C89-A603-D8D57F0879C6}" srcOrd="0" destOrd="0" presId="urn:microsoft.com/office/officeart/2018/2/layout/IconVerticalSolidList"/>
    <dgm:cxn modelId="{9D6AC63E-1AD7-496C-90D6-DD2DE8CC756F}" srcId="{A8324F4B-F5B8-4D72-AE39-0AF219F6BD69}" destId="{23A6A5AD-C112-4ADE-9116-B9992F6C9791}" srcOrd="6" destOrd="0" parTransId="{E51FFE39-4564-48E6-BC9C-2C2D5030FA3B}" sibTransId="{1B8D66DC-962D-41CD-BF08-448A70373D28}"/>
    <dgm:cxn modelId="{6FF6BD6C-F69A-48C7-B70E-2F86D2C5ED32}" srcId="{A8324F4B-F5B8-4D72-AE39-0AF219F6BD69}" destId="{8633E0AC-F4A5-49D6-B101-68BBFA0E1708}" srcOrd="5" destOrd="0" parTransId="{C8B7E37D-7C15-4450-A8B6-0236D5233C5D}" sibTransId="{86121E0B-DDBC-437D-BEB1-FC20C59F4755}"/>
    <dgm:cxn modelId="{74036251-2850-4B7D-AE61-D8A65CA7AF1C}" srcId="{A8324F4B-F5B8-4D72-AE39-0AF219F6BD69}" destId="{34EF72D6-BA2B-457B-AAD1-C458A1AFE812}" srcOrd="0" destOrd="0" parTransId="{AB140D62-3AD0-4599-B80B-76F7D7FC4996}" sibTransId="{55FA66CB-DB18-4AB8-8F63-12565AF8981A}"/>
    <dgm:cxn modelId="{CBBCB573-551E-47FC-A9B7-0D8CD478E25F}" type="presOf" srcId="{4DB09CFB-3486-4341-BE13-098C712CA423}" destId="{67729C8B-10D2-4CD4-B617-55639E51B773}" srcOrd="0" destOrd="0" presId="urn:microsoft.com/office/officeart/2018/2/layout/IconVerticalSolidList"/>
    <dgm:cxn modelId="{B01EBA57-7E98-41E7-BE6E-D7825DD5C4ED}" srcId="{A8324F4B-F5B8-4D72-AE39-0AF219F6BD69}" destId="{CFD79896-001E-4B0E-A243-A7DBAF08CF26}" srcOrd="1" destOrd="0" parTransId="{0718AB42-B1AC-4E00-A6FE-850BFBA83333}" sibTransId="{F4B9A34D-B7CD-49AA-99A8-9A1A320A2327}"/>
    <dgm:cxn modelId="{86BE3D8C-F3E0-4E5F-BF14-7653CE171C91}" type="presOf" srcId="{34EF72D6-BA2B-457B-AAD1-C458A1AFE812}" destId="{9CA080A0-6F39-4D44-B036-DAEB93FE9316}" srcOrd="0" destOrd="0" presId="urn:microsoft.com/office/officeart/2018/2/layout/IconVerticalSolidList"/>
    <dgm:cxn modelId="{603AF6A0-B0F4-4BDE-A38D-C4F4BDAA3BC5}" type="presOf" srcId="{542568A8-1AC6-4B85-A80E-11B9800ED5C1}" destId="{CCFBFD28-6063-4C42-9CF5-F2720D49A067}" srcOrd="0" destOrd="0" presId="urn:microsoft.com/office/officeart/2018/2/layout/IconVerticalSolidList"/>
    <dgm:cxn modelId="{F0D9EEA5-A3C8-4E5E-8047-58C8F23FDC4F}" type="presOf" srcId="{23A6A5AD-C112-4ADE-9116-B9992F6C9791}" destId="{90003866-1798-4BEA-9FDA-FA3CF84DAE3B}" srcOrd="0" destOrd="0" presId="urn:microsoft.com/office/officeart/2018/2/layout/IconVerticalSolidList"/>
    <dgm:cxn modelId="{6206F7A5-C4DC-4978-9837-4F7C02D88615}" srcId="{A8324F4B-F5B8-4D72-AE39-0AF219F6BD69}" destId="{AE8ED15E-CEC3-4550-97B1-FC1E547CCF16}" srcOrd="4" destOrd="0" parTransId="{507A1EBF-C640-41A9-AD80-27D7488B5D8F}" sibTransId="{B03FFCA6-C3E7-4452-8A06-E65CE9691469}"/>
    <dgm:cxn modelId="{660850C8-7B7B-414C-8343-5BBDDE7F41A4}" type="presOf" srcId="{A8324F4B-F5B8-4D72-AE39-0AF219F6BD69}" destId="{5C8383D2-B191-4977-B07B-00F0176012CC}" srcOrd="0" destOrd="0" presId="urn:microsoft.com/office/officeart/2018/2/layout/IconVerticalSolidList"/>
    <dgm:cxn modelId="{BE9201CD-D33E-4F1A-88D7-CC5E75A7220F}" srcId="{A8324F4B-F5B8-4D72-AE39-0AF219F6BD69}" destId="{542568A8-1AC6-4B85-A80E-11B9800ED5C1}" srcOrd="3" destOrd="0" parTransId="{9DF8C475-2A9C-4221-AE25-1FF75D1496FA}" sibTransId="{50122DF2-D004-4433-A8A6-75DBB0CE6945}"/>
    <dgm:cxn modelId="{55E853DC-51BF-4183-97C3-F154B659FD7E}" type="presOf" srcId="{8633E0AC-F4A5-49D6-B101-68BBFA0E1708}" destId="{EA8168B4-B5C8-40DC-976C-65EAE83E057E}" srcOrd="0" destOrd="0" presId="urn:microsoft.com/office/officeart/2018/2/layout/IconVerticalSolidList"/>
    <dgm:cxn modelId="{C7CCCDE5-070B-4B44-A87E-D6E149547DA9}" type="presParOf" srcId="{5C8383D2-B191-4977-B07B-00F0176012CC}" destId="{43EB07FC-F29B-4A37-A6C5-BE61C8865B4D}" srcOrd="0" destOrd="0" presId="urn:microsoft.com/office/officeart/2018/2/layout/IconVerticalSolidList"/>
    <dgm:cxn modelId="{F6E0C46F-2131-4DBB-BBC4-CA608262DD56}" type="presParOf" srcId="{43EB07FC-F29B-4A37-A6C5-BE61C8865B4D}" destId="{84B7D1ED-B9D4-4120-9EB5-FC44102A0585}" srcOrd="0" destOrd="0" presId="urn:microsoft.com/office/officeart/2018/2/layout/IconVerticalSolidList"/>
    <dgm:cxn modelId="{4A0FD097-7A39-4082-AD59-3376FC483150}" type="presParOf" srcId="{43EB07FC-F29B-4A37-A6C5-BE61C8865B4D}" destId="{45FE5DFB-7B0B-42A0-8405-6DFDE1D936C2}" srcOrd="1" destOrd="0" presId="urn:microsoft.com/office/officeart/2018/2/layout/IconVerticalSolidList"/>
    <dgm:cxn modelId="{A04B017D-3DE8-42C1-AB64-54EAF1E0DBB3}" type="presParOf" srcId="{43EB07FC-F29B-4A37-A6C5-BE61C8865B4D}" destId="{B0B87640-1FFE-4B53-8B69-7DF6AAC745D3}" srcOrd="2" destOrd="0" presId="urn:microsoft.com/office/officeart/2018/2/layout/IconVerticalSolidList"/>
    <dgm:cxn modelId="{6B9C7F53-FD24-4A09-9FAC-83BE547D3403}" type="presParOf" srcId="{43EB07FC-F29B-4A37-A6C5-BE61C8865B4D}" destId="{9CA080A0-6F39-4D44-B036-DAEB93FE9316}" srcOrd="3" destOrd="0" presId="urn:microsoft.com/office/officeart/2018/2/layout/IconVerticalSolidList"/>
    <dgm:cxn modelId="{235AC2D1-5BEC-4C94-B475-6352F09ED82B}" type="presParOf" srcId="{5C8383D2-B191-4977-B07B-00F0176012CC}" destId="{80EF37D0-50A8-483C-AF08-100927FEC732}" srcOrd="1" destOrd="0" presId="urn:microsoft.com/office/officeart/2018/2/layout/IconVerticalSolidList"/>
    <dgm:cxn modelId="{FB864415-A0F0-42BE-AE65-8DF80FCF6EFD}" type="presParOf" srcId="{5C8383D2-B191-4977-B07B-00F0176012CC}" destId="{1F8D6508-5762-4743-9424-65AFD874EA15}" srcOrd="2" destOrd="0" presId="urn:microsoft.com/office/officeart/2018/2/layout/IconVerticalSolidList"/>
    <dgm:cxn modelId="{870802FB-E435-4FA1-8CE9-7E7ACCC2796C}" type="presParOf" srcId="{1F8D6508-5762-4743-9424-65AFD874EA15}" destId="{19261C33-C69C-4280-86F4-B1A0E9AA32BC}" srcOrd="0" destOrd="0" presId="urn:microsoft.com/office/officeart/2018/2/layout/IconVerticalSolidList"/>
    <dgm:cxn modelId="{11C01F2F-9374-44B0-9322-3DDA4A0E88D2}" type="presParOf" srcId="{1F8D6508-5762-4743-9424-65AFD874EA15}" destId="{03B1B247-1CB0-4D7E-91F6-29EE7C0B30E7}" srcOrd="1" destOrd="0" presId="urn:microsoft.com/office/officeart/2018/2/layout/IconVerticalSolidList"/>
    <dgm:cxn modelId="{AA4AFAB9-5841-473F-8F60-7C5B7BF9D537}" type="presParOf" srcId="{1F8D6508-5762-4743-9424-65AFD874EA15}" destId="{BFE0E1D1-D973-40E2-804E-60355762A150}" srcOrd="2" destOrd="0" presId="urn:microsoft.com/office/officeart/2018/2/layout/IconVerticalSolidList"/>
    <dgm:cxn modelId="{CB686CA5-4CB4-4464-A9EA-013B5EE6B34B}" type="presParOf" srcId="{1F8D6508-5762-4743-9424-65AFD874EA15}" destId="{C02B51B7-C0A1-4CA1-9087-EF25E19A9F21}" srcOrd="3" destOrd="0" presId="urn:microsoft.com/office/officeart/2018/2/layout/IconVerticalSolidList"/>
    <dgm:cxn modelId="{AC97D4C8-8EB0-4DBC-93BD-9545512BBB13}" type="presParOf" srcId="{5C8383D2-B191-4977-B07B-00F0176012CC}" destId="{53F1C9F9-9348-40C1-8D06-BE46705F2FE4}" srcOrd="3" destOrd="0" presId="urn:microsoft.com/office/officeart/2018/2/layout/IconVerticalSolidList"/>
    <dgm:cxn modelId="{150588D6-5986-45C4-9FF2-822EECC54922}" type="presParOf" srcId="{5C8383D2-B191-4977-B07B-00F0176012CC}" destId="{70E59A49-11B2-4712-81DB-77210921669D}" srcOrd="4" destOrd="0" presId="urn:microsoft.com/office/officeart/2018/2/layout/IconVerticalSolidList"/>
    <dgm:cxn modelId="{73EF8C53-5996-4F56-B0AA-73BDE597525E}" type="presParOf" srcId="{70E59A49-11B2-4712-81DB-77210921669D}" destId="{D0D2B164-4B76-4DF9-941B-A9865073124A}" srcOrd="0" destOrd="0" presId="urn:microsoft.com/office/officeart/2018/2/layout/IconVerticalSolidList"/>
    <dgm:cxn modelId="{F3D6A846-0197-4B73-9DCC-C30F9F6CC88C}" type="presParOf" srcId="{70E59A49-11B2-4712-81DB-77210921669D}" destId="{5D27ECFE-1C7D-4055-82F4-36EB35B2E193}" srcOrd="1" destOrd="0" presId="urn:microsoft.com/office/officeart/2018/2/layout/IconVerticalSolidList"/>
    <dgm:cxn modelId="{ED2CDCD9-8560-4386-BE60-C7FAC7A7E18C}" type="presParOf" srcId="{70E59A49-11B2-4712-81DB-77210921669D}" destId="{9B08DFA1-7E7C-449E-AAD4-770C796D9345}" srcOrd="2" destOrd="0" presId="urn:microsoft.com/office/officeart/2018/2/layout/IconVerticalSolidList"/>
    <dgm:cxn modelId="{3E8D3110-228E-43DB-AD1F-D64F557EFF2A}" type="presParOf" srcId="{70E59A49-11B2-4712-81DB-77210921669D}" destId="{67729C8B-10D2-4CD4-B617-55639E51B773}" srcOrd="3" destOrd="0" presId="urn:microsoft.com/office/officeart/2018/2/layout/IconVerticalSolidList"/>
    <dgm:cxn modelId="{7A2DB62F-E4E4-4AA8-B468-F8CC300E5809}" type="presParOf" srcId="{5C8383D2-B191-4977-B07B-00F0176012CC}" destId="{E6DA906B-2441-4F85-A7E6-C0685A036842}" srcOrd="5" destOrd="0" presId="urn:microsoft.com/office/officeart/2018/2/layout/IconVerticalSolidList"/>
    <dgm:cxn modelId="{406B35D7-DD9A-4515-8C5D-5ACDEBAB2501}" type="presParOf" srcId="{5C8383D2-B191-4977-B07B-00F0176012CC}" destId="{349F347A-FC3B-4862-9B61-F5E5706D0FDD}" srcOrd="6" destOrd="0" presId="urn:microsoft.com/office/officeart/2018/2/layout/IconVerticalSolidList"/>
    <dgm:cxn modelId="{E3ED2296-F89A-4E5E-B215-350FB712F226}" type="presParOf" srcId="{349F347A-FC3B-4862-9B61-F5E5706D0FDD}" destId="{1A70211A-5BF2-473E-A59A-53F958A78551}" srcOrd="0" destOrd="0" presId="urn:microsoft.com/office/officeart/2018/2/layout/IconVerticalSolidList"/>
    <dgm:cxn modelId="{1648A6A3-9273-45D9-AF4A-1476DC29634E}" type="presParOf" srcId="{349F347A-FC3B-4862-9B61-F5E5706D0FDD}" destId="{C84062B0-CA70-4820-B40D-29455F2033BD}" srcOrd="1" destOrd="0" presId="urn:microsoft.com/office/officeart/2018/2/layout/IconVerticalSolidList"/>
    <dgm:cxn modelId="{6233365A-5D6B-455C-AE62-04F633EC0E3B}" type="presParOf" srcId="{349F347A-FC3B-4862-9B61-F5E5706D0FDD}" destId="{521572E0-6C07-4F63-8280-DC37C67361B5}" srcOrd="2" destOrd="0" presId="urn:microsoft.com/office/officeart/2018/2/layout/IconVerticalSolidList"/>
    <dgm:cxn modelId="{EFB06722-2849-4434-99C0-C17B5DD3E469}" type="presParOf" srcId="{349F347A-FC3B-4862-9B61-F5E5706D0FDD}" destId="{CCFBFD28-6063-4C42-9CF5-F2720D49A067}" srcOrd="3" destOrd="0" presId="urn:microsoft.com/office/officeart/2018/2/layout/IconVerticalSolidList"/>
    <dgm:cxn modelId="{D78D29D9-1483-4C1F-9750-FD4336D46E98}" type="presParOf" srcId="{5C8383D2-B191-4977-B07B-00F0176012CC}" destId="{95074F94-A5B7-4DE7-A678-2D550E2B1EEF}" srcOrd="7" destOrd="0" presId="urn:microsoft.com/office/officeart/2018/2/layout/IconVerticalSolidList"/>
    <dgm:cxn modelId="{CBCE6892-CBF3-4065-ABCD-3D35A11FEE47}" type="presParOf" srcId="{5C8383D2-B191-4977-B07B-00F0176012CC}" destId="{B8F1FAE0-909D-4087-AD32-26BFAD8E458F}" srcOrd="8" destOrd="0" presId="urn:microsoft.com/office/officeart/2018/2/layout/IconVerticalSolidList"/>
    <dgm:cxn modelId="{01B76FE9-8A64-4146-87DF-D7B0BE6E4701}" type="presParOf" srcId="{B8F1FAE0-909D-4087-AD32-26BFAD8E458F}" destId="{21643E40-60A0-4A93-A6E2-1B4B666E6CCC}" srcOrd="0" destOrd="0" presId="urn:microsoft.com/office/officeart/2018/2/layout/IconVerticalSolidList"/>
    <dgm:cxn modelId="{D222D3B2-A8E9-4FA0-8EFF-EB9E7283FF56}" type="presParOf" srcId="{B8F1FAE0-909D-4087-AD32-26BFAD8E458F}" destId="{15F05E30-831C-459F-AA19-DA33DE45ABA5}" srcOrd="1" destOrd="0" presId="urn:microsoft.com/office/officeart/2018/2/layout/IconVerticalSolidList"/>
    <dgm:cxn modelId="{2CDA9EA7-C910-41E4-9102-526BC4F4D69C}" type="presParOf" srcId="{B8F1FAE0-909D-4087-AD32-26BFAD8E458F}" destId="{6724F742-F488-4D13-94C9-64C602C74AD6}" srcOrd="2" destOrd="0" presId="urn:microsoft.com/office/officeart/2018/2/layout/IconVerticalSolidList"/>
    <dgm:cxn modelId="{1B4F3B96-0C00-422F-8947-F3D4D67725C0}" type="presParOf" srcId="{B8F1FAE0-909D-4087-AD32-26BFAD8E458F}" destId="{183E2730-29D2-4C89-A603-D8D57F0879C6}" srcOrd="3" destOrd="0" presId="urn:microsoft.com/office/officeart/2018/2/layout/IconVerticalSolidList"/>
    <dgm:cxn modelId="{3D334CCB-5205-4113-ABDD-07DCB262F320}" type="presParOf" srcId="{5C8383D2-B191-4977-B07B-00F0176012CC}" destId="{A8B441A9-F802-4730-938C-F2877A93FB99}" srcOrd="9" destOrd="0" presId="urn:microsoft.com/office/officeart/2018/2/layout/IconVerticalSolidList"/>
    <dgm:cxn modelId="{36DF4249-2975-47D4-B23C-2637A164B262}" type="presParOf" srcId="{5C8383D2-B191-4977-B07B-00F0176012CC}" destId="{9C8393E3-F847-4377-B26E-A197902BB429}" srcOrd="10" destOrd="0" presId="urn:microsoft.com/office/officeart/2018/2/layout/IconVerticalSolidList"/>
    <dgm:cxn modelId="{FAE626A5-E14A-4EE9-B249-36F1EB3598E9}" type="presParOf" srcId="{9C8393E3-F847-4377-B26E-A197902BB429}" destId="{BE8D65AF-02C4-400E-8CA3-180BDF84EF92}" srcOrd="0" destOrd="0" presId="urn:microsoft.com/office/officeart/2018/2/layout/IconVerticalSolidList"/>
    <dgm:cxn modelId="{1ADB5965-C005-4086-B7A6-687773A39160}" type="presParOf" srcId="{9C8393E3-F847-4377-B26E-A197902BB429}" destId="{55E8E009-CEA9-4832-91C6-B0F0D395F6E6}" srcOrd="1" destOrd="0" presId="urn:microsoft.com/office/officeart/2018/2/layout/IconVerticalSolidList"/>
    <dgm:cxn modelId="{42458081-EAC5-4D2A-ADF4-3426D6212441}" type="presParOf" srcId="{9C8393E3-F847-4377-B26E-A197902BB429}" destId="{49A4FDBE-DCD2-49E2-8B7B-CC349D6F423E}" srcOrd="2" destOrd="0" presId="urn:microsoft.com/office/officeart/2018/2/layout/IconVerticalSolidList"/>
    <dgm:cxn modelId="{32950322-1868-475F-8FD5-628C43929DBC}" type="presParOf" srcId="{9C8393E3-F847-4377-B26E-A197902BB429}" destId="{EA8168B4-B5C8-40DC-976C-65EAE83E057E}" srcOrd="3" destOrd="0" presId="urn:microsoft.com/office/officeart/2018/2/layout/IconVerticalSolidList"/>
    <dgm:cxn modelId="{035BA6E4-FE32-43DA-BF10-47FAA3ECF414}" type="presParOf" srcId="{5C8383D2-B191-4977-B07B-00F0176012CC}" destId="{D69B51E2-2CBE-4026-B0F2-75E7B853B462}" srcOrd="11" destOrd="0" presId="urn:microsoft.com/office/officeart/2018/2/layout/IconVerticalSolidList"/>
    <dgm:cxn modelId="{CA2BADCF-4239-46A4-8EA9-D6F91F6E5BEA}" type="presParOf" srcId="{5C8383D2-B191-4977-B07B-00F0176012CC}" destId="{473C0994-6CF1-441B-9776-B5AE1A1B556C}" srcOrd="12" destOrd="0" presId="urn:microsoft.com/office/officeart/2018/2/layout/IconVerticalSolidList"/>
    <dgm:cxn modelId="{68F2A523-6E91-4F5F-8794-766999BDD632}" type="presParOf" srcId="{473C0994-6CF1-441B-9776-B5AE1A1B556C}" destId="{D6D0603D-71BE-492F-9A8D-D09E205A84B8}" srcOrd="0" destOrd="0" presId="urn:microsoft.com/office/officeart/2018/2/layout/IconVerticalSolidList"/>
    <dgm:cxn modelId="{9BA6841E-CA22-472C-BBFE-EB49CC4C57A0}" type="presParOf" srcId="{473C0994-6CF1-441B-9776-B5AE1A1B556C}" destId="{A3F3B7BA-1AF3-4D98-AD69-078861E7CFD5}" srcOrd="1" destOrd="0" presId="urn:microsoft.com/office/officeart/2018/2/layout/IconVerticalSolidList"/>
    <dgm:cxn modelId="{259ED491-3312-4C54-B127-C488A845BCBD}" type="presParOf" srcId="{473C0994-6CF1-441B-9776-B5AE1A1B556C}" destId="{41FA9D22-5B16-44A8-B23E-3BFF32E0D68F}" srcOrd="2" destOrd="0" presId="urn:microsoft.com/office/officeart/2018/2/layout/IconVerticalSolidList"/>
    <dgm:cxn modelId="{4F2BBCB8-32F7-46FF-A4B6-45B64237A4BA}" type="presParOf" srcId="{473C0994-6CF1-441B-9776-B5AE1A1B556C}" destId="{90003866-1798-4BEA-9FDA-FA3CF84DAE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D1ED-B9D4-4120-9EB5-FC44102A0585}">
      <dsp:nvSpPr>
        <dsp:cNvPr id="0" name=""/>
        <dsp:cNvSpPr/>
      </dsp:nvSpPr>
      <dsp:spPr>
        <a:xfrm>
          <a:off x="0" y="3540"/>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FE5DFB-7B0B-42A0-8405-6DFDE1D936C2}">
      <dsp:nvSpPr>
        <dsp:cNvPr id="0" name=""/>
        <dsp:cNvSpPr/>
      </dsp:nvSpPr>
      <dsp:spPr>
        <a:xfrm>
          <a:off x="200599" y="152746"/>
          <a:ext cx="365082" cy="36472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080A0-6F39-4D44-B036-DAEB93FE9316}">
      <dsp:nvSpPr>
        <dsp:cNvPr id="0" name=""/>
        <dsp:cNvSpPr/>
      </dsp:nvSpPr>
      <dsp:spPr>
        <a:xfrm>
          <a:off x="766281" y="3540"/>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ctr" defTabSz="622300">
            <a:lnSpc>
              <a:spcPct val="100000"/>
            </a:lnSpc>
            <a:spcBef>
              <a:spcPct val="0"/>
            </a:spcBef>
            <a:spcAft>
              <a:spcPct val="35000"/>
            </a:spcAft>
            <a:buNone/>
          </a:pPr>
          <a:r>
            <a:rPr lang="en-US" sz="1400" kern="1200" dirty="0"/>
            <a:t>This project focuses on automating an examination system, allowing online exams, automated grading, and comprehensive reporting through SQL-based databases and dashboards.</a:t>
          </a:r>
        </a:p>
      </dsp:txBody>
      <dsp:txXfrm>
        <a:off x="766281" y="3540"/>
        <a:ext cx="11391099" cy="725307"/>
      </dsp:txXfrm>
    </dsp:sp>
    <dsp:sp modelId="{19261C33-C69C-4280-86F4-B1A0E9AA32BC}">
      <dsp:nvSpPr>
        <dsp:cNvPr id="0" name=""/>
        <dsp:cNvSpPr/>
      </dsp:nvSpPr>
      <dsp:spPr>
        <a:xfrm>
          <a:off x="0" y="910175"/>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1B247-1CB0-4D7E-91F6-29EE7C0B30E7}">
      <dsp:nvSpPr>
        <dsp:cNvPr id="0" name=""/>
        <dsp:cNvSpPr/>
      </dsp:nvSpPr>
      <dsp:spPr>
        <a:xfrm>
          <a:off x="200599" y="1059381"/>
          <a:ext cx="365082" cy="36472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B51B7-C0A1-4CA1-9087-EF25E19A9F21}">
      <dsp:nvSpPr>
        <dsp:cNvPr id="0" name=""/>
        <dsp:cNvSpPr/>
      </dsp:nvSpPr>
      <dsp:spPr>
        <a:xfrm>
          <a:off x="766281" y="910175"/>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l" defTabSz="622300">
            <a:lnSpc>
              <a:spcPct val="100000"/>
            </a:lnSpc>
            <a:spcBef>
              <a:spcPct val="0"/>
            </a:spcBef>
            <a:spcAft>
              <a:spcPct val="35000"/>
            </a:spcAft>
            <a:buNone/>
          </a:pPr>
          <a:r>
            <a:rPr lang="en-US" sz="1400" b="1" kern="1200"/>
            <a:t>ERD Design:</a:t>
          </a:r>
          <a:r>
            <a:rPr lang="en-US" sz="1400" kern="1200"/>
            <a:t> Developed a detailed Entity-Relationship Diagram (ERD) to visualize the system’s architecture.</a:t>
          </a:r>
        </a:p>
      </dsp:txBody>
      <dsp:txXfrm>
        <a:off x="766281" y="910175"/>
        <a:ext cx="11391099" cy="725307"/>
      </dsp:txXfrm>
    </dsp:sp>
    <dsp:sp modelId="{D0D2B164-4B76-4DF9-941B-A9865073124A}">
      <dsp:nvSpPr>
        <dsp:cNvPr id="0" name=""/>
        <dsp:cNvSpPr/>
      </dsp:nvSpPr>
      <dsp:spPr>
        <a:xfrm>
          <a:off x="0" y="1816810"/>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7ECFE-1C7D-4055-82F4-36EB35B2E193}">
      <dsp:nvSpPr>
        <dsp:cNvPr id="0" name=""/>
        <dsp:cNvSpPr/>
      </dsp:nvSpPr>
      <dsp:spPr>
        <a:xfrm>
          <a:off x="200599" y="1966016"/>
          <a:ext cx="365082" cy="36472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729C8B-10D2-4CD4-B617-55639E51B773}">
      <dsp:nvSpPr>
        <dsp:cNvPr id="0" name=""/>
        <dsp:cNvSpPr/>
      </dsp:nvSpPr>
      <dsp:spPr>
        <a:xfrm>
          <a:off x="766281" y="1816810"/>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l" defTabSz="622300">
            <a:lnSpc>
              <a:spcPct val="100000"/>
            </a:lnSpc>
            <a:spcBef>
              <a:spcPct val="0"/>
            </a:spcBef>
            <a:spcAft>
              <a:spcPct val="35000"/>
            </a:spcAft>
            <a:buNone/>
          </a:pPr>
          <a:r>
            <a:rPr lang="en-US" sz="1400" b="1" kern="1200"/>
            <a:t>Mapping:</a:t>
          </a:r>
          <a:r>
            <a:rPr lang="en-US" sz="1400" kern="1200"/>
            <a:t> Translated the ERD into a comprehensive database schema, ensuring logical mapping between entities and their relationships.</a:t>
          </a:r>
        </a:p>
      </dsp:txBody>
      <dsp:txXfrm>
        <a:off x="766281" y="1816810"/>
        <a:ext cx="11391099" cy="725307"/>
      </dsp:txXfrm>
    </dsp:sp>
    <dsp:sp modelId="{1A70211A-5BF2-473E-A59A-53F958A78551}">
      <dsp:nvSpPr>
        <dsp:cNvPr id="0" name=""/>
        <dsp:cNvSpPr/>
      </dsp:nvSpPr>
      <dsp:spPr>
        <a:xfrm>
          <a:off x="0" y="2723445"/>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4062B0-CA70-4820-B40D-29455F2033BD}">
      <dsp:nvSpPr>
        <dsp:cNvPr id="0" name=""/>
        <dsp:cNvSpPr/>
      </dsp:nvSpPr>
      <dsp:spPr>
        <a:xfrm>
          <a:off x="200599" y="2872651"/>
          <a:ext cx="365082" cy="36472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FBFD28-6063-4C42-9CF5-F2720D49A067}">
      <dsp:nvSpPr>
        <dsp:cNvPr id="0" name=""/>
        <dsp:cNvSpPr/>
      </dsp:nvSpPr>
      <dsp:spPr>
        <a:xfrm>
          <a:off x="766281" y="2723445"/>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l" defTabSz="622300">
            <a:lnSpc>
              <a:spcPct val="100000"/>
            </a:lnSpc>
            <a:spcBef>
              <a:spcPct val="0"/>
            </a:spcBef>
            <a:spcAft>
              <a:spcPct val="35000"/>
            </a:spcAft>
            <a:buNone/>
          </a:pPr>
          <a:r>
            <a:rPr lang="en-US" sz="1400" b="1" kern="1200" dirty="0"/>
            <a:t>Database Creation:</a:t>
          </a:r>
          <a:r>
            <a:rPr lang="en-US" sz="1400" kern="1200" dirty="0"/>
            <a:t> Created a SQL database consisting of 21 tables. These include key entities such as Students, Courses, Instructors, Certificates, Freelancing Jobs, exams, Tracks, and Branches, structured to manage exam data, grading, and more.</a:t>
          </a:r>
        </a:p>
      </dsp:txBody>
      <dsp:txXfrm>
        <a:off x="766281" y="2723445"/>
        <a:ext cx="11391099" cy="725307"/>
      </dsp:txXfrm>
    </dsp:sp>
    <dsp:sp modelId="{21643E40-60A0-4A93-A6E2-1B4B666E6CCC}">
      <dsp:nvSpPr>
        <dsp:cNvPr id="0" name=""/>
        <dsp:cNvSpPr/>
      </dsp:nvSpPr>
      <dsp:spPr>
        <a:xfrm>
          <a:off x="0" y="3630079"/>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05E30-831C-459F-AA19-DA33DE45ABA5}">
      <dsp:nvSpPr>
        <dsp:cNvPr id="0" name=""/>
        <dsp:cNvSpPr/>
      </dsp:nvSpPr>
      <dsp:spPr>
        <a:xfrm>
          <a:off x="200599" y="3779286"/>
          <a:ext cx="365082" cy="36472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E2730-29D2-4C89-A603-D8D57F0879C6}">
      <dsp:nvSpPr>
        <dsp:cNvPr id="0" name=""/>
        <dsp:cNvSpPr/>
      </dsp:nvSpPr>
      <dsp:spPr>
        <a:xfrm>
          <a:off x="766281" y="3630079"/>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l" defTabSz="622300">
            <a:lnSpc>
              <a:spcPct val="100000"/>
            </a:lnSpc>
            <a:spcBef>
              <a:spcPct val="0"/>
            </a:spcBef>
            <a:spcAft>
              <a:spcPct val="35000"/>
            </a:spcAft>
            <a:buNone/>
          </a:pPr>
          <a:r>
            <a:rPr lang="en-US" sz="1400" b="1" kern="1200" dirty="0"/>
            <a:t>Stored Procedures:</a:t>
          </a:r>
          <a:r>
            <a:rPr lang="en-US" sz="1400" kern="1200" dirty="0"/>
            <a:t> Implemented 70+ stored procedures for a variety of operations, including CRUD functions, exam generation, answer collection, grading, and more.</a:t>
          </a:r>
        </a:p>
      </dsp:txBody>
      <dsp:txXfrm>
        <a:off x="766281" y="3630079"/>
        <a:ext cx="11391099" cy="725307"/>
      </dsp:txXfrm>
    </dsp:sp>
    <dsp:sp modelId="{BE8D65AF-02C4-400E-8CA3-180BDF84EF92}">
      <dsp:nvSpPr>
        <dsp:cNvPr id="0" name=""/>
        <dsp:cNvSpPr/>
      </dsp:nvSpPr>
      <dsp:spPr>
        <a:xfrm>
          <a:off x="0" y="4536714"/>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8E009-CEA9-4832-91C6-B0F0D395F6E6}">
      <dsp:nvSpPr>
        <dsp:cNvPr id="0" name=""/>
        <dsp:cNvSpPr/>
      </dsp:nvSpPr>
      <dsp:spPr>
        <a:xfrm>
          <a:off x="200599" y="4685920"/>
          <a:ext cx="365082" cy="36472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8168B4-B5C8-40DC-976C-65EAE83E057E}">
      <dsp:nvSpPr>
        <dsp:cNvPr id="0" name=""/>
        <dsp:cNvSpPr/>
      </dsp:nvSpPr>
      <dsp:spPr>
        <a:xfrm>
          <a:off x="766281" y="4536714"/>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l" defTabSz="622300">
            <a:lnSpc>
              <a:spcPct val="100000"/>
            </a:lnSpc>
            <a:spcBef>
              <a:spcPct val="0"/>
            </a:spcBef>
            <a:spcAft>
              <a:spcPct val="35000"/>
            </a:spcAft>
            <a:buNone/>
          </a:pPr>
          <a:r>
            <a:rPr lang="en-US" sz="1400" b="1" kern="1200" dirty="0"/>
            <a:t>Reports:</a:t>
          </a:r>
          <a:r>
            <a:rPr lang="en-US" sz="1400" kern="1200" dirty="0"/>
            <a:t> Developed detailed reports using Report Builder. These reports include student performance, instructor course lists, course topics, and exam details.</a:t>
          </a:r>
        </a:p>
      </dsp:txBody>
      <dsp:txXfrm>
        <a:off x="766281" y="4536714"/>
        <a:ext cx="11391099" cy="725307"/>
      </dsp:txXfrm>
    </dsp:sp>
    <dsp:sp modelId="{D6D0603D-71BE-492F-9A8D-D09E205A84B8}">
      <dsp:nvSpPr>
        <dsp:cNvPr id="0" name=""/>
        <dsp:cNvSpPr/>
      </dsp:nvSpPr>
      <dsp:spPr>
        <a:xfrm>
          <a:off x="0" y="5443349"/>
          <a:ext cx="12192000" cy="66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3B7BA-1AF3-4D98-AD69-078861E7CFD5}">
      <dsp:nvSpPr>
        <dsp:cNvPr id="0" name=""/>
        <dsp:cNvSpPr/>
      </dsp:nvSpPr>
      <dsp:spPr>
        <a:xfrm>
          <a:off x="200599" y="5592555"/>
          <a:ext cx="365082" cy="364726"/>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03866-1798-4BEA-9FDA-FA3CF84DAE3B}">
      <dsp:nvSpPr>
        <dsp:cNvPr id="0" name=""/>
        <dsp:cNvSpPr/>
      </dsp:nvSpPr>
      <dsp:spPr>
        <a:xfrm>
          <a:off x="766281" y="5443349"/>
          <a:ext cx="11391099" cy="72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62" tIns="76762" rIns="76762" bIns="76762" numCol="1" spcCol="1270" anchor="ctr" anchorCtr="0">
          <a:noAutofit/>
        </a:bodyPr>
        <a:lstStyle/>
        <a:p>
          <a:pPr marL="0" lvl="0" indent="0" algn="l" defTabSz="622300">
            <a:lnSpc>
              <a:spcPct val="100000"/>
            </a:lnSpc>
            <a:spcBef>
              <a:spcPct val="0"/>
            </a:spcBef>
            <a:spcAft>
              <a:spcPct val="35000"/>
            </a:spcAft>
            <a:buNone/>
          </a:pPr>
          <a:r>
            <a:rPr lang="en-US" sz="1400" b="1" kern="1200"/>
            <a:t>Dashboards:</a:t>
          </a:r>
          <a:r>
            <a:rPr lang="en-US" sz="1400" kern="1200"/>
            <a:t> Designed Power BI dashboards to visualize various aspects of the system.</a:t>
          </a:r>
        </a:p>
      </dsp:txBody>
      <dsp:txXfrm>
        <a:off x="766281" y="5443349"/>
        <a:ext cx="11391099" cy="725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77286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8506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403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5938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15515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89821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8926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0938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29491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6398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9/7/2024</a:t>
            </a:fld>
            <a:endParaRPr lang="en-US" dirty="0"/>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68376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9/7/2024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98946555"/>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7" name="Group 26">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9" name="Straight Connector 28">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32" name="Rectangle 3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4543">
            <a:off x="5841135" y="2004561"/>
            <a:ext cx="5944186" cy="4144984"/>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29E1A098-7C97-4E3D-B817-1CEA96C1E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54543">
            <a:off x="6848623" y="1238882"/>
            <a:ext cx="3929209" cy="5694989"/>
          </a:xfrm>
          <a:custGeom>
            <a:avLst/>
            <a:gdLst>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20715 w 4133905"/>
              <a:gd name="connsiteY4" fmla="*/ 5253724 h 6008991"/>
              <a:gd name="connsiteX5" fmla="*/ 4118441 w 4133905"/>
              <a:gd name="connsiteY5" fmla="*/ 5979216 h 6008991"/>
              <a:gd name="connsiteX6" fmla="*/ 4088583 w 4133905"/>
              <a:gd name="connsiteY6" fmla="*/ 6008990 h 6008991"/>
              <a:gd name="connsiteX7" fmla="*/ 4048036 w 4133905"/>
              <a:gd name="connsiteY7" fmla="*/ 6008990 h 6008991"/>
              <a:gd name="connsiteX8" fmla="*/ 4048034 w 4133905"/>
              <a:gd name="connsiteY8" fmla="*/ 6008991 h 6008991"/>
              <a:gd name="connsiteX9" fmla="*/ 46751 w 4133905"/>
              <a:gd name="connsiteY9" fmla="*/ 6008991 h 6008991"/>
              <a:gd name="connsiteX10" fmla="*/ 20989 w 4133905"/>
              <a:gd name="connsiteY10" fmla="*/ 5991582 h 6008991"/>
              <a:gd name="connsiteX11" fmla="*/ 20989 w 4133905"/>
              <a:gd name="connsiteY11" fmla="*/ 5200472 h 6008991"/>
              <a:gd name="connsiteX12" fmla="*/ 13740 w 4133905"/>
              <a:gd name="connsiteY12" fmla="*/ 5174650 h 6008991"/>
              <a:gd name="connsiteX13" fmla="*/ 20989 w 4133905"/>
              <a:gd name="connsiteY13" fmla="*/ 5148088 h 6008991"/>
              <a:gd name="connsiteX14" fmla="*/ 20989 w 4133905"/>
              <a:gd name="connsiteY14" fmla="*/ 4794139 h 6008991"/>
              <a:gd name="connsiteX15" fmla="*/ 20989 w 4133905"/>
              <a:gd name="connsiteY15" fmla="*/ 4747157 h 6008991"/>
              <a:gd name="connsiteX16" fmla="*/ 13263 w 4133905"/>
              <a:gd name="connsiteY16" fmla="*/ 4720915 h 6008991"/>
              <a:gd name="connsiteX17" fmla="*/ 4410 w 4133905"/>
              <a:gd name="connsiteY17" fmla="*/ 4694086 h 6008991"/>
              <a:gd name="connsiteX18" fmla="*/ 592 w 4133905"/>
              <a:gd name="connsiteY18" fmla="*/ 4668231 h 6008991"/>
              <a:gd name="connsiteX19" fmla="*/ 0 w 4133905"/>
              <a:gd name="connsiteY19" fmla="*/ 4648327 h 6008991"/>
              <a:gd name="connsiteX20" fmla="*/ 5225 w 4133905"/>
              <a:gd name="connsiteY20" fmla="*/ 4627475 h 6008991"/>
              <a:gd name="connsiteX21" fmla="*/ 3051 w 4133905"/>
              <a:gd name="connsiteY21" fmla="*/ 4613399 h 6008991"/>
              <a:gd name="connsiteX22" fmla="*/ 8650 w 4133905"/>
              <a:gd name="connsiteY22" fmla="*/ 4587183 h 6008991"/>
              <a:gd name="connsiteX23" fmla="*/ 13808 w 4133905"/>
              <a:gd name="connsiteY23" fmla="*/ 4548834 h 6008991"/>
              <a:gd name="connsiteX24" fmla="*/ 19306 w 4133905"/>
              <a:gd name="connsiteY24" fmla="*/ 4522434 h 6008991"/>
              <a:gd name="connsiteX25" fmla="*/ 20989 w 4133905"/>
              <a:gd name="connsiteY25" fmla="*/ 4517345 h 6008991"/>
              <a:gd name="connsiteX26" fmla="*/ 20989 w 4133905"/>
              <a:gd name="connsiteY26" fmla="*/ 4344603 h 6008991"/>
              <a:gd name="connsiteX27" fmla="*/ 19107 w 4133905"/>
              <a:gd name="connsiteY27" fmla="*/ 4331860 h 6008991"/>
              <a:gd name="connsiteX28" fmla="*/ 20989 w 4133905"/>
              <a:gd name="connsiteY28" fmla="*/ 4288870 h 6008991"/>
              <a:gd name="connsiteX29" fmla="*/ 18426 w 4133905"/>
              <a:gd name="connsiteY29" fmla="*/ 4282627 h 6008991"/>
              <a:gd name="connsiteX30" fmla="*/ 20989 w 4133905"/>
              <a:gd name="connsiteY30" fmla="*/ 4240597 h 6008991"/>
              <a:gd name="connsiteX31" fmla="*/ 18813 w 4133905"/>
              <a:gd name="connsiteY31" fmla="*/ 4194547 h 6008991"/>
              <a:gd name="connsiteX32" fmla="*/ 12962 w 4133905"/>
              <a:gd name="connsiteY32" fmla="*/ 4191108 h 6008991"/>
              <a:gd name="connsiteX33" fmla="*/ 12447 w 4133905"/>
              <a:gd name="connsiteY33" fmla="*/ 4181009 h 6008991"/>
              <a:gd name="connsiteX34" fmla="*/ 12560 w 4133905"/>
              <a:gd name="connsiteY34" fmla="*/ 4165109 h 6008991"/>
              <a:gd name="connsiteX35" fmla="*/ 18700 w 4133905"/>
              <a:gd name="connsiteY35" fmla="*/ 4129496 h 6008991"/>
              <a:gd name="connsiteX36" fmla="*/ 18477 w 4133905"/>
              <a:gd name="connsiteY36" fmla="*/ 3924440 h 6008991"/>
              <a:gd name="connsiteX37" fmla="*/ 16141 w 4133905"/>
              <a:gd name="connsiteY37" fmla="*/ 3920672 h 6008991"/>
              <a:gd name="connsiteX38" fmla="*/ 12323 w 4133905"/>
              <a:gd name="connsiteY38" fmla="*/ 3894817 h 6008991"/>
              <a:gd name="connsiteX39" fmla="*/ 11731 w 4133905"/>
              <a:gd name="connsiteY39" fmla="*/ 3874914 h 6008991"/>
              <a:gd name="connsiteX40" fmla="*/ 16957 w 4133905"/>
              <a:gd name="connsiteY40" fmla="*/ 3854061 h 6008991"/>
              <a:gd name="connsiteX41" fmla="*/ 14783 w 4133905"/>
              <a:gd name="connsiteY41" fmla="*/ 3839985 h 6008991"/>
              <a:gd name="connsiteX42" fmla="*/ 18367 w 4133905"/>
              <a:gd name="connsiteY42" fmla="*/ 3823206 h 6008991"/>
              <a:gd name="connsiteX43" fmla="*/ 15069 w 4133905"/>
              <a:gd name="connsiteY43" fmla="*/ 793415 h 6008991"/>
              <a:gd name="connsiteX44" fmla="*/ 22173 w 4133905"/>
              <a:gd name="connsiteY44" fmla="*/ 783048 h 6008991"/>
              <a:gd name="connsiteX45" fmla="*/ 27627 w 4133905"/>
              <a:gd name="connsiteY45" fmla="*/ 779222 h 6008991"/>
              <a:gd name="connsiteX46" fmla="*/ 26800 w 4133905"/>
              <a:gd name="connsiteY46" fmla="*/ 20002 h 6008991"/>
              <a:gd name="connsiteX47" fmla="*/ 44155 w 4133905"/>
              <a:gd name="connsiteY47" fmla="*/ 2441 h 6008991"/>
              <a:gd name="connsiteX48" fmla="*/ 58493 w 4133905"/>
              <a:gd name="connsiteY48" fmla="*/ 174 h 6008991"/>
              <a:gd name="connsiteX49" fmla="*/ 870768 w 4133905"/>
              <a:gd name="connsiteY49" fmla="*/ 11 h 6008991"/>
              <a:gd name="connsiteX50" fmla="*/ 890555 w 4133905"/>
              <a:gd name="connsiteY50" fmla="*/ 10 h 6008991"/>
              <a:gd name="connsiteX51" fmla="*/ 890573 w 4133905"/>
              <a:gd name="connsiteY51" fmla="*/ 1 h 6008991"/>
              <a:gd name="connsiteX52" fmla="*/ 4100315 w 4133905"/>
              <a:gd name="connsiteY52" fmla="*/ 0 h 6008991"/>
              <a:gd name="connsiteX53" fmla="*/ 4130173 w 4133905"/>
              <a:gd name="connsiteY53"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18441 w 4133905"/>
              <a:gd name="connsiteY4" fmla="*/ 5979216 h 6008991"/>
              <a:gd name="connsiteX5" fmla="*/ 4088583 w 4133905"/>
              <a:gd name="connsiteY5" fmla="*/ 6008990 h 6008991"/>
              <a:gd name="connsiteX6" fmla="*/ 4048036 w 4133905"/>
              <a:gd name="connsiteY6" fmla="*/ 6008990 h 6008991"/>
              <a:gd name="connsiteX7" fmla="*/ 4048034 w 4133905"/>
              <a:gd name="connsiteY7" fmla="*/ 6008991 h 6008991"/>
              <a:gd name="connsiteX8" fmla="*/ 46751 w 4133905"/>
              <a:gd name="connsiteY8" fmla="*/ 6008991 h 6008991"/>
              <a:gd name="connsiteX9" fmla="*/ 20989 w 4133905"/>
              <a:gd name="connsiteY9" fmla="*/ 5991582 h 6008991"/>
              <a:gd name="connsiteX10" fmla="*/ 20989 w 4133905"/>
              <a:gd name="connsiteY10" fmla="*/ 5200472 h 6008991"/>
              <a:gd name="connsiteX11" fmla="*/ 13740 w 4133905"/>
              <a:gd name="connsiteY11" fmla="*/ 5174650 h 6008991"/>
              <a:gd name="connsiteX12" fmla="*/ 20989 w 4133905"/>
              <a:gd name="connsiteY12" fmla="*/ 5148088 h 6008991"/>
              <a:gd name="connsiteX13" fmla="*/ 20989 w 4133905"/>
              <a:gd name="connsiteY13" fmla="*/ 4794139 h 6008991"/>
              <a:gd name="connsiteX14" fmla="*/ 20989 w 4133905"/>
              <a:gd name="connsiteY14" fmla="*/ 4747157 h 6008991"/>
              <a:gd name="connsiteX15" fmla="*/ 13263 w 4133905"/>
              <a:gd name="connsiteY15" fmla="*/ 4720915 h 6008991"/>
              <a:gd name="connsiteX16" fmla="*/ 4410 w 4133905"/>
              <a:gd name="connsiteY16" fmla="*/ 4694086 h 6008991"/>
              <a:gd name="connsiteX17" fmla="*/ 592 w 4133905"/>
              <a:gd name="connsiteY17" fmla="*/ 4668231 h 6008991"/>
              <a:gd name="connsiteX18" fmla="*/ 0 w 4133905"/>
              <a:gd name="connsiteY18" fmla="*/ 4648327 h 6008991"/>
              <a:gd name="connsiteX19" fmla="*/ 5225 w 4133905"/>
              <a:gd name="connsiteY19" fmla="*/ 4627475 h 6008991"/>
              <a:gd name="connsiteX20" fmla="*/ 3051 w 4133905"/>
              <a:gd name="connsiteY20" fmla="*/ 4613399 h 6008991"/>
              <a:gd name="connsiteX21" fmla="*/ 8650 w 4133905"/>
              <a:gd name="connsiteY21" fmla="*/ 4587183 h 6008991"/>
              <a:gd name="connsiteX22" fmla="*/ 13808 w 4133905"/>
              <a:gd name="connsiteY22" fmla="*/ 4548834 h 6008991"/>
              <a:gd name="connsiteX23" fmla="*/ 19306 w 4133905"/>
              <a:gd name="connsiteY23" fmla="*/ 4522434 h 6008991"/>
              <a:gd name="connsiteX24" fmla="*/ 20989 w 4133905"/>
              <a:gd name="connsiteY24" fmla="*/ 4517345 h 6008991"/>
              <a:gd name="connsiteX25" fmla="*/ 20989 w 4133905"/>
              <a:gd name="connsiteY25" fmla="*/ 4344603 h 6008991"/>
              <a:gd name="connsiteX26" fmla="*/ 19107 w 4133905"/>
              <a:gd name="connsiteY26" fmla="*/ 4331860 h 6008991"/>
              <a:gd name="connsiteX27" fmla="*/ 20989 w 4133905"/>
              <a:gd name="connsiteY27" fmla="*/ 4288870 h 6008991"/>
              <a:gd name="connsiteX28" fmla="*/ 18426 w 4133905"/>
              <a:gd name="connsiteY28" fmla="*/ 4282627 h 6008991"/>
              <a:gd name="connsiteX29" fmla="*/ 20989 w 4133905"/>
              <a:gd name="connsiteY29" fmla="*/ 4240597 h 6008991"/>
              <a:gd name="connsiteX30" fmla="*/ 18813 w 4133905"/>
              <a:gd name="connsiteY30" fmla="*/ 4194547 h 6008991"/>
              <a:gd name="connsiteX31" fmla="*/ 12962 w 4133905"/>
              <a:gd name="connsiteY31" fmla="*/ 4191108 h 6008991"/>
              <a:gd name="connsiteX32" fmla="*/ 12447 w 4133905"/>
              <a:gd name="connsiteY32" fmla="*/ 4181009 h 6008991"/>
              <a:gd name="connsiteX33" fmla="*/ 12560 w 4133905"/>
              <a:gd name="connsiteY33" fmla="*/ 4165109 h 6008991"/>
              <a:gd name="connsiteX34" fmla="*/ 18700 w 4133905"/>
              <a:gd name="connsiteY34" fmla="*/ 4129496 h 6008991"/>
              <a:gd name="connsiteX35" fmla="*/ 18477 w 4133905"/>
              <a:gd name="connsiteY35" fmla="*/ 3924440 h 6008991"/>
              <a:gd name="connsiteX36" fmla="*/ 16141 w 4133905"/>
              <a:gd name="connsiteY36" fmla="*/ 3920672 h 6008991"/>
              <a:gd name="connsiteX37" fmla="*/ 12323 w 4133905"/>
              <a:gd name="connsiteY37" fmla="*/ 3894817 h 6008991"/>
              <a:gd name="connsiteX38" fmla="*/ 11731 w 4133905"/>
              <a:gd name="connsiteY38" fmla="*/ 3874914 h 6008991"/>
              <a:gd name="connsiteX39" fmla="*/ 16957 w 4133905"/>
              <a:gd name="connsiteY39" fmla="*/ 3854061 h 6008991"/>
              <a:gd name="connsiteX40" fmla="*/ 14783 w 4133905"/>
              <a:gd name="connsiteY40" fmla="*/ 3839985 h 6008991"/>
              <a:gd name="connsiteX41" fmla="*/ 18367 w 4133905"/>
              <a:gd name="connsiteY41" fmla="*/ 3823206 h 6008991"/>
              <a:gd name="connsiteX42" fmla="*/ 15069 w 4133905"/>
              <a:gd name="connsiteY42" fmla="*/ 793415 h 6008991"/>
              <a:gd name="connsiteX43" fmla="*/ 22173 w 4133905"/>
              <a:gd name="connsiteY43" fmla="*/ 783048 h 6008991"/>
              <a:gd name="connsiteX44" fmla="*/ 27627 w 4133905"/>
              <a:gd name="connsiteY44" fmla="*/ 779222 h 6008991"/>
              <a:gd name="connsiteX45" fmla="*/ 26800 w 4133905"/>
              <a:gd name="connsiteY45" fmla="*/ 20002 h 6008991"/>
              <a:gd name="connsiteX46" fmla="*/ 44155 w 4133905"/>
              <a:gd name="connsiteY46" fmla="*/ 2441 h 6008991"/>
              <a:gd name="connsiteX47" fmla="*/ 58493 w 4133905"/>
              <a:gd name="connsiteY47" fmla="*/ 174 h 6008991"/>
              <a:gd name="connsiteX48" fmla="*/ 870768 w 4133905"/>
              <a:gd name="connsiteY48" fmla="*/ 11 h 6008991"/>
              <a:gd name="connsiteX49" fmla="*/ 890555 w 4133905"/>
              <a:gd name="connsiteY49" fmla="*/ 10 h 6008991"/>
              <a:gd name="connsiteX50" fmla="*/ 890573 w 4133905"/>
              <a:gd name="connsiteY50" fmla="*/ 1 h 6008991"/>
              <a:gd name="connsiteX51" fmla="*/ 4100315 w 4133905"/>
              <a:gd name="connsiteY51" fmla="*/ 0 h 6008991"/>
              <a:gd name="connsiteX52" fmla="*/ 4130173 w 4133905"/>
              <a:gd name="connsiteY52"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18441 w 4133905"/>
              <a:gd name="connsiteY3" fmla="*/ 5979216 h 6008991"/>
              <a:gd name="connsiteX4" fmla="*/ 4088583 w 4133905"/>
              <a:gd name="connsiteY4" fmla="*/ 6008990 h 6008991"/>
              <a:gd name="connsiteX5" fmla="*/ 4048036 w 4133905"/>
              <a:gd name="connsiteY5" fmla="*/ 6008990 h 6008991"/>
              <a:gd name="connsiteX6" fmla="*/ 4048034 w 4133905"/>
              <a:gd name="connsiteY6" fmla="*/ 6008991 h 6008991"/>
              <a:gd name="connsiteX7" fmla="*/ 46751 w 4133905"/>
              <a:gd name="connsiteY7" fmla="*/ 6008991 h 6008991"/>
              <a:gd name="connsiteX8" fmla="*/ 20989 w 4133905"/>
              <a:gd name="connsiteY8" fmla="*/ 5991582 h 6008991"/>
              <a:gd name="connsiteX9" fmla="*/ 20989 w 4133905"/>
              <a:gd name="connsiteY9" fmla="*/ 5200472 h 6008991"/>
              <a:gd name="connsiteX10" fmla="*/ 13740 w 4133905"/>
              <a:gd name="connsiteY10" fmla="*/ 5174650 h 6008991"/>
              <a:gd name="connsiteX11" fmla="*/ 20989 w 4133905"/>
              <a:gd name="connsiteY11" fmla="*/ 5148088 h 6008991"/>
              <a:gd name="connsiteX12" fmla="*/ 20989 w 4133905"/>
              <a:gd name="connsiteY12" fmla="*/ 4794139 h 6008991"/>
              <a:gd name="connsiteX13" fmla="*/ 20989 w 4133905"/>
              <a:gd name="connsiteY13" fmla="*/ 4747157 h 6008991"/>
              <a:gd name="connsiteX14" fmla="*/ 13263 w 4133905"/>
              <a:gd name="connsiteY14" fmla="*/ 4720915 h 6008991"/>
              <a:gd name="connsiteX15" fmla="*/ 4410 w 4133905"/>
              <a:gd name="connsiteY15" fmla="*/ 4694086 h 6008991"/>
              <a:gd name="connsiteX16" fmla="*/ 592 w 4133905"/>
              <a:gd name="connsiteY16" fmla="*/ 4668231 h 6008991"/>
              <a:gd name="connsiteX17" fmla="*/ 0 w 4133905"/>
              <a:gd name="connsiteY17" fmla="*/ 4648327 h 6008991"/>
              <a:gd name="connsiteX18" fmla="*/ 5225 w 4133905"/>
              <a:gd name="connsiteY18" fmla="*/ 4627475 h 6008991"/>
              <a:gd name="connsiteX19" fmla="*/ 3051 w 4133905"/>
              <a:gd name="connsiteY19" fmla="*/ 4613399 h 6008991"/>
              <a:gd name="connsiteX20" fmla="*/ 8650 w 4133905"/>
              <a:gd name="connsiteY20" fmla="*/ 4587183 h 6008991"/>
              <a:gd name="connsiteX21" fmla="*/ 13808 w 4133905"/>
              <a:gd name="connsiteY21" fmla="*/ 4548834 h 6008991"/>
              <a:gd name="connsiteX22" fmla="*/ 19306 w 4133905"/>
              <a:gd name="connsiteY22" fmla="*/ 4522434 h 6008991"/>
              <a:gd name="connsiteX23" fmla="*/ 20989 w 4133905"/>
              <a:gd name="connsiteY23" fmla="*/ 4517345 h 6008991"/>
              <a:gd name="connsiteX24" fmla="*/ 20989 w 4133905"/>
              <a:gd name="connsiteY24" fmla="*/ 4344603 h 6008991"/>
              <a:gd name="connsiteX25" fmla="*/ 19107 w 4133905"/>
              <a:gd name="connsiteY25" fmla="*/ 4331860 h 6008991"/>
              <a:gd name="connsiteX26" fmla="*/ 20989 w 4133905"/>
              <a:gd name="connsiteY26" fmla="*/ 4288870 h 6008991"/>
              <a:gd name="connsiteX27" fmla="*/ 18426 w 4133905"/>
              <a:gd name="connsiteY27" fmla="*/ 4282627 h 6008991"/>
              <a:gd name="connsiteX28" fmla="*/ 20989 w 4133905"/>
              <a:gd name="connsiteY28" fmla="*/ 4240597 h 6008991"/>
              <a:gd name="connsiteX29" fmla="*/ 18813 w 4133905"/>
              <a:gd name="connsiteY29" fmla="*/ 4194547 h 6008991"/>
              <a:gd name="connsiteX30" fmla="*/ 12962 w 4133905"/>
              <a:gd name="connsiteY30" fmla="*/ 4191108 h 6008991"/>
              <a:gd name="connsiteX31" fmla="*/ 12447 w 4133905"/>
              <a:gd name="connsiteY31" fmla="*/ 4181009 h 6008991"/>
              <a:gd name="connsiteX32" fmla="*/ 12560 w 4133905"/>
              <a:gd name="connsiteY32" fmla="*/ 4165109 h 6008991"/>
              <a:gd name="connsiteX33" fmla="*/ 18700 w 4133905"/>
              <a:gd name="connsiteY33" fmla="*/ 4129496 h 6008991"/>
              <a:gd name="connsiteX34" fmla="*/ 18477 w 4133905"/>
              <a:gd name="connsiteY34" fmla="*/ 3924440 h 6008991"/>
              <a:gd name="connsiteX35" fmla="*/ 16141 w 4133905"/>
              <a:gd name="connsiteY35" fmla="*/ 3920672 h 6008991"/>
              <a:gd name="connsiteX36" fmla="*/ 12323 w 4133905"/>
              <a:gd name="connsiteY36" fmla="*/ 3894817 h 6008991"/>
              <a:gd name="connsiteX37" fmla="*/ 11731 w 4133905"/>
              <a:gd name="connsiteY37" fmla="*/ 3874914 h 6008991"/>
              <a:gd name="connsiteX38" fmla="*/ 16957 w 4133905"/>
              <a:gd name="connsiteY38" fmla="*/ 3854061 h 6008991"/>
              <a:gd name="connsiteX39" fmla="*/ 14783 w 4133905"/>
              <a:gd name="connsiteY39" fmla="*/ 3839985 h 6008991"/>
              <a:gd name="connsiteX40" fmla="*/ 18367 w 4133905"/>
              <a:gd name="connsiteY40" fmla="*/ 3823206 h 6008991"/>
              <a:gd name="connsiteX41" fmla="*/ 15069 w 4133905"/>
              <a:gd name="connsiteY41" fmla="*/ 793415 h 6008991"/>
              <a:gd name="connsiteX42" fmla="*/ 22173 w 4133905"/>
              <a:gd name="connsiteY42" fmla="*/ 783048 h 6008991"/>
              <a:gd name="connsiteX43" fmla="*/ 27627 w 4133905"/>
              <a:gd name="connsiteY43" fmla="*/ 779222 h 6008991"/>
              <a:gd name="connsiteX44" fmla="*/ 26800 w 4133905"/>
              <a:gd name="connsiteY44" fmla="*/ 20002 h 6008991"/>
              <a:gd name="connsiteX45" fmla="*/ 44155 w 4133905"/>
              <a:gd name="connsiteY45" fmla="*/ 2441 h 6008991"/>
              <a:gd name="connsiteX46" fmla="*/ 58493 w 4133905"/>
              <a:gd name="connsiteY46" fmla="*/ 174 h 6008991"/>
              <a:gd name="connsiteX47" fmla="*/ 870768 w 4133905"/>
              <a:gd name="connsiteY47" fmla="*/ 11 h 6008991"/>
              <a:gd name="connsiteX48" fmla="*/ 890555 w 4133905"/>
              <a:gd name="connsiteY48" fmla="*/ 10 h 6008991"/>
              <a:gd name="connsiteX49" fmla="*/ 890573 w 4133905"/>
              <a:gd name="connsiteY49" fmla="*/ 1 h 6008991"/>
              <a:gd name="connsiteX50" fmla="*/ 4100315 w 4133905"/>
              <a:gd name="connsiteY50" fmla="*/ 0 h 6008991"/>
              <a:gd name="connsiteX51" fmla="*/ 4130173 w 4133905"/>
              <a:gd name="connsiteY51" fmla="*/ 29860 h 6008991"/>
              <a:gd name="connsiteX0" fmla="*/ 4130173 w 4133905"/>
              <a:gd name="connsiteY0" fmla="*/ 29860 h 6008991"/>
              <a:gd name="connsiteX1" fmla="*/ 4130172 w 4133905"/>
              <a:gd name="connsiteY1" fmla="*/ 5205802 h 6008991"/>
              <a:gd name="connsiteX2" fmla="*/ 4118441 w 4133905"/>
              <a:gd name="connsiteY2" fmla="*/ 5979216 h 6008991"/>
              <a:gd name="connsiteX3" fmla="*/ 4088583 w 4133905"/>
              <a:gd name="connsiteY3" fmla="*/ 6008990 h 6008991"/>
              <a:gd name="connsiteX4" fmla="*/ 4048036 w 4133905"/>
              <a:gd name="connsiteY4" fmla="*/ 6008990 h 6008991"/>
              <a:gd name="connsiteX5" fmla="*/ 4048034 w 4133905"/>
              <a:gd name="connsiteY5" fmla="*/ 6008991 h 6008991"/>
              <a:gd name="connsiteX6" fmla="*/ 46751 w 4133905"/>
              <a:gd name="connsiteY6" fmla="*/ 6008991 h 6008991"/>
              <a:gd name="connsiteX7" fmla="*/ 20989 w 4133905"/>
              <a:gd name="connsiteY7" fmla="*/ 5991582 h 6008991"/>
              <a:gd name="connsiteX8" fmla="*/ 20989 w 4133905"/>
              <a:gd name="connsiteY8" fmla="*/ 5200472 h 6008991"/>
              <a:gd name="connsiteX9" fmla="*/ 13740 w 4133905"/>
              <a:gd name="connsiteY9" fmla="*/ 5174650 h 6008991"/>
              <a:gd name="connsiteX10" fmla="*/ 20989 w 4133905"/>
              <a:gd name="connsiteY10" fmla="*/ 5148088 h 6008991"/>
              <a:gd name="connsiteX11" fmla="*/ 20989 w 4133905"/>
              <a:gd name="connsiteY11" fmla="*/ 4794139 h 6008991"/>
              <a:gd name="connsiteX12" fmla="*/ 20989 w 4133905"/>
              <a:gd name="connsiteY12" fmla="*/ 4747157 h 6008991"/>
              <a:gd name="connsiteX13" fmla="*/ 13263 w 4133905"/>
              <a:gd name="connsiteY13" fmla="*/ 4720915 h 6008991"/>
              <a:gd name="connsiteX14" fmla="*/ 4410 w 4133905"/>
              <a:gd name="connsiteY14" fmla="*/ 4694086 h 6008991"/>
              <a:gd name="connsiteX15" fmla="*/ 592 w 4133905"/>
              <a:gd name="connsiteY15" fmla="*/ 4668231 h 6008991"/>
              <a:gd name="connsiteX16" fmla="*/ 0 w 4133905"/>
              <a:gd name="connsiteY16" fmla="*/ 4648327 h 6008991"/>
              <a:gd name="connsiteX17" fmla="*/ 5225 w 4133905"/>
              <a:gd name="connsiteY17" fmla="*/ 4627475 h 6008991"/>
              <a:gd name="connsiteX18" fmla="*/ 3051 w 4133905"/>
              <a:gd name="connsiteY18" fmla="*/ 4613399 h 6008991"/>
              <a:gd name="connsiteX19" fmla="*/ 8650 w 4133905"/>
              <a:gd name="connsiteY19" fmla="*/ 4587183 h 6008991"/>
              <a:gd name="connsiteX20" fmla="*/ 13808 w 4133905"/>
              <a:gd name="connsiteY20" fmla="*/ 4548834 h 6008991"/>
              <a:gd name="connsiteX21" fmla="*/ 19306 w 4133905"/>
              <a:gd name="connsiteY21" fmla="*/ 4522434 h 6008991"/>
              <a:gd name="connsiteX22" fmla="*/ 20989 w 4133905"/>
              <a:gd name="connsiteY22" fmla="*/ 4517345 h 6008991"/>
              <a:gd name="connsiteX23" fmla="*/ 20989 w 4133905"/>
              <a:gd name="connsiteY23" fmla="*/ 4344603 h 6008991"/>
              <a:gd name="connsiteX24" fmla="*/ 19107 w 4133905"/>
              <a:gd name="connsiteY24" fmla="*/ 4331860 h 6008991"/>
              <a:gd name="connsiteX25" fmla="*/ 20989 w 4133905"/>
              <a:gd name="connsiteY25" fmla="*/ 4288870 h 6008991"/>
              <a:gd name="connsiteX26" fmla="*/ 18426 w 4133905"/>
              <a:gd name="connsiteY26" fmla="*/ 4282627 h 6008991"/>
              <a:gd name="connsiteX27" fmla="*/ 20989 w 4133905"/>
              <a:gd name="connsiteY27" fmla="*/ 4240597 h 6008991"/>
              <a:gd name="connsiteX28" fmla="*/ 18813 w 4133905"/>
              <a:gd name="connsiteY28" fmla="*/ 4194547 h 6008991"/>
              <a:gd name="connsiteX29" fmla="*/ 12962 w 4133905"/>
              <a:gd name="connsiteY29" fmla="*/ 4191108 h 6008991"/>
              <a:gd name="connsiteX30" fmla="*/ 12447 w 4133905"/>
              <a:gd name="connsiteY30" fmla="*/ 4181009 h 6008991"/>
              <a:gd name="connsiteX31" fmla="*/ 12560 w 4133905"/>
              <a:gd name="connsiteY31" fmla="*/ 4165109 h 6008991"/>
              <a:gd name="connsiteX32" fmla="*/ 18700 w 4133905"/>
              <a:gd name="connsiteY32" fmla="*/ 4129496 h 6008991"/>
              <a:gd name="connsiteX33" fmla="*/ 18477 w 4133905"/>
              <a:gd name="connsiteY33" fmla="*/ 3924440 h 6008991"/>
              <a:gd name="connsiteX34" fmla="*/ 16141 w 4133905"/>
              <a:gd name="connsiteY34" fmla="*/ 3920672 h 6008991"/>
              <a:gd name="connsiteX35" fmla="*/ 12323 w 4133905"/>
              <a:gd name="connsiteY35" fmla="*/ 3894817 h 6008991"/>
              <a:gd name="connsiteX36" fmla="*/ 11731 w 4133905"/>
              <a:gd name="connsiteY36" fmla="*/ 3874914 h 6008991"/>
              <a:gd name="connsiteX37" fmla="*/ 16957 w 4133905"/>
              <a:gd name="connsiteY37" fmla="*/ 3854061 h 6008991"/>
              <a:gd name="connsiteX38" fmla="*/ 14783 w 4133905"/>
              <a:gd name="connsiteY38" fmla="*/ 3839985 h 6008991"/>
              <a:gd name="connsiteX39" fmla="*/ 18367 w 4133905"/>
              <a:gd name="connsiteY39" fmla="*/ 3823206 h 6008991"/>
              <a:gd name="connsiteX40" fmla="*/ 15069 w 4133905"/>
              <a:gd name="connsiteY40" fmla="*/ 793415 h 6008991"/>
              <a:gd name="connsiteX41" fmla="*/ 22173 w 4133905"/>
              <a:gd name="connsiteY41" fmla="*/ 783048 h 6008991"/>
              <a:gd name="connsiteX42" fmla="*/ 27627 w 4133905"/>
              <a:gd name="connsiteY42" fmla="*/ 779222 h 6008991"/>
              <a:gd name="connsiteX43" fmla="*/ 26800 w 4133905"/>
              <a:gd name="connsiteY43" fmla="*/ 20002 h 6008991"/>
              <a:gd name="connsiteX44" fmla="*/ 44155 w 4133905"/>
              <a:gd name="connsiteY44" fmla="*/ 2441 h 6008991"/>
              <a:gd name="connsiteX45" fmla="*/ 58493 w 4133905"/>
              <a:gd name="connsiteY45" fmla="*/ 174 h 6008991"/>
              <a:gd name="connsiteX46" fmla="*/ 870768 w 4133905"/>
              <a:gd name="connsiteY46" fmla="*/ 11 h 6008991"/>
              <a:gd name="connsiteX47" fmla="*/ 890555 w 4133905"/>
              <a:gd name="connsiteY47" fmla="*/ 10 h 6008991"/>
              <a:gd name="connsiteX48" fmla="*/ 890573 w 4133905"/>
              <a:gd name="connsiteY48" fmla="*/ 1 h 6008991"/>
              <a:gd name="connsiteX49" fmla="*/ 4100315 w 4133905"/>
              <a:gd name="connsiteY49" fmla="*/ 0 h 6008991"/>
              <a:gd name="connsiteX50" fmla="*/ 4130173 w 4133905"/>
              <a:gd name="connsiteY50"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7627 w 4130840"/>
              <a:gd name="connsiteY41" fmla="*/ 779222 h 6008991"/>
              <a:gd name="connsiteX42" fmla="*/ 26800 w 4130840"/>
              <a:gd name="connsiteY42" fmla="*/ 20002 h 6008991"/>
              <a:gd name="connsiteX43" fmla="*/ 44155 w 4130840"/>
              <a:gd name="connsiteY43" fmla="*/ 2441 h 6008991"/>
              <a:gd name="connsiteX44" fmla="*/ 58493 w 4130840"/>
              <a:gd name="connsiteY44" fmla="*/ 174 h 6008991"/>
              <a:gd name="connsiteX45" fmla="*/ 870768 w 4130840"/>
              <a:gd name="connsiteY45" fmla="*/ 11 h 6008991"/>
              <a:gd name="connsiteX46" fmla="*/ 890555 w 4130840"/>
              <a:gd name="connsiteY46" fmla="*/ 10 h 6008991"/>
              <a:gd name="connsiteX47" fmla="*/ 890573 w 4130840"/>
              <a:gd name="connsiteY47" fmla="*/ 1 h 6008991"/>
              <a:gd name="connsiteX48" fmla="*/ 4100315 w 4130840"/>
              <a:gd name="connsiteY48" fmla="*/ 0 h 6008991"/>
              <a:gd name="connsiteX49" fmla="*/ 4130173 w 4130840"/>
              <a:gd name="connsiteY49"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890573 w 4130840"/>
              <a:gd name="connsiteY46" fmla="*/ 1 h 6008991"/>
              <a:gd name="connsiteX47" fmla="*/ 4100315 w 4130840"/>
              <a:gd name="connsiteY47" fmla="*/ 0 h 6008991"/>
              <a:gd name="connsiteX48" fmla="*/ 4130173 w 4130840"/>
              <a:gd name="connsiteY48"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4100315 w 4130840"/>
              <a:gd name="connsiteY46" fmla="*/ 0 h 6008991"/>
              <a:gd name="connsiteX47" fmla="*/ 4130173 w 4130840"/>
              <a:gd name="connsiteY47"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4100315 w 4130840"/>
              <a:gd name="connsiteY45" fmla="*/ 0 h 6008991"/>
              <a:gd name="connsiteX46" fmla="*/ 4130173 w 4130840"/>
              <a:gd name="connsiteY46"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4100315 w 4130840"/>
              <a:gd name="connsiteY44" fmla="*/ 0 h 6008991"/>
              <a:gd name="connsiteX45" fmla="*/ 4130173 w 4130840"/>
              <a:gd name="connsiteY45"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6800 w 4130840"/>
              <a:gd name="connsiteY40" fmla="*/ 20002 h 6008991"/>
              <a:gd name="connsiteX41" fmla="*/ 44155 w 4130840"/>
              <a:gd name="connsiteY41" fmla="*/ 2441 h 6008991"/>
              <a:gd name="connsiteX42" fmla="*/ 58493 w 4130840"/>
              <a:gd name="connsiteY42" fmla="*/ 174 h 6008991"/>
              <a:gd name="connsiteX43" fmla="*/ 4100315 w 4130840"/>
              <a:gd name="connsiteY43" fmla="*/ 0 h 6008991"/>
              <a:gd name="connsiteX44" fmla="*/ 4130173 w 4130840"/>
              <a:gd name="connsiteY44"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26800 w 4130840"/>
              <a:gd name="connsiteY39" fmla="*/ 20002 h 6008991"/>
              <a:gd name="connsiteX40" fmla="*/ 44155 w 4130840"/>
              <a:gd name="connsiteY40" fmla="*/ 2441 h 6008991"/>
              <a:gd name="connsiteX41" fmla="*/ 58493 w 4130840"/>
              <a:gd name="connsiteY41" fmla="*/ 174 h 6008991"/>
              <a:gd name="connsiteX42" fmla="*/ 4100315 w 4130840"/>
              <a:gd name="connsiteY42" fmla="*/ 0 h 6008991"/>
              <a:gd name="connsiteX43" fmla="*/ 4130173 w 4130840"/>
              <a:gd name="connsiteY43"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20989 w 4130840"/>
              <a:gd name="connsiteY8" fmla="*/ 5148088 h 6008991"/>
              <a:gd name="connsiteX9" fmla="*/ 20989 w 4130840"/>
              <a:gd name="connsiteY9" fmla="*/ 4794139 h 6008991"/>
              <a:gd name="connsiteX10" fmla="*/ 20989 w 4130840"/>
              <a:gd name="connsiteY10" fmla="*/ 4747157 h 6008991"/>
              <a:gd name="connsiteX11" fmla="*/ 13263 w 4130840"/>
              <a:gd name="connsiteY11" fmla="*/ 4720915 h 6008991"/>
              <a:gd name="connsiteX12" fmla="*/ 4410 w 4130840"/>
              <a:gd name="connsiteY12" fmla="*/ 4694086 h 6008991"/>
              <a:gd name="connsiteX13" fmla="*/ 592 w 4130840"/>
              <a:gd name="connsiteY13" fmla="*/ 4668231 h 6008991"/>
              <a:gd name="connsiteX14" fmla="*/ 0 w 4130840"/>
              <a:gd name="connsiteY14" fmla="*/ 4648327 h 6008991"/>
              <a:gd name="connsiteX15" fmla="*/ 5225 w 4130840"/>
              <a:gd name="connsiteY15" fmla="*/ 4627475 h 6008991"/>
              <a:gd name="connsiteX16" fmla="*/ 3051 w 4130840"/>
              <a:gd name="connsiteY16" fmla="*/ 4613399 h 6008991"/>
              <a:gd name="connsiteX17" fmla="*/ 8650 w 4130840"/>
              <a:gd name="connsiteY17" fmla="*/ 4587183 h 6008991"/>
              <a:gd name="connsiteX18" fmla="*/ 13808 w 4130840"/>
              <a:gd name="connsiteY18" fmla="*/ 4548834 h 6008991"/>
              <a:gd name="connsiteX19" fmla="*/ 19306 w 4130840"/>
              <a:gd name="connsiteY19" fmla="*/ 4522434 h 6008991"/>
              <a:gd name="connsiteX20" fmla="*/ 20989 w 4130840"/>
              <a:gd name="connsiteY20" fmla="*/ 4517345 h 6008991"/>
              <a:gd name="connsiteX21" fmla="*/ 20989 w 4130840"/>
              <a:gd name="connsiteY21" fmla="*/ 4344603 h 6008991"/>
              <a:gd name="connsiteX22" fmla="*/ 19107 w 4130840"/>
              <a:gd name="connsiteY22" fmla="*/ 4331860 h 6008991"/>
              <a:gd name="connsiteX23" fmla="*/ 20989 w 4130840"/>
              <a:gd name="connsiteY23" fmla="*/ 4288870 h 6008991"/>
              <a:gd name="connsiteX24" fmla="*/ 18426 w 4130840"/>
              <a:gd name="connsiteY24" fmla="*/ 4282627 h 6008991"/>
              <a:gd name="connsiteX25" fmla="*/ 20989 w 4130840"/>
              <a:gd name="connsiteY25" fmla="*/ 4240597 h 6008991"/>
              <a:gd name="connsiteX26" fmla="*/ 18813 w 4130840"/>
              <a:gd name="connsiteY26" fmla="*/ 4194547 h 6008991"/>
              <a:gd name="connsiteX27" fmla="*/ 12962 w 4130840"/>
              <a:gd name="connsiteY27" fmla="*/ 4191108 h 6008991"/>
              <a:gd name="connsiteX28" fmla="*/ 12447 w 4130840"/>
              <a:gd name="connsiteY28" fmla="*/ 4181009 h 6008991"/>
              <a:gd name="connsiteX29" fmla="*/ 12560 w 4130840"/>
              <a:gd name="connsiteY29" fmla="*/ 4165109 h 6008991"/>
              <a:gd name="connsiteX30" fmla="*/ 18700 w 4130840"/>
              <a:gd name="connsiteY30" fmla="*/ 4129496 h 6008991"/>
              <a:gd name="connsiteX31" fmla="*/ 18477 w 4130840"/>
              <a:gd name="connsiteY31" fmla="*/ 3924440 h 6008991"/>
              <a:gd name="connsiteX32" fmla="*/ 16141 w 4130840"/>
              <a:gd name="connsiteY32" fmla="*/ 3920672 h 6008991"/>
              <a:gd name="connsiteX33" fmla="*/ 12323 w 4130840"/>
              <a:gd name="connsiteY33" fmla="*/ 3894817 h 6008991"/>
              <a:gd name="connsiteX34" fmla="*/ 11731 w 4130840"/>
              <a:gd name="connsiteY34" fmla="*/ 3874914 h 6008991"/>
              <a:gd name="connsiteX35" fmla="*/ 16957 w 4130840"/>
              <a:gd name="connsiteY35" fmla="*/ 3854061 h 6008991"/>
              <a:gd name="connsiteX36" fmla="*/ 14783 w 4130840"/>
              <a:gd name="connsiteY36" fmla="*/ 3839985 h 6008991"/>
              <a:gd name="connsiteX37" fmla="*/ 18367 w 4130840"/>
              <a:gd name="connsiteY37" fmla="*/ 3823206 h 6008991"/>
              <a:gd name="connsiteX38" fmla="*/ 26800 w 4130840"/>
              <a:gd name="connsiteY38" fmla="*/ 20002 h 6008991"/>
              <a:gd name="connsiteX39" fmla="*/ 44155 w 4130840"/>
              <a:gd name="connsiteY39" fmla="*/ 2441 h 6008991"/>
              <a:gd name="connsiteX40" fmla="*/ 58493 w 4130840"/>
              <a:gd name="connsiteY40" fmla="*/ 174 h 6008991"/>
              <a:gd name="connsiteX41" fmla="*/ 4100315 w 4130840"/>
              <a:gd name="connsiteY41" fmla="*/ 0 h 6008991"/>
              <a:gd name="connsiteX42" fmla="*/ 4130173 w 4130840"/>
              <a:gd name="connsiteY42" fmla="*/ 29860 h 600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130840" h="6008991">
                <a:moveTo>
                  <a:pt x="4130173" y="29860"/>
                </a:moveTo>
                <a:cubicBezTo>
                  <a:pt x="4133194" y="1026396"/>
                  <a:pt x="4125373" y="4982694"/>
                  <a:pt x="4118441" y="5979216"/>
                </a:cubicBezTo>
                <a:cubicBezTo>
                  <a:pt x="4118348" y="5995656"/>
                  <a:pt x="4105022" y="6008947"/>
                  <a:pt x="4088583" y="6008990"/>
                </a:cubicBezTo>
                <a:lnTo>
                  <a:pt x="4048036" y="6008990"/>
                </a:lnTo>
                <a:cubicBezTo>
                  <a:pt x="4048035" y="6008990"/>
                  <a:pt x="4048035" y="6008991"/>
                  <a:pt x="4048034" y="6008991"/>
                </a:cubicBezTo>
                <a:lnTo>
                  <a:pt x="46751" y="6008991"/>
                </a:lnTo>
                <a:cubicBezTo>
                  <a:pt x="32527" y="6008935"/>
                  <a:pt x="21027" y="6001166"/>
                  <a:pt x="20989" y="5991582"/>
                </a:cubicBezTo>
                <a:lnTo>
                  <a:pt x="20989" y="5200472"/>
                </a:lnTo>
                <a:lnTo>
                  <a:pt x="20989" y="5148088"/>
                </a:lnTo>
                <a:lnTo>
                  <a:pt x="20989" y="4794139"/>
                </a:lnTo>
                <a:lnTo>
                  <a:pt x="20989" y="4747157"/>
                </a:lnTo>
                <a:lnTo>
                  <a:pt x="13263" y="4720915"/>
                </a:lnTo>
                <a:cubicBezTo>
                  <a:pt x="19441" y="4710358"/>
                  <a:pt x="7362" y="4702637"/>
                  <a:pt x="4410" y="4694086"/>
                </a:cubicBezTo>
                <a:lnTo>
                  <a:pt x="592" y="4668231"/>
                </a:lnTo>
                <a:cubicBezTo>
                  <a:pt x="395" y="4661596"/>
                  <a:pt x="197" y="4654962"/>
                  <a:pt x="0" y="4648327"/>
                </a:cubicBezTo>
                <a:lnTo>
                  <a:pt x="5225" y="4627475"/>
                </a:lnTo>
                <a:cubicBezTo>
                  <a:pt x="5733" y="4621653"/>
                  <a:pt x="2480" y="4620114"/>
                  <a:pt x="3051" y="4613399"/>
                </a:cubicBezTo>
                <a:lnTo>
                  <a:pt x="8650" y="4587183"/>
                </a:lnTo>
                <a:lnTo>
                  <a:pt x="13808" y="4548834"/>
                </a:lnTo>
                <a:lnTo>
                  <a:pt x="19306" y="4522434"/>
                </a:lnTo>
                <a:lnTo>
                  <a:pt x="20989" y="4517345"/>
                </a:lnTo>
                <a:lnTo>
                  <a:pt x="20989" y="4344603"/>
                </a:lnTo>
                <a:lnTo>
                  <a:pt x="19107" y="4331860"/>
                </a:lnTo>
                <a:cubicBezTo>
                  <a:pt x="19734" y="4317530"/>
                  <a:pt x="20362" y="4303200"/>
                  <a:pt x="20989" y="4288870"/>
                </a:cubicBezTo>
                <a:lnTo>
                  <a:pt x="18426" y="4282627"/>
                </a:lnTo>
                <a:lnTo>
                  <a:pt x="20989" y="4240597"/>
                </a:lnTo>
                <a:cubicBezTo>
                  <a:pt x="20627" y="4226678"/>
                  <a:pt x="21199" y="4202560"/>
                  <a:pt x="18813" y="4194547"/>
                </a:cubicBezTo>
                <a:lnTo>
                  <a:pt x="12962" y="4191108"/>
                </a:lnTo>
                <a:cubicBezTo>
                  <a:pt x="12790" y="4187742"/>
                  <a:pt x="12619" y="4184375"/>
                  <a:pt x="12447" y="4181009"/>
                </a:cubicBezTo>
                <a:cubicBezTo>
                  <a:pt x="12896" y="4180270"/>
                  <a:pt x="12522" y="4165710"/>
                  <a:pt x="12560" y="4165109"/>
                </a:cubicBezTo>
                <a:lnTo>
                  <a:pt x="18700" y="4129496"/>
                </a:lnTo>
                <a:cubicBezTo>
                  <a:pt x="18626" y="4061144"/>
                  <a:pt x="18551" y="3992792"/>
                  <a:pt x="18477" y="3924440"/>
                </a:cubicBezTo>
                <a:lnTo>
                  <a:pt x="16141" y="3920672"/>
                </a:lnTo>
                <a:lnTo>
                  <a:pt x="12323" y="3894817"/>
                </a:lnTo>
                <a:cubicBezTo>
                  <a:pt x="12126" y="3888183"/>
                  <a:pt x="11928" y="3881548"/>
                  <a:pt x="11731" y="3874914"/>
                </a:cubicBezTo>
                <a:lnTo>
                  <a:pt x="16957" y="3854061"/>
                </a:lnTo>
                <a:cubicBezTo>
                  <a:pt x="17464" y="3848239"/>
                  <a:pt x="14211" y="3846700"/>
                  <a:pt x="14783" y="3839985"/>
                </a:cubicBezTo>
                <a:lnTo>
                  <a:pt x="18367" y="3823206"/>
                </a:lnTo>
                <a:cubicBezTo>
                  <a:pt x="20370" y="3186542"/>
                  <a:pt x="22502" y="656796"/>
                  <a:pt x="26800" y="20002"/>
                </a:cubicBezTo>
                <a:cubicBezTo>
                  <a:pt x="32586" y="9918"/>
                  <a:pt x="34176" y="8295"/>
                  <a:pt x="44155" y="2441"/>
                </a:cubicBezTo>
                <a:lnTo>
                  <a:pt x="58493" y="174"/>
                </a:lnTo>
                <a:lnTo>
                  <a:pt x="4100315" y="0"/>
                </a:lnTo>
                <a:cubicBezTo>
                  <a:pt x="4116788" y="48"/>
                  <a:pt x="4130132" y="13388"/>
                  <a:pt x="4130173" y="29860"/>
                </a:cubicBezTo>
                <a:close/>
              </a:path>
            </a:pathLst>
          </a:custGeom>
          <a:blipFill dpi="0" rotWithShape="1">
            <a:blip r:embed="rId2">
              <a:alphaModFix amt="84000"/>
            </a:blip>
            <a:srcRect/>
            <a:tile tx="0" ty="0" sx="100000" sy="100000" flip="none" algn="tl"/>
          </a:blipFill>
          <a:ln w="9525" cap="flat">
            <a:noFill/>
            <a:prstDash val="solid"/>
            <a:miter/>
          </a:ln>
        </p:spPr>
        <p:txBody>
          <a:bodyPr wrap="square" rtlCol="0" anchor="ctr">
            <a:noAutofit/>
          </a:bodyPr>
          <a:lstStyle/>
          <a:p>
            <a:endParaRPr lang="en-US" dirty="0"/>
          </a:p>
        </p:txBody>
      </p:sp>
      <p:pic>
        <p:nvPicPr>
          <p:cNvPr id="4" name="Picture 3">
            <a:extLst>
              <a:ext uri="{FF2B5EF4-FFF2-40B4-BE49-F238E27FC236}">
                <a16:creationId xmlns:a16="http://schemas.microsoft.com/office/drawing/2014/main" id="{B9142E54-5758-033C-AE73-8D2109D27A68}"/>
              </a:ext>
            </a:extLst>
          </p:cNvPr>
          <p:cNvPicPr>
            <a:picLocks noChangeAspect="1"/>
          </p:cNvPicPr>
          <p:nvPr/>
        </p:nvPicPr>
        <p:blipFill>
          <a:blip r:embed="rId3">
            <a:alphaModFix amt="84000"/>
          </a:blip>
          <a:srcRect l="2404" r="3513" b="-2"/>
          <a:stretch/>
        </p:blipFill>
        <p:spPr>
          <a:xfrm>
            <a:off x="5884768" y="1998562"/>
            <a:ext cx="5861366" cy="4158614"/>
          </a:xfrm>
          <a:custGeom>
            <a:avLst/>
            <a:gdLst/>
            <a:ahLst/>
            <a:cxnLst/>
            <a:rect l="l" t="t" r="r" b="b"/>
            <a:pathLst>
              <a:path w="5861366" h="4158614">
                <a:moveTo>
                  <a:pt x="202154" y="26"/>
                </a:moveTo>
                <a:cubicBezTo>
                  <a:pt x="1145791" y="39599"/>
                  <a:pt x="4891228" y="215535"/>
                  <a:pt x="5834426" y="264565"/>
                </a:cubicBezTo>
                <a:cubicBezTo>
                  <a:pt x="5849988" y="265354"/>
                  <a:pt x="5862002" y="278582"/>
                  <a:pt x="5861340" y="294205"/>
                </a:cubicBezTo>
                <a:lnTo>
                  <a:pt x="5859606" y="332734"/>
                </a:lnTo>
                <a:cubicBezTo>
                  <a:pt x="5859606" y="332735"/>
                  <a:pt x="5859607" y="332735"/>
                  <a:pt x="5859607" y="332736"/>
                </a:cubicBezTo>
                <a:lnTo>
                  <a:pt x="5688568" y="4134867"/>
                </a:lnTo>
                <a:cubicBezTo>
                  <a:pt x="5687907" y="4148380"/>
                  <a:pt x="5680060" y="4158977"/>
                  <a:pt x="5670984" y="4158605"/>
                </a:cubicBezTo>
                <a:lnTo>
                  <a:pt x="4921972" y="4124910"/>
                </a:lnTo>
                <a:lnTo>
                  <a:pt x="4872375" y="4122679"/>
                </a:lnTo>
                <a:lnTo>
                  <a:pt x="4537261" y="4107604"/>
                </a:lnTo>
                <a:lnTo>
                  <a:pt x="4492779" y="4105603"/>
                </a:lnTo>
                <a:lnTo>
                  <a:pt x="4467603" y="4111827"/>
                </a:lnTo>
                <a:cubicBezTo>
                  <a:pt x="4457872" y="4105507"/>
                  <a:pt x="4450045" y="4116656"/>
                  <a:pt x="4441823" y="4119097"/>
                </a:cubicBezTo>
                <a:lnTo>
                  <a:pt x="4417181" y="4121623"/>
                </a:lnTo>
                <a:cubicBezTo>
                  <a:pt x="4410890" y="4121528"/>
                  <a:pt x="4404601" y="4121434"/>
                  <a:pt x="4398311" y="4121338"/>
                </a:cubicBezTo>
                <a:lnTo>
                  <a:pt x="4378792" y="4115485"/>
                </a:lnTo>
                <a:cubicBezTo>
                  <a:pt x="4373301" y="4114755"/>
                  <a:pt x="4371705" y="4117780"/>
                  <a:pt x="4365372" y="4116951"/>
                </a:cubicBezTo>
                <a:lnTo>
                  <a:pt x="4340790" y="4110515"/>
                </a:lnTo>
                <a:lnTo>
                  <a:pt x="4304702" y="4103980"/>
                </a:lnTo>
                <a:lnTo>
                  <a:pt x="4279942" y="4097631"/>
                </a:lnTo>
                <a:lnTo>
                  <a:pt x="4275196" y="4095815"/>
                </a:lnTo>
                <a:lnTo>
                  <a:pt x="4111646" y="4088458"/>
                </a:lnTo>
                <a:lnTo>
                  <a:pt x="4099501" y="4089704"/>
                </a:lnTo>
                <a:cubicBezTo>
                  <a:pt x="4085960" y="4088497"/>
                  <a:pt x="4072419" y="4087290"/>
                  <a:pt x="4058879" y="4086084"/>
                </a:cubicBezTo>
                <a:lnTo>
                  <a:pt x="4052858" y="4088254"/>
                </a:lnTo>
                <a:lnTo>
                  <a:pt x="4013174" y="4084028"/>
                </a:lnTo>
                <a:cubicBezTo>
                  <a:pt x="3999981" y="4083779"/>
                  <a:pt x="3977170" y="4082209"/>
                  <a:pt x="3969482" y="4084135"/>
                </a:cubicBezTo>
                <a:lnTo>
                  <a:pt x="3965976" y="4089548"/>
                </a:lnTo>
                <a:cubicBezTo>
                  <a:pt x="3962781" y="4089568"/>
                  <a:pt x="3959586" y="4089587"/>
                  <a:pt x="3956392" y="4089607"/>
                </a:cubicBezTo>
                <a:cubicBezTo>
                  <a:pt x="3955712" y="4089149"/>
                  <a:pt x="3941910" y="4088884"/>
                  <a:pt x="3941343" y="4088823"/>
                </a:cubicBezTo>
                <a:lnTo>
                  <a:pt x="3907888" y="4081471"/>
                </a:lnTo>
                <a:cubicBezTo>
                  <a:pt x="3843170" y="4078630"/>
                  <a:pt x="3778452" y="4075791"/>
                  <a:pt x="3713734" y="4072950"/>
                </a:cubicBezTo>
                <a:lnTo>
                  <a:pt x="3710066" y="4075009"/>
                </a:lnTo>
                <a:lnTo>
                  <a:pt x="3685424" y="4077536"/>
                </a:lnTo>
                <a:cubicBezTo>
                  <a:pt x="3679134" y="4077440"/>
                  <a:pt x="3672844" y="4077346"/>
                  <a:pt x="3666555" y="4077251"/>
                </a:cubicBezTo>
                <a:lnTo>
                  <a:pt x="3647035" y="4071396"/>
                </a:lnTo>
                <a:cubicBezTo>
                  <a:pt x="3641544" y="4070667"/>
                  <a:pt x="3639948" y="4073692"/>
                  <a:pt x="3633615" y="4072863"/>
                </a:cubicBezTo>
                <a:lnTo>
                  <a:pt x="3617882" y="4068742"/>
                </a:lnTo>
                <a:cubicBezTo>
                  <a:pt x="3015182" y="4039723"/>
                  <a:pt x="620142" y="3929952"/>
                  <a:pt x="17418" y="3898746"/>
                </a:cubicBezTo>
                <a:cubicBezTo>
                  <a:pt x="8118" y="3892818"/>
                  <a:pt x="6649" y="3891238"/>
                  <a:pt x="1533" y="3881507"/>
                </a:cubicBezTo>
                <a:lnTo>
                  <a:pt x="0" y="3867786"/>
                </a:lnTo>
                <a:lnTo>
                  <a:pt x="172607" y="27126"/>
                </a:lnTo>
                <a:cubicBezTo>
                  <a:pt x="173356" y="11475"/>
                  <a:pt x="186557" y="-636"/>
                  <a:pt x="202154" y="26"/>
                </a:cubicBezTo>
                <a:close/>
              </a:path>
            </a:pathLst>
          </a:custGeom>
        </p:spPr>
      </p:pic>
      <p:sp>
        <p:nvSpPr>
          <p:cNvPr id="2" name="Title 1">
            <a:extLst>
              <a:ext uri="{FF2B5EF4-FFF2-40B4-BE49-F238E27FC236}">
                <a16:creationId xmlns:a16="http://schemas.microsoft.com/office/drawing/2014/main" id="{D666D865-4D4D-A341-AF9D-E15437942D76}"/>
              </a:ext>
            </a:extLst>
          </p:cNvPr>
          <p:cNvSpPr>
            <a:spLocks noGrp="1"/>
          </p:cNvSpPr>
          <p:nvPr>
            <p:ph type="ctrTitle"/>
          </p:nvPr>
        </p:nvSpPr>
        <p:spPr>
          <a:xfrm>
            <a:off x="5191432" y="681038"/>
            <a:ext cx="6554702" cy="1599707"/>
          </a:xfrm>
        </p:spPr>
        <p:txBody>
          <a:bodyPr vert="horz" lIns="91440" tIns="45720" rIns="91440" bIns="45720" rtlCol="0" anchor="b">
            <a:normAutofit fontScale="90000"/>
          </a:bodyPr>
          <a:lstStyle/>
          <a:p>
            <a:pPr>
              <a:lnSpc>
                <a:spcPct val="110000"/>
              </a:lnSpc>
            </a:pPr>
            <a:r>
              <a:rPr lang="en-US" sz="4000" b="1" dirty="0"/>
              <a:t>Examination System</a:t>
            </a:r>
            <a:br>
              <a:rPr lang="en-US" sz="2800" dirty="0"/>
            </a:br>
            <a:r>
              <a:rPr lang="en-US" sz="2800" dirty="0"/>
              <a:t>Comprehensive Database, Stored Procedures &amp; Reporting Solution</a:t>
            </a:r>
          </a:p>
        </p:txBody>
      </p:sp>
      <p:sp>
        <p:nvSpPr>
          <p:cNvPr id="3" name="Subtitle 2">
            <a:extLst>
              <a:ext uri="{FF2B5EF4-FFF2-40B4-BE49-F238E27FC236}">
                <a16:creationId xmlns:a16="http://schemas.microsoft.com/office/drawing/2014/main" id="{CBEAFC66-F135-54E1-F150-474623F5D5C7}"/>
              </a:ext>
            </a:extLst>
          </p:cNvPr>
          <p:cNvSpPr>
            <a:spLocks noGrp="1"/>
          </p:cNvSpPr>
          <p:nvPr>
            <p:ph type="subTitle" idx="1"/>
          </p:nvPr>
        </p:nvSpPr>
        <p:spPr>
          <a:xfrm>
            <a:off x="0" y="0"/>
            <a:ext cx="4721291" cy="6858000"/>
          </a:xfrm>
        </p:spPr>
        <p:txBody>
          <a:bodyPr vert="horz" lIns="91440" tIns="45720" rIns="91440" bIns="45720" rtlCol="0">
            <a:normAutofit fontScale="85000" lnSpcReduction="20000"/>
          </a:bodyPr>
          <a:lstStyle/>
          <a:p>
            <a:pPr indent="-228600"/>
            <a:endParaRPr lang="en-US" dirty="0"/>
          </a:p>
          <a:p>
            <a:pPr indent="-228600"/>
            <a:endParaRPr lang="en-US" dirty="0"/>
          </a:p>
          <a:p>
            <a:pPr indent="-228600"/>
            <a:endParaRPr lang="en-US" dirty="0"/>
          </a:p>
          <a:p>
            <a:pPr indent="-228600"/>
            <a:endParaRPr lang="en-US" dirty="0"/>
          </a:p>
          <a:p>
            <a:pPr indent="-228600"/>
            <a:endParaRPr lang="en-US" sz="2000" b="1" dirty="0">
              <a:solidFill>
                <a:schemeClr val="accent4">
                  <a:lumMod val="75000"/>
                </a:schemeClr>
              </a:solidFill>
            </a:endParaRPr>
          </a:p>
          <a:p>
            <a:pPr indent="-228600"/>
            <a:r>
              <a:rPr lang="en-US" sz="2200" b="1" dirty="0">
                <a:solidFill>
                  <a:schemeClr val="accent4">
                    <a:lumMod val="75000"/>
                  </a:schemeClr>
                </a:solidFill>
              </a:rPr>
              <a:t>Islam Mohamed</a:t>
            </a:r>
          </a:p>
          <a:p>
            <a:pPr indent="-228600"/>
            <a:r>
              <a:rPr lang="en-US" sz="2200" b="1" dirty="0" err="1">
                <a:solidFill>
                  <a:schemeClr val="accent4">
                    <a:lumMod val="75000"/>
                  </a:schemeClr>
                </a:solidFill>
              </a:rPr>
              <a:t>Esraa</a:t>
            </a:r>
            <a:r>
              <a:rPr lang="en-US" sz="2200" b="1" dirty="0">
                <a:solidFill>
                  <a:schemeClr val="accent4">
                    <a:lumMod val="75000"/>
                  </a:schemeClr>
                </a:solidFill>
              </a:rPr>
              <a:t> </a:t>
            </a:r>
            <a:r>
              <a:rPr lang="en-US" sz="2200" b="1" dirty="0" err="1">
                <a:solidFill>
                  <a:schemeClr val="accent4">
                    <a:lumMod val="75000"/>
                  </a:schemeClr>
                </a:solidFill>
              </a:rPr>
              <a:t>Morsy</a:t>
            </a:r>
            <a:endParaRPr lang="en-US" sz="2200" b="1" dirty="0">
              <a:solidFill>
                <a:schemeClr val="accent4">
                  <a:lumMod val="75000"/>
                </a:schemeClr>
              </a:solidFill>
            </a:endParaRPr>
          </a:p>
          <a:p>
            <a:pPr indent="-228600"/>
            <a:r>
              <a:rPr lang="en-US" sz="2200" b="1" dirty="0">
                <a:solidFill>
                  <a:schemeClr val="accent4">
                    <a:lumMod val="75000"/>
                  </a:schemeClr>
                </a:solidFill>
              </a:rPr>
              <a:t>Ahmed </a:t>
            </a:r>
            <a:r>
              <a:rPr lang="en-US" sz="2200" b="1" dirty="0" err="1">
                <a:solidFill>
                  <a:schemeClr val="accent4">
                    <a:lumMod val="75000"/>
                  </a:schemeClr>
                </a:solidFill>
              </a:rPr>
              <a:t>Negm</a:t>
            </a:r>
            <a:endParaRPr lang="en-US" sz="2200" b="1" dirty="0">
              <a:solidFill>
                <a:schemeClr val="accent4">
                  <a:lumMod val="75000"/>
                </a:schemeClr>
              </a:solidFill>
            </a:endParaRPr>
          </a:p>
          <a:p>
            <a:pPr indent="-228600"/>
            <a:r>
              <a:rPr lang="en-US" sz="2200" b="1" dirty="0">
                <a:solidFill>
                  <a:schemeClr val="accent4">
                    <a:lumMod val="75000"/>
                  </a:schemeClr>
                </a:solidFill>
              </a:rPr>
              <a:t>Omar </a:t>
            </a:r>
            <a:r>
              <a:rPr lang="en-US" sz="2200" b="1" dirty="0" err="1">
                <a:solidFill>
                  <a:schemeClr val="accent4">
                    <a:lumMod val="75000"/>
                  </a:schemeClr>
                </a:solidFill>
              </a:rPr>
              <a:t>Nafea</a:t>
            </a:r>
            <a:endParaRPr lang="en-US" sz="2200" b="1" dirty="0">
              <a:solidFill>
                <a:schemeClr val="accent4">
                  <a:lumMod val="75000"/>
                </a:schemeClr>
              </a:solidFill>
            </a:endParaRPr>
          </a:p>
          <a:p>
            <a:pPr indent="-228600"/>
            <a:r>
              <a:rPr lang="en-US" sz="2200" b="1" dirty="0" err="1">
                <a:solidFill>
                  <a:schemeClr val="accent4">
                    <a:lumMod val="75000"/>
                  </a:schemeClr>
                </a:solidFill>
              </a:rPr>
              <a:t>Abdallah</a:t>
            </a:r>
            <a:r>
              <a:rPr lang="en-US" sz="2200" b="1" dirty="0">
                <a:solidFill>
                  <a:schemeClr val="accent4">
                    <a:lumMod val="75000"/>
                  </a:schemeClr>
                </a:solidFill>
              </a:rPr>
              <a:t> </a:t>
            </a:r>
            <a:r>
              <a:rPr lang="en-US" sz="2200" b="1" dirty="0" err="1">
                <a:solidFill>
                  <a:schemeClr val="accent4">
                    <a:lumMod val="75000"/>
                  </a:schemeClr>
                </a:solidFill>
              </a:rPr>
              <a:t>Hamdy</a:t>
            </a:r>
            <a:endParaRPr lang="en-US" sz="2200" b="1" dirty="0">
              <a:solidFill>
                <a:schemeClr val="accent4">
                  <a:lumMod val="75000"/>
                </a:schemeClr>
              </a:solidFill>
            </a:endParaRPr>
          </a:p>
          <a:p>
            <a:pPr indent="-228600"/>
            <a:endParaRPr lang="en-US" sz="2200" b="1" dirty="0">
              <a:solidFill>
                <a:schemeClr val="accent4">
                  <a:lumMod val="75000"/>
                </a:schemeClr>
              </a:solidFill>
            </a:endParaRPr>
          </a:p>
          <a:p>
            <a:pPr indent="-228600"/>
            <a:endParaRPr lang="en-US" sz="2000" b="1" dirty="0">
              <a:solidFill>
                <a:schemeClr val="accent4">
                  <a:lumMod val="75000"/>
                </a:schemeClr>
              </a:solidFill>
            </a:endParaRPr>
          </a:p>
          <a:p>
            <a:pPr indent="-228600"/>
            <a:endParaRPr lang="en-US" dirty="0"/>
          </a:p>
          <a:p>
            <a:pPr indent="-228600"/>
            <a:endParaRPr lang="en-US" dirty="0"/>
          </a:p>
          <a:p>
            <a:pPr indent="-228600"/>
            <a:endParaRPr lang="en-US" dirty="0"/>
          </a:p>
          <a:p>
            <a:pPr indent="-228600"/>
            <a:endParaRPr lang="en-US" dirty="0"/>
          </a:p>
          <a:p>
            <a:pPr indent="-228600"/>
            <a:r>
              <a:rPr lang="en-US" dirty="0">
                <a:solidFill>
                  <a:schemeClr val="accent4">
                    <a:lumMod val="60000"/>
                    <a:lumOff val="40000"/>
                  </a:schemeClr>
                </a:solidFill>
              </a:rPr>
              <a:t>8/9/2024</a:t>
            </a:r>
          </a:p>
          <a:p>
            <a:pPr indent="-228600"/>
            <a:r>
              <a:rPr lang="en-US" dirty="0">
                <a:solidFill>
                  <a:schemeClr val="accent4">
                    <a:lumMod val="60000"/>
                    <a:lumOff val="40000"/>
                  </a:schemeClr>
                </a:solidFill>
              </a:rPr>
              <a:t>Information Technology Institute (ITI)</a:t>
            </a:r>
          </a:p>
        </p:txBody>
      </p:sp>
      <p:grpSp>
        <p:nvGrpSpPr>
          <p:cNvPr id="38" name="Group 37">
            <a:extLst>
              <a:ext uri="{FF2B5EF4-FFF2-40B4-BE49-F238E27FC236}">
                <a16:creationId xmlns:a16="http://schemas.microsoft.com/office/drawing/2014/main" id="{966C1F39-46DD-4934-823B-EAFC7FA71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9" name="Group 38">
              <a:extLst>
                <a:ext uri="{FF2B5EF4-FFF2-40B4-BE49-F238E27FC236}">
                  <a16:creationId xmlns:a16="http://schemas.microsoft.com/office/drawing/2014/main" id="{B1B05F6A-AEC8-4BB4-BB7F-A448EB80972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1" name="Straight Connector 40">
                <a:extLst>
                  <a:ext uri="{FF2B5EF4-FFF2-40B4-BE49-F238E27FC236}">
                    <a16:creationId xmlns:a16="http://schemas.microsoft.com/office/drawing/2014/main" id="{685289C4-B61F-4CB6-9181-793119205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44D242-C3C2-4849-8D7D-DD6E56161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a:extLst>
                <a:ext uri="{FF2B5EF4-FFF2-40B4-BE49-F238E27FC236}">
                  <a16:creationId xmlns:a16="http://schemas.microsoft.com/office/drawing/2014/main" id="{9BEE5F93-F5BB-4BC8-B191-1FAFF8E77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Shape 43">
            <a:extLst>
              <a:ext uri="{FF2B5EF4-FFF2-40B4-BE49-F238E27FC236}">
                <a16:creationId xmlns:a16="http://schemas.microsoft.com/office/drawing/2014/main" id="{E487D834-670E-48F3-8345-296EA8357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590829" y="5405463"/>
            <a:ext cx="444795" cy="149788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447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8949-B38C-FB0F-3FB0-0033045A56D8}"/>
              </a:ext>
            </a:extLst>
          </p:cNvPr>
          <p:cNvSpPr>
            <a:spLocks noGrp="1"/>
          </p:cNvSpPr>
          <p:nvPr>
            <p:ph type="title"/>
          </p:nvPr>
        </p:nvSpPr>
        <p:spPr>
          <a:xfrm>
            <a:off x="1" y="1"/>
            <a:ext cx="12192000" cy="1283109"/>
          </a:xfrm>
        </p:spPr>
        <p:txBody>
          <a:bodyPr>
            <a:normAutofit fontScale="90000"/>
          </a:bodyPr>
          <a:lstStyle/>
          <a:p>
            <a:pPr algn="ctr"/>
            <a:r>
              <a:rPr lang="en-US" dirty="0"/>
              <a:t>Stored Procedures</a:t>
            </a:r>
            <a:br>
              <a:rPr lang="en-US" dirty="0"/>
            </a:br>
            <a:endParaRPr lang="en-US" dirty="0"/>
          </a:p>
        </p:txBody>
      </p:sp>
      <p:sp>
        <p:nvSpPr>
          <p:cNvPr id="3" name="Content Placeholder 2">
            <a:extLst>
              <a:ext uri="{FF2B5EF4-FFF2-40B4-BE49-F238E27FC236}">
                <a16:creationId xmlns:a16="http://schemas.microsoft.com/office/drawing/2014/main" id="{BBE8CBCC-93CA-AF11-DA47-F7A028F5EF3B}"/>
              </a:ext>
            </a:extLst>
          </p:cNvPr>
          <p:cNvSpPr>
            <a:spLocks noGrp="1"/>
          </p:cNvSpPr>
          <p:nvPr>
            <p:ph idx="1"/>
          </p:nvPr>
        </p:nvSpPr>
        <p:spPr>
          <a:xfrm>
            <a:off x="-1" y="914400"/>
            <a:ext cx="12191999" cy="5943599"/>
          </a:xfrm>
        </p:spPr>
        <p:txBody>
          <a:bodyPr/>
          <a:lstStyle/>
          <a:p>
            <a:pPr marL="0" indent="0">
              <a:buNone/>
            </a:pPr>
            <a:r>
              <a:rPr lang="en-US" dirty="0"/>
              <a:t>In our examination system, stored procedures play a crucial role in managing various functionalities. Here’s a brief overview of the stored procedures implemented:</a:t>
            </a:r>
          </a:p>
          <a:p>
            <a:pPr marL="0" indent="0">
              <a:buNone/>
            </a:pPr>
            <a:r>
              <a:rPr lang="en-US" b="1" dirty="0"/>
              <a:t>  Retrieving Data</a:t>
            </a:r>
          </a:p>
          <a:p>
            <a:r>
              <a:rPr lang="en-US" dirty="0"/>
              <a:t>Stored procedures for selecting data allow us to query the database based on specific criteria. This is essential for generating reports and retrieving information needed for decision-making.</a:t>
            </a:r>
          </a:p>
          <a:p>
            <a:pPr marL="0" indent="0">
              <a:buNone/>
            </a:pPr>
            <a:r>
              <a:rPr lang="en-US" b="1" dirty="0"/>
              <a:t>  Adding New Records</a:t>
            </a:r>
          </a:p>
          <a:p>
            <a:r>
              <a:rPr lang="en-US" dirty="0"/>
              <a:t>Insert procedures handle the addition of new records to the database. This is crucial for adding new users, courses, or other entities.</a:t>
            </a:r>
          </a:p>
          <a:p>
            <a:pPr marL="0" indent="0">
              <a:buNone/>
            </a:pPr>
            <a:r>
              <a:rPr lang="en-US" b="1" dirty="0"/>
              <a:t>  Modifying Existing Records</a:t>
            </a:r>
          </a:p>
          <a:p>
            <a:r>
              <a:rPr lang="en-US" dirty="0"/>
              <a:t>Update procedures are used to modify existing records. This is useful for making changes to user profiles, course details, and other records.</a:t>
            </a:r>
          </a:p>
          <a:p>
            <a:pPr marL="0" indent="0">
              <a:buNone/>
            </a:pPr>
            <a:r>
              <a:rPr lang="en-US" b="1" dirty="0"/>
              <a:t>  Removing Records</a:t>
            </a:r>
          </a:p>
          <a:p>
            <a:r>
              <a:rPr lang="en-US" dirty="0"/>
              <a:t>Delete procedures handle the removal of records from the database. This ensures that outdated or irrelevant data is efficiently managed.</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52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ABEB-F7D4-E898-59AA-F6329E30BE07}"/>
              </a:ext>
            </a:extLst>
          </p:cNvPr>
          <p:cNvSpPr>
            <a:spLocks noGrp="1"/>
          </p:cNvSpPr>
          <p:nvPr>
            <p:ph type="title"/>
          </p:nvPr>
        </p:nvSpPr>
        <p:spPr>
          <a:xfrm>
            <a:off x="0" y="1"/>
            <a:ext cx="12192000" cy="685800"/>
          </a:xfrm>
        </p:spPr>
        <p:txBody>
          <a:bodyPr>
            <a:normAutofit fontScale="90000"/>
          </a:bodyPr>
          <a:lstStyle/>
          <a:p>
            <a:pPr algn="ctr"/>
            <a:r>
              <a:rPr lang="en-US" dirty="0"/>
              <a:t>Stored Procedures</a:t>
            </a:r>
          </a:p>
        </p:txBody>
      </p:sp>
      <p:sp>
        <p:nvSpPr>
          <p:cNvPr id="3" name="Content Placeholder 2">
            <a:extLst>
              <a:ext uri="{FF2B5EF4-FFF2-40B4-BE49-F238E27FC236}">
                <a16:creationId xmlns:a16="http://schemas.microsoft.com/office/drawing/2014/main" id="{9B566E39-411C-A299-0425-61B170329721}"/>
              </a:ext>
            </a:extLst>
          </p:cNvPr>
          <p:cNvSpPr>
            <a:spLocks noGrp="1"/>
          </p:cNvSpPr>
          <p:nvPr>
            <p:ph idx="1"/>
          </p:nvPr>
        </p:nvSpPr>
        <p:spPr>
          <a:xfrm>
            <a:off x="0" y="685801"/>
            <a:ext cx="12192000" cy="6172197"/>
          </a:xfrm>
        </p:spPr>
        <p:txBody>
          <a:bodyPr/>
          <a:lstStyle/>
          <a:p>
            <a:pPr marL="0" indent="0" algn="ctr">
              <a:buNone/>
            </a:pPr>
            <a:r>
              <a:rPr lang="en-US" b="1" dirty="0"/>
              <a:t>Stored Procedures for Exam Management</a:t>
            </a:r>
          </a:p>
          <a:p>
            <a:pPr marL="0" indent="0">
              <a:buNone/>
            </a:pPr>
            <a:r>
              <a:rPr lang="en-US" b="1" dirty="0"/>
              <a:t>Procedure Name: </a:t>
            </a:r>
            <a:r>
              <a:rPr lang="en-US" dirty="0" err="1"/>
              <a:t>ExamGeneration</a:t>
            </a:r>
            <a:endParaRPr lang="en-US" dirty="0"/>
          </a:p>
          <a:p>
            <a:pPr>
              <a:buFont typeface="Wingdings" panose="05000000000000000000" pitchFamily="2" charset="2"/>
              <a:buChar char="q"/>
            </a:pPr>
            <a:r>
              <a:rPr lang="en-US" dirty="0"/>
              <a:t>Generates a new exam based on the course name.</a:t>
            </a:r>
          </a:p>
          <a:p>
            <a:pPr>
              <a:buFont typeface="Wingdings" panose="05000000000000000000" pitchFamily="2" charset="2"/>
              <a:buChar char="q"/>
            </a:pPr>
            <a:r>
              <a:rPr lang="en-US" dirty="0"/>
              <a:t>Selects a specified number of MCQ and T/F questions randomly from the question pool.</a:t>
            </a:r>
          </a:p>
          <a:p>
            <a:pPr>
              <a:buFont typeface="Wingdings" panose="05000000000000000000" pitchFamily="2" charset="2"/>
              <a:buChar char="q"/>
            </a:pPr>
            <a:r>
              <a:rPr lang="en-US" dirty="0"/>
              <a:t>Uses transactions to ensure data integrity.</a:t>
            </a:r>
          </a:p>
          <a:p>
            <a:pPr>
              <a:buFont typeface="Wingdings" panose="05000000000000000000" pitchFamily="2" charset="2"/>
              <a:buChar char="q"/>
            </a:pPr>
            <a:r>
              <a:rPr lang="en-US" dirty="0"/>
              <a:t>Randomly selects questions to avoid bias.</a:t>
            </a:r>
          </a:p>
          <a:p>
            <a:pPr>
              <a:buFont typeface="Wingdings" panose="05000000000000000000" pitchFamily="2" charset="2"/>
              <a:buChar char="q"/>
            </a:pPr>
            <a:endParaRPr lang="en-US" dirty="0"/>
          </a:p>
          <a:p>
            <a:pPr marL="0" indent="0">
              <a:buNone/>
            </a:pPr>
            <a:endParaRPr lang="en-US" dirty="0"/>
          </a:p>
          <a:p>
            <a:r>
              <a:rPr lang="en-US" sz="1800" dirty="0">
                <a:solidFill>
                  <a:srgbClr val="000000"/>
                </a:solidFill>
                <a:latin typeface="Consolas" panose="020B0609020204030204" pitchFamily="49" charset="0"/>
              </a:rPr>
              <a:t>EXEC </a:t>
            </a:r>
            <a:r>
              <a:rPr lang="en-US" sz="1800" dirty="0" err="1">
                <a:solidFill>
                  <a:srgbClr val="000000"/>
                </a:solidFill>
                <a:latin typeface="Consolas" panose="020B0609020204030204" pitchFamily="49" charset="0"/>
              </a:rPr>
              <a:t>ExamGeneration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@Crs_Name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'Data Warehousing for Business Intelligence'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@Num_MCQs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@Num_TF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r>
              <a:rPr lang="en-US" sz="1800" dirty="0">
                <a:solidFill>
                  <a:srgbClr val="808080"/>
                </a:solidFill>
                <a:latin typeface="Consolas" panose="020B0609020204030204" pitchFamily="49" charset="0"/>
              </a:rPr>
              <a:t>;</a:t>
            </a:r>
          </a:p>
          <a:p>
            <a:endParaRPr lang="en-US" dirty="0"/>
          </a:p>
          <a:p>
            <a:pPr marL="0" indent="0">
              <a:buNone/>
            </a:pPr>
            <a:endParaRPr lang="en-US" sz="1800" dirty="0">
              <a:solidFill>
                <a:srgbClr val="000000"/>
              </a:solidFill>
              <a:latin typeface="Consolas" panose="020B0609020204030204" pitchFamily="49" charset="0"/>
            </a:endParaRP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49508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40EB-F7BE-39C0-6C53-BB124E5FD018}"/>
              </a:ext>
            </a:extLst>
          </p:cNvPr>
          <p:cNvSpPr>
            <a:spLocks noGrp="1"/>
          </p:cNvSpPr>
          <p:nvPr>
            <p:ph type="title"/>
          </p:nvPr>
        </p:nvSpPr>
        <p:spPr>
          <a:xfrm>
            <a:off x="0" y="1"/>
            <a:ext cx="12192000" cy="685800"/>
          </a:xfrm>
        </p:spPr>
        <p:txBody>
          <a:bodyPr>
            <a:normAutofit fontScale="90000"/>
          </a:bodyPr>
          <a:lstStyle/>
          <a:p>
            <a:pPr algn="ctr"/>
            <a:r>
              <a:rPr lang="en-US" dirty="0"/>
              <a:t>Stored Procedures</a:t>
            </a:r>
          </a:p>
        </p:txBody>
      </p:sp>
      <p:sp>
        <p:nvSpPr>
          <p:cNvPr id="3" name="Content Placeholder 2">
            <a:extLst>
              <a:ext uri="{FF2B5EF4-FFF2-40B4-BE49-F238E27FC236}">
                <a16:creationId xmlns:a16="http://schemas.microsoft.com/office/drawing/2014/main" id="{8A5DACB8-FFEA-2156-A970-9D1F1CFC924F}"/>
              </a:ext>
            </a:extLst>
          </p:cNvPr>
          <p:cNvSpPr>
            <a:spLocks noGrp="1"/>
          </p:cNvSpPr>
          <p:nvPr>
            <p:ph idx="1"/>
          </p:nvPr>
        </p:nvSpPr>
        <p:spPr>
          <a:xfrm>
            <a:off x="-1" y="685801"/>
            <a:ext cx="12191999" cy="6172197"/>
          </a:xfrm>
        </p:spPr>
        <p:txBody>
          <a:bodyPr/>
          <a:lstStyle/>
          <a:p>
            <a:pPr marL="0" indent="0" algn="ctr">
              <a:buNone/>
            </a:pPr>
            <a:r>
              <a:rPr lang="en-US" b="1" dirty="0"/>
              <a:t>Stored Procedures for Exam Management</a:t>
            </a:r>
          </a:p>
          <a:p>
            <a:pPr marL="0" indent="0">
              <a:buNone/>
            </a:pPr>
            <a:r>
              <a:rPr lang="en-US" b="1" dirty="0"/>
              <a:t>Procedure Name: </a:t>
            </a:r>
            <a:r>
              <a:rPr lang="en-US" dirty="0" err="1"/>
              <a:t>InsertStudentAnswer</a:t>
            </a:r>
            <a:endParaRPr lang="en-US" dirty="0"/>
          </a:p>
          <a:p>
            <a:pPr>
              <a:buFont typeface="Wingdings" panose="05000000000000000000" pitchFamily="2" charset="2"/>
              <a:buChar char="q"/>
            </a:pPr>
            <a:r>
              <a:rPr lang="en-US" b="1" dirty="0" err="1"/>
              <a:t>InsertStudentAnswer</a:t>
            </a:r>
            <a:r>
              <a:rPr lang="en-US" dirty="0"/>
              <a:t> stored procedure is designed to record student responses to exam questions.</a:t>
            </a:r>
          </a:p>
          <a:p>
            <a:pPr>
              <a:buFont typeface="Wingdings" panose="05000000000000000000" pitchFamily="2" charset="2"/>
              <a:buChar char="q"/>
            </a:pPr>
            <a:r>
              <a:rPr lang="en-US" dirty="0"/>
              <a:t>This procedure allows the insertion of a student’s answer into the </a:t>
            </a:r>
            <a:r>
              <a:rPr lang="en-US" b="1" dirty="0"/>
              <a:t>‘STUDENT_ANSWERS’ </a:t>
            </a:r>
            <a:r>
              <a:rPr lang="en-US" dirty="0"/>
              <a:t>table, which is essential for tracking individual responses and evaluating exam performance.</a:t>
            </a:r>
          </a:p>
          <a:p>
            <a:pPr marL="0" indent="0">
              <a:buNone/>
            </a:pPr>
            <a:endParaRPr lang="en-US" dirty="0"/>
          </a:p>
          <a:p>
            <a:r>
              <a:rPr lang="en-US" sz="1800" dirty="0">
                <a:solidFill>
                  <a:srgbClr val="000000"/>
                </a:solidFill>
                <a:latin typeface="Consolas" panose="020B0609020204030204" pitchFamily="49" charset="0"/>
              </a:rPr>
              <a:t>exec </a:t>
            </a:r>
            <a:r>
              <a:rPr lang="en-US" sz="1800" dirty="0" err="1">
                <a:solidFill>
                  <a:srgbClr val="000000"/>
                </a:solidFill>
                <a:latin typeface="Consolas" panose="020B0609020204030204" pitchFamily="49" charset="0"/>
              </a:rPr>
              <a:t>InsertStudentAnswer</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@S_Usr_ID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297</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@Q_ID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184</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@Exam_ID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@Std_Answer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'True'</a:t>
            </a:r>
            <a:endParaRPr lang="en-US" b="1" dirty="0"/>
          </a:p>
          <a:p>
            <a:endParaRPr lang="en-US" dirty="0"/>
          </a:p>
        </p:txBody>
      </p:sp>
    </p:spTree>
    <p:extLst>
      <p:ext uri="{BB962C8B-B14F-4D97-AF65-F5344CB8AC3E}">
        <p14:creationId xmlns:p14="http://schemas.microsoft.com/office/powerpoint/2010/main" val="202032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F0B7-38DB-E7EE-2AA3-33707C26A7DE}"/>
              </a:ext>
            </a:extLst>
          </p:cNvPr>
          <p:cNvSpPr>
            <a:spLocks noGrp="1"/>
          </p:cNvSpPr>
          <p:nvPr>
            <p:ph type="title"/>
          </p:nvPr>
        </p:nvSpPr>
        <p:spPr>
          <a:xfrm>
            <a:off x="0" y="0"/>
            <a:ext cx="12192000" cy="685801"/>
          </a:xfrm>
        </p:spPr>
        <p:txBody>
          <a:bodyPr>
            <a:normAutofit fontScale="90000"/>
          </a:bodyPr>
          <a:lstStyle/>
          <a:p>
            <a:pPr algn="ctr"/>
            <a:r>
              <a:rPr lang="en-US" dirty="0"/>
              <a:t>Stored Procedures</a:t>
            </a:r>
          </a:p>
        </p:txBody>
      </p:sp>
      <p:sp>
        <p:nvSpPr>
          <p:cNvPr id="3" name="Content Placeholder 2">
            <a:extLst>
              <a:ext uri="{FF2B5EF4-FFF2-40B4-BE49-F238E27FC236}">
                <a16:creationId xmlns:a16="http://schemas.microsoft.com/office/drawing/2014/main" id="{ED4B4BF9-A914-A669-3CCB-B63C2F559390}"/>
              </a:ext>
            </a:extLst>
          </p:cNvPr>
          <p:cNvSpPr>
            <a:spLocks noGrp="1"/>
          </p:cNvSpPr>
          <p:nvPr>
            <p:ph idx="1"/>
          </p:nvPr>
        </p:nvSpPr>
        <p:spPr>
          <a:xfrm>
            <a:off x="0" y="685802"/>
            <a:ext cx="12192000" cy="6172198"/>
          </a:xfrm>
        </p:spPr>
        <p:txBody>
          <a:bodyPr/>
          <a:lstStyle/>
          <a:p>
            <a:pPr marL="0" indent="0" algn="ctr">
              <a:buNone/>
            </a:pPr>
            <a:r>
              <a:rPr lang="en-US" b="1" dirty="0"/>
              <a:t>Stored Procedures for Exam Management</a:t>
            </a:r>
          </a:p>
          <a:p>
            <a:pPr marL="0" indent="0">
              <a:buNone/>
            </a:pPr>
            <a:r>
              <a:rPr lang="en-US" b="1" dirty="0"/>
              <a:t>Procedure Name: </a:t>
            </a:r>
            <a:r>
              <a:rPr lang="en-US" dirty="0" err="1"/>
              <a:t>GetStudentExamResults</a:t>
            </a:r>
            <a:endParaRPr lang="en-US" dirty="0"/>
          </a:p>
          <a:p>
            <a:pPr marL="0" indent="0">
              <a:buNone/>
            </a:pPr>
            <a:r>
              <a:rPr lang="en-US" dirty="0"/>
              <a:t>Calculates the student's score based on their answers and updates their grade in the </a:t>
            </a:r>
            <a:r>
              <a:rPr lang="en-US" b="1" dirty="0"/>
              <a:t>STUDENT_COURSES </a:t>
            </a:r>
            <a:r>
              <a:rPr lang="en-US" dirty="0"/>
              <a:t>table.</a:t>
            </a:r>
          </a:p>
          <a:p>
            <a:pPr marL="0" indent="0">
              <a:buNone/>
            </a:pPr>
            <a:r>
              <a:rPr lang="en-US" b="1" dirty="0"/>
              <a:t>Process Flow:</a:t>
            </a:r>
          </a:p>
          <a:p>
            <a:pPr lvl="1">
              <a:buFont typeface="Wingdings" panose="05000000000000000000" pitchFamily="2" charset="2"/>
              <a:buChar char="q"/>
            </a:pPr>
            <a:r>
              <a:rPr lang="en-US" sz="1600" b="1" dirty="0"/>
              <a:t>Retrieve Data: </a:t>
            </a:r>
            <a:r>
              <a:rPr lang="en-US" sz="1600" dirty="0"/>
              <a:t>The procedure starts by retrieving the number of correct and incorrect answers for the student.</a:t>
            </a:r>
          </a:p>
          <a:p>
            <a:pPr lvl="1">
              <a:buFont typeface="Wingdings" panose="05000000000000000000" pitchFamily="2" charset="2"/>
              <a:buChar char="q"/>
            </a:pPr>
            <a:r>
              <a:rPr lang="en-US" sz="1600" b="1" dirty="0"/>
              <a:t>Calculate Score: </a:t>
            </a:r>
            <a:r>
              <a:rPr lang="en-US" sz="1600" dirty="0"/>
              <a:t>It calculates the percentage score, taking care to handle cases where there are no questions (to avoid division by zero).</a:t>
            </a:r>
          </a:p>
          <a:p>
            <a:pPr lvl="1">
              <a:buFont typeface="Wingdings" panose="05000000000000000000" pitchFamily="2" charset="2"/>
              <a:buChar char="q"/>
            </a:pPr>
            <a:r>
              <a:rPr lang="en-US" sz="1600" b="1" dirty="0"/>
              <a:t>Update Grades: </a:t>
            </a:r>
            <a:r>
              <a:rPr lang="en-US" sz="1600" dirty="0"/>
              <a:t>The score is then updated in the table, reflecting the STUDENT_COURSES student’s performance in the relevant course.</a:t>
            </a:r>
          </a:p>
          <a:p>
            <a:endParaRPr lang="en-US" sz="1800" dirty="0">
              <a:solidFill>
                <a:srgbClr val="0000FF"/>
              </a:solidFill>
              <a:latin typeface="Consolas" panose="020B0609020204030204" pitchFamily="49" charset="0"/>
            </a:endParaRPr>
          </a:p>
          <a:p>
            <a:r>
              <a:rPr lang="en-US" sz="1800" dirty="0">
                <a:solidFill>
                  <a:srgbClr val="000000"/>
                </a:solidFill>
                <a:latin typeface="Consolas" panose="020B0609020204030204" pitchFamily="49" charset="0"/>
              </a:rPr>
              <a:t>exec  </a:t>
            </a:r>
            <a:r>
              <a:rPr lang="en-US" sz="1800" dirty="0" err="1">
                <a:solidFill>
                  <a:srgbClr val="000000"/>
                </a:solidFill>
                <a:latin typeface="Consolas" panose="020B0609020204030204" pitchFamily="49" charset="0"/>
              </a:rPr>
              <a:t>GetStudentExamResults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a:t>
            </a:r>
            <a:r>
              <a:rPr lang="en-US" sz="1800" dirty="0">
                <a:solidFill>
                  <a:srgbClr val="000000"/>
                </a:solidFill>
                <a:latin typeface="Consolas" panose="020B0609020204030204" pitchFamily="49" charset="0"/>
              </a:rPr>
              <a:t>@S_Usr_ID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297</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@Exam_ID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25</a:t>
            </a:r>
            <a:endParaRPr lang="en-US" dirty="0"/>
          </a:p>
        </p:txBody>
      </p:sp>
    </p:spTree>
    <p:extLst>
      <p:ext uri="{BB962C8B-B14F-4D97-AF65-F5344CB8AC3E}">
        <p14:creationId xmlns:p14="http://schemas.microsoft.com/office/powerpoint/2010/main" val="351995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F991-9E6B-EB6D-23FC-85B663E9B3AA}"/>
              </a:ext>
            </a:extLst>
          </p:cNvPr>
          <p:cNvSpPr>
            <a:spLocks noGrp="1"/>
          </p:cNvSpPr>
          <p:nvPr>
            <p:ph type="title"/>
          </p:nvPr>
        </p:nvSpPr>
        <p:spPr>
          <a:xfrm>
            <a:off x="0" y="1"/>
            <a:ext cx="12192000" cy="685800"/>
          </a:xfrm>
        </p:spPr>
        <p:txBody>
          <a:bodyPr>
            <a:normAutofit fontScale="90000"/>
          </a:bodyPr>
          <a:lstStyle/>
          <a:p>
            <a:pPr algn="ctr"/>
            <a:r>
              <a:rPr lang="en-US" dirty="0"/>
              <a:t>Stored Procedures</a:t>
            </a:r>
          </a:p>
        </p:txBody>
      </p:sp>
      <p:sp>
        <p:nvSpPr>
          <p:cNvPr id="3" name="Content Placeholder 2">
            <a:extLst>
              <a:ext uri="{FF2B5EF4-FFF2-40B4-BE49-F238E27FC236}">
                <a16:creationId xmlns:a16="http://schemas.microsoft.com/office/drawing/2014/main" id="{29277EDD-22AF-87C7-2EC8-9CD5C0D3B849}"/>
              </a:ext>
            </a:extLst>
          </p:cNvPr>
          <p:cNvSpPr>
            <a:spLocks noGrp="1"/>
          </p:cNvSpPr>
          <p:nvPr>
            <p:ph idx="1"/>
          </p:nvPr>
        </p:nvSpPr>
        <p:spPr>
          <a:xfrm>
            <a:off x="-1" y="685802"/>
            <a:ext cx="12191999" cy="6172198"/>
          </a:xfrm>
        </p:spPr>
        <p:txBody>
          <a:bodyPr/>
          <a:lstStyle/>
          <a:p>
            <a:pPr marL="0" indent="0" algn="ctr">
              <a:buNone/>
            </a:pPr>
            <a:r>
              <a:rPr lang="en-US" b="1" dirty="0"/>
              <a:t>stored procedures to generate various reports</a:t>
            </a:r>
          </a:p>
          <a:p>
            <a:pPr marL="0" indent="0">
              <a:buNone/>
            </a:pPr>
            <a:r>
              <a:rPr lang="en-US" b="1" dirty="0"/>
              <a:t>Procedure Name: </a:t>
            </a:r>
            <a:r>
              <a:rPr lang="en-US" dirty="0" err="1"/>
              <a:t>GetStudentsByBranchLocations</a:t>
            </a:r>
            <a:endParaRPr lang="en-US" dirty="0"/>
          </a:p>
          <a:p>
            <a:pPr>
              <a:buFont typeface="Wingdings" panose="05000000000000000000" pitchFamily="2" charset="2"/>
              <a:buChar char="q"/>
            </a:pPr>
            <a:r>
              <a:rPr lang="en-US" dirty="0"/>
              <a:t>This stored procedure retrieves student information based on specified branch locations. It allows for flexible querying by using a comma-separated list of branch locations to identify the relevant students.</a:t>
            </a:r>
          </a:p>
          <a:p>
            <a:pPr marL="0" indent="0">
              <a:buNone/>
            </a:pPr>
            <a:r>
              <a:rPr lang="en-US" dirty="0"/>
              <a:t>EXEC </a:t>
            </a:r>
            <a:r>
              <a:rPr lang="en-US" dirty="0" err="1"/>
              <a:t>GetStudentsByBranchLocations</a:t>
            </a:r>
            <a:r>
              <a:rPr lang="en-US" dirty="0"/>
              <a:t>    @Branch_LOCs = ‘Cairo’</a:t>
            </a:r>
          </a:p>
          <a:p>
            <a:pPr marL="0" indent="0">
              <a:buNone/>
            </a:pPr>
            <a:endParaRPr lang="en-US" dirty="0"/>
          </a:p>
          <a:p>
            <a:pPr marL="0" indent="0">
              <a:buNone/>
            </a:pPr>
            <a:r>
              <a:rPr lang="en-US" b="1" dirty="0"/>
              <a:t>Procedure Name: </a:t>
            </a:r>
            <a:r>
              <a:rPr lang="en-US" dirty="0" err="1">
                <a:solidFill>
                  <a:srgbClr val="000000"/>
                </a:solidFill>
                <a:latin typeface="Consolas" panose="020B0609020204030204" pitchFamily="49" charset="0"/>
              </a:rPr>
              <a:t>StudentGradeInAllCourses</a:t>
            </a:r>
            <a:endParaRPr lang="en-US" dirty="0"/>
          </a:p>
          <a:p>
            <a:pPr>
              <a:buFont typeface="Wingdings" panose="05000000000000000000" pitchFamily="2" charset="2"/>
              <a:buChar char="q"/>
            </a:pPr>
            <a:r>
              <a:rPr lang="en-US" dirty="0"/>
              <a:t>this procedure provides a comprehensive view of a student’s grades across all enrolled courses.</a:t>
            </a:r>
          </a:p>
          <a:p>
            <a:pPr marL="0" indent="0">
              <a:buNone/>
            </a:pPr>
            <a:r>
              <a:rPr lang="en-US" dirty="0"/>
              <a:t>EXEC </a:t>
            </a:r>
            <a:r>
              <a:rPr lang="en-US" dirty="0" err="1">
                <a:solidFill>
                  <a:srgbClr val="000000"/>
                </a:solidFill>
                <a:latin typeface="Consolas" panose="020B0609020204030204" pitchFamily="49" charset="0"/>
              </a:rPr>
              <a:t>StudentGradeInAllCourses</a:t>
            </a:r>
            <a:r>
              <a:rPr lang="en-US" dirty="0">
                <a:solidFill>
                  <a:srgbClr val="000000"/>
                </a:solidFill>
                <a:latin typeface="Consolas" panose="020B0609020204030204" pitchFamily="49" charset="0"/>
              </a:rPr>
              <a:t> </a:t>
            </a:r>
            <a:r>
              <a:rPr lang="en-US" dirty="0"/>
              <a:t>@st_id = 1;</a:t>
            </a:r>
          </a:p>
          <a:p>
            <a:pPr marL="0" indent="0">
              <a:buNone/>
            </a:pPr>
            <a:endParaRPr lang="en-US" dirty="0"/>
          </a:p>
          <a:p>
            <a:pPr marL="0" indent="0">
              <a:buNone/>
            </a:pPr>
            <a:r>
              <a:rPr lang="en-US" b="1" dirty="0"/>
              <a:t>Procedure Name: </a:t>
            </a:r>
            <a:r>
              <a:rPr lang="en-US" dirty="0" err="1">
                <a:solidFill>
                  <a:srgbClr val="000000"/>
                </a:solidFill>
                <a:latin typeface="Consolas" panose="020B0609020204030204" pitchFamily="49" charset="0"/>
              </a:rPr>
              <a:t>InstructorCoursesAndNumOfStudents</a:t>
            </a:r>
            <a:r>
              <a:rPr lang="en-US" sz="1800" dirty="0">
                <a:solidFill>
                  <a:srgbClr val="000000"/>
                </a:solidFill>
                <a:latin typeface="Consolas" panose="020B0609020204030204" pitchFamily="49" charset="0"/>
              </a:rPr>
              <a:t> </a:t>
            </a:r>
            <a:r>
              <a:rPr lang="en-US" dirty="0"/>
              <a:t>This procedure lists the courses taught by a specific instructor along with the number of students enrolled in each course.</a:t>
            </a:r>
          </a:p>
          <a:p>
            <a:pPr marL="0" indent="0">
              <a:buNone/>
            </a:pPr>
            <a:r>
              <a:rPr lang="en-US" dirty="0"/>
              <a:t>EXEC </a:t>
            </a:r>
            <a:r>
              <a:rPr lang="en-US" dirty="0" err="1">
                <a:solidFill>
                  <a:srgbClr val="000000"/>
                </a:solidFill>
                <a:latin typeface="Consolas" panose="020B0609020204030204" pitchFamily="49" charset="0"/>
              </a:rPr>
              <a:t>InstructorCoursesAndNumOfStudents</a:t>
            </a:r>
            <a:r>
              <a:rPr lang="en-US" dirty="0">
                <a:solidFill>
                  <a:srgbClr val="000000"/>
                </a:solidFill>
                <a:latin typeface="Consolas" panose="020B0609020204030204" pitchFamily="49" charset="0"/>
              </a:rPr>
              <a:t>  </a:t>
            </a:r>
            <a:r>
              <a:rPr lang="en-US" dirty="0"/>
              <a:t>@ins_id = 10;</a:t>
            </a:r>
          </a:p>
          <a:p>
            <a:pPr marL="0" indent="0">
              <a:buNone/>
            </a:pPr>
            <a:endParaRPr lang="en-US" dirty="0"/>
          </a:p>
          <a:p>
            <a:pPr marL="0" indent="0">
              <a:buNone/>
            </a:pPr>
            <a:endParaRPr lang="en-US" dirty="0"/>
          </a:p>
          <a:p>
            <a:pPr marL="0" indent="0">
              <a:buNone/>
            </a:pPr>
            <a:endParaRPr lang="en-US" dirty="0"/>
          </a:p>
          <a:p>
            <a:pPr marL="0" indent="0" algn="ctr">
              <a:buNone/>
            </a:pPr>
            <a:endParaRPr lang="en-US" dirty="0"/>
          </a:p>
        </p:txBody>
      </p:sp>
    </p:spTree>
    <p:extLst>
      <p:ext uri="{BB962C8B-B14F-4D97-AF65-F5344CB8AC3E}">
        <p14:creationId xmlns:p14="http://schemas.microsoft.com/office/powerpoint/2010/main" val="828264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01CF-6209-DA3F-3D12-14AEB97834E3}"/>
              </a:ext>
            </a:extLst>
          </p:cNvPr>
          <p:cNvSpPr>
            <a:spLocks noGrp="1"/>
          </p:cNvSpPr>
          <p:nvPr>
            <p:ph type="title"/>
          </p:nvPr>
        </p:nvSpPr>
        <p:spPr>
          <a:xfrm>
            <a:off x="0" y="1"/>
            <a:ext cx="12192000" cy="685800"/>
          </a:xfrm>
        </p:spPr>
        <p:txBody>
          <a:bodyPr>
            <a:normAutofit fontScale="90000"/>
          </a:bodyPr>
          <a:lstStyle/>
          <a:p>
            <a:pPr algn="ctr"/>
            <a:r>
              <a:rPr lang="en-US" dirty="0"/>
              <a:t>Stored Procedures</a:t>
            </a:r>
          </a:p>
        </p:txBody>
      </p:sp>
      <p:sp>
        <p:nvSpPr>
          <p:cNvPr id="3" name="Content Placeholder 2">
            <a:extLst>
              <a:ext uri="{FF2B5EF4-FFF2-40B4-BE49-F238E27FC236}">
                <a16:creationId xmlns:a16="http://schemas.microsoft.com/office/drawing/2014/main" id="{C0DC4959-3F55-A2F0-8DBC-B328B551340F}"/>
              </a:ext>
            </a:extLst>
          </p:cNvPr>
          <p:cNvSpPr>
            <a:spLocks noGrp="1"/>
          </p:cNvSpPr>
          <p:nvPr>
            <p:ph idx="1"/>
          </p:nvPr>
        </p:nvSpPr>
        <p:spPr>
          <a:xfrm>
            <a:off x="-1" y="685801"/>
            <a:ext cx="12191999" cy="6172197"/>
          </a:xfrm>
        </p:spPr>
        <p:txBody>
          <a:bodyPr/>
          <a:lstStyle/>
          <a:p>
            <a:pPr marL="0" indent="0" algn="ctr">
              <a:buNone/>
            </a:pPr>
            <a:r>
              <a:rPr lang="en-US" b="1" dirty="0"/>
              <a:t>stored procedures to generate various reports</a:t>
            </a:r>
          </a:p>
          <a:p>
            <a:pPr marL="0" indent="0">
              <a:buNone/>
            </a:pPr>
            <a:r>
              <a:rPr lang="en-US" b="1" dirty="0"/>
              <a:t>Procedure Name: </a:t>
            </a:r>
            <a:r>
              <a:rPr lang="en-US" dirty="0" err="1"/>
              <a:t>TopicByCourse</a:t>
            </a:r>
            <a:r>
              <a:rPr lang="en-US" dirty="0"/>
              <a:t> </a:t>
            </a:r>
          </a:p>
          <a:p>
            <a:pPr marL="0" indent="0">
              <a:buNone/>
            </a:pPr>
            <a:r>
              <a:rPr lang="en-US" dirty="0"/>
              <a:t>Retrieves the topics covered in a specific course, providing insights into the course content.</a:t>
            </a:r>
          </a:p>
          <a:p>
            <a:pPr marL="0" indent="0">
              <a:buNone/>
            </a:pPr>
            <a:r>
              <a:rPr lang="en-US" dirty="0"/>
              <a:t>EXEC </a:t>
            </a:r>
            <a:r>
              <a:rPr lang="en-US" dirty="0" err="1"/>
              <a:t>TopicByCourse</a:t>
            </a:r>
            <a:r>
              <a:rPr lang="en-US" dirty="0"/>
              <a:t>    @crs_id = 98;</a:t>
            </a:r>
          </a:p>
          <a:p>
            <a:pPr marL="0" indent="0">
              <a:buNone/>
            </a:pPr>
            <a:endParaRPr lang="en-US" dirty="0"/>
          </a:p>
          <a:p>
            <a:pPr marL="0" indent="0">
              <a:buNone/>
            </a:pPr>
            <a:r>
              <a:rPr lang="en-US" b="1" dirty="0"/>
              <a:t>Procedure Name: </a:t>
            </a:r>
            <a:r>
              <a:rPr lang="en-US" dirty="0" err="1"/>
              <a:t>ExamQuestions_Choices</a:t>
            </a:r>
            <a:r>
              <a:rPr lang="en-US" dirty="0"/>
              <a:t> </a:t>
            </a:r>
          </a:p>
          <a:p>
            <a:pPr marL="0" indent="0">
              <a:buNone/>
            </a:pPr>
            <a:r>
              <a:rPr lang="en-US" dirty="0"/>
              <a:t>Generates a report on the questions and available choices for a specified exam.</a:t>
            </a:r>
          </a:p>
          <a:p>
            <a:pPr marL="0" indent="0">
              <a:buNone/>
            </a:pPr>
            <a:r>
              <a:rPr lang="en-US" dirty="0"/>
              <a:t>EXEC </a:t>
            </a:r>
            <a:r>
              <a:rPr lang="en-US" dirty="0" err="1"/>
              <a:t>ExamQuestions_Choices</a:t>
            </a:r>
            <a:r>
              <a:rPr lang="en-US" dirty="0"/>
              <a:t>    @exam_id = 101;</a:t>
            </a:r>
          </a:p>
          <a:p>
            <a:pPr marL="0" indent="0">
              <a:buNone/>
            </a:pPr>
            <a:endParaRPr lang="en-US" dirty="0"/>
          </a:p>
          <a:p>
            <a:pPr marL="0" indent="0">
              <a:buNone/>
            </a:pPr>
            <a:r>
              <a:rPr lang="en-US" b="1" dirty="0"/>
              <a:t>Procedure Name:</a:t>
            </a:r>
            <a:r>
              <a:rPr lang="en-US" dirty="0"/>
              <a:t> </a:t>
            </a:r>
            <a:r>
              <a:rPr lang="en-US" dirty="0" err="1"/>
              <a:t>ExamQuestion_StudentAnswer</a:t>
            </a:r>
            <a:endParaRPr lang="en-US" dirty="0"/>
          </a:p>
          <a:p>
            <a:pPr>
              <a:buFont typeface="Wingdings" panose="05000000000000000000" pitchFamily="2" charset="2"/>
              <a:buChar char="q"/>
            </a:pPr>
            <a:r>
              <a:rPr lang="en-US" dirty="0"/>
              <a:t>Provides a detailed report of the questions in an exam along with the student’s answers.</a:t>
            </a:r>
          </a:p>
          <a:p>
            <a:pPr marL="0" indent="0">
              <a:buNone/>
            </a:pPr>
            <a:r>
              <a:rPr lang="en-US" dirty="0"/>
              <a:t>EXEC </a:t>
            </a:r>
            <a:r>
              <a:rPr lang="en-US" dirty="0" err="1"/>
              <a:t>ExamQuestion_StudentAnswer</a:t>
            </a:r>
            <a:r>
              <a:rPr lang="en-US" dirty="0"/>
              <a:t>    @exam_id = 101,    @st_id = 123;</a:t>
            </a:r>
          </a:p>
          <a:p>
            <a:endParaRPr lang="en-US" dirty="0"/>
          </a:p>
        </p:txBody>
      </p:sp>
    </p:spTree>
    <p:extLst>
      <p:ext uri="{BB962C8B-B14F-4D97-AF65-F5344CB8AC3E}">
        <p14:creationId xmlns:p14="http://schemas.microsoft.com/office/powerpoint/2010/main" val="117892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AC55-667A-CE24-8A9B-2352C11B3619}"/>
              </a:ext>
            </a:extLst>
          </p:cNvPr>
          <p:cNvSpPr>
            <a:spLocks noGrp="1"/>
          </p:cNvSpPr>
          <p:nvPr>
            <p:ph type="title"/>
          </p:nvPr>
        </p:nvSpPr>
        <p:spPr>
          <a:xfrm>
            <a:off x="0" y="1"/>
            <a:ext cx="12192000" cy="685800"/>
          </a:xfrm>
        </p:spPr>
        <p:txBody>
          <a:bodyPr>
            <a:normAutofit fontScale="90000"/>
          </a:bodyPr>
          <a:lstStyle/>
          <a:p>
            <a:pPr algn="ctr"/>
            <a:r>
              <a:rPr lang="en-US" dirty="0"/>
              <a:t>Reports Overview</a:t>
            </a:r>
          </a:p>
        </p:txBody>
      </p:sp>
      <p:sp>
        <p:nvSpPr>
          <p:cNvPr id="3" name="Content Placeholder 2">
            <a:extLst>
              <a:ext uri="{FF2B5EF4-FFF2-40B4-BE49-F238E27FC236}">
                <a16:creationId xmlns:a16="http://schemas.microsoft.com/office/drawing/2014/main" id="{C70F9C92-2ECD-0288-0430-3A5CFC3AFE47}"/>
              </a:ext>
            </a:extLst>
          </p:cNvPr>
          <p:cNvSpPr>
            <a:spLocks noGrp="1"/>
          </p:cNvSpPr>
          <p:nvPr>
            <p:ph idx="1"/>
          </p:nvPr>
        </p:nvSpPr>
        <p:spPr>
          <a:xfrm>
            <a:off x="0" y="811161"/>
            <a:ext cx="12192000" cy="6046838"/>
          </a:xfrm>
        </p:spPr>
        <p:txBody>
          <a:bodyPr/>
          <a:lstStyle/>
          <a:p>
            <a:pPr marL="0" indent="0" algn="ctr">
              <a:buNone/>
            </a:pPr>
            <a:r>
              <a:rPr lang="en-US" dirty="0"/>
              <a:t>these reports are designed to help ITI staff view specific data insights from the database.</a:t>
            </a:r>
          </a:p>
          <a:p>
            <a:pPr marL="0" indent="0">
              <a:buNone/>
            </a:pPr>
            <a:r>
              <a:rPr lang="en-US" b="1" dirty="0"/>
              <a:t>Student Information by Branch: </a:t>
            </a:r>
            <a:r>
              <a:rPr lang="en-US" dirty="0"/>
              <a:t>Returns student information based on Branch Number.</a:t>
            </a:r>
          </a:p>
          <a:p>
            <a:pPr marL="0" indent="0" algn="ctr">
              <a:buNone/>
            </a:pPr>
            <a:endParaRPr lang="en-US" dirty="0"/>
          </a:p>
          <a:p>
            <a:pPr marL="0" indent="0">
              <a:buNone/>
            </a:pPr>
            <a:endParaRPr lang="en-US" dirty="0"/>
          </a:p>
        </p:txBody>
      </p:sp>
      <p:pic>
        <p:nvPicPr>
          <p:cNvPr id="5" name="Picture 4" descr="A white sheet of paper with numbers and letters&#10;&#10;Description automatically generated">
            <a:extLst>
              <a:ext uri="{FF2B5EF4-FFF2-40B4-BE49-F238E27FC236}">
                <a16:creationId xmlns:a16="http://schemas.microsoft.com/office/drawing/2014/main" id="{61A148D6-D17C-A5C4-2B28-F4C61B982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233" y="1946787"/>
            <a:ext cx="7418438" cy="4911214"/>
          </a:xfrm>
          <a:prstGeom prst="rect">
            <a:avLst/>
          </a:prstGeom>
        </p:spPr>
      </p:pic>
    </p:spTree>
    <p:extLst>
      <p:ext uri="{BB962C8B-B14F-4D97-AF65-F5344CB8AC3E}">
        <p14:creationId xmlns:p14="http://schemas.microsoft.com/office/powerpoint/2010/main" val="360867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AC55-667A-CE24-8A9B-2352C11B3619}"/>
              </a:ext>
            </a:extLst>
          </p:cNvPr>
          <p:cNvSpPr>
            <a:spLocks noGrp="1"/>
          </p:cNvSpPr>
          <p:nvPr>
            <p:ph type="title"/>
          </p:nvPr>
        </p:nvSpPr>
        <p:spPr>
          <a:xfrm>
            <a:off x="0" y="1"/>
            <a:ext cx="12192000" cy="685800"/>
          </a:xfrm>
        </p:spPr>
        <p:txBody>
          <a:bodyPr>
            <a:normAutofit fontScale="90000"/>
          </a:bodyPr>
          <a:lstStyle/>
          <a:p>
            <a:pPr algn="ctr"/>
            <a:r>
              <a:rPr lang="en-US" dirty="0"/>
              <a:t>Reports Overview</a:t>
            </a:r>
          </a:p>
        </p:txBody>
      </p:sp>
      <p:sp>
        <p:nvSpPr>
          <p:cNvPr id="3" name="Content Placeholder 2">
            <a:extLst>
              <a:ext uri="{FF2B5EF4-FFF2-40B4-BE49-F238E27FC236}">
                <a16:creationId xmlns:a16="http://schemas.microsoft.com/office/drawing/2014/main" id="{C70F9C92-2ECD-0288-0430-3A5CFC3AFE47}"/>
              </a:ext>
            </a:extLst>
          </p:cNvPr>
          <p:cNvSpPr>
            <a:spLocks noGrp="1"/>
          </p:cNvSpPr>
          <p:nvPr>
            <p:ph idx="1"/>
          </p:nvPr>
        </p:nvSpPr>
        <p:spPr>
          <a:xfrm>
            <a:off x="0" y="811161"/>
            <a:ext cx="12192000" cy="6046838"/>
          </a:xfrm>
        </p:spPr>
        <p:txBody>
          <a:bodyPr/>
          <a:lstStyle/>
          <a:p>
            <a:pPr marL="0" indent="0">
              <a:buNone/>
            </a:pPr>
            <a:r>
              <a:rPr lang="en-US" b="1" dirty="0"/>
              <a:t>Student Grades by ID: </a:t>
            </a:r>
            <a:r>
              <a:rPr lang="en-US" dirty="0"/>
              <a:t>Displays grades of a student across all courses based on Student ID.</a:t>
            </a:r>
          </a:p>
          <a:p>
            <a:pPr marL="0" indent="0" algn="ctr">
              <a:buNone/>
            </a:pPr>
            <a:endParaRPr lang="en-US" dirty="0"/>
          </a:p>
        </p:txBody>
      </p:sp>
      <p:pic>
        <p:nvPicPr>
          <p:cNvPr id="6" name="Picture 5" descr="A screenshot of a student grade&#10;&#10;Description automatically generated">
            <a:extLst>
              <a:ext uri="{FF2B5EF4-FFF2-40B4-BE49-F238E27FC236}">
                <a16:creationId xmlns:a16="http://schemas.microsoft.com/office/drawing/2014/main" id="{902F3AF6-0957-3B75-0B96-2A6F19C84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212" y="1504681"/>
            <a:ext cx="6548284" cy="5353318"/>
          </a:xfrm>
          <a:prstGeom prst="rect">
            <a:avLst/>
          </a:prstGeom>
        </p:spPr>
      </p:pic>
    </p:spTree>
    <p:extLst>
      <p:ext uri="{BB962C8B-B14F-4D97-AF65-F5344CB8AC3E}">
        <p14:creationId xmlns:p14="http://schemas.microsoft.com/office/powerpoint/2010/main" val="53853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AC55-667A-CE24-8A9B-2352C11B3619}"/>
              </a:ext>
            </a:extLst>
          </p:cNvPr>
          <p:cNvSpPr>
            <a:spLocks noGrp="1"/>
          </p:cNvSpPr>
          <p:nvPr>
            <p:ph type="title"/>
          </p:nvPr>
        </p:nvSpPr>
        <p:spPr>
          <a:xfrm>
            <a:off x="0" y="1"/>
            <a:ext cx="12192000" cy="685800"/>
          </a:xfrm>
        </p:spPr>
        <p:txBody>
          <a:bodyPr>
            <a:normAutofit fontScale="90000"/>
          </a:bodyPr>
          <a:lstStyle/>
          <a:p>
            <a:pPr algn="ctr"/>
            <a:r>
              <a:rPr lang="en-US" dirty="0"/>
              <a:t>Reports Overview</a:t>
            </a:r>
          </a:p>
        </p:txBody>
      </p:sp>
      <p:sp>
        <p:nvSpPr>
          <p:cNvPr id="3" name="Content Placeholder 2">
            <a:extLst>
              <a:ext uri="{FF2B5EF4-FFF2-40B4-BE49-F238E27FC236}">
                <a16:creationId xmlns:a16="http://schemas.microsoft.com/office/drawing/2014/main" id="{C70F9C92-2ECD-0288-0430-3A5CFC3AFE47}"/>
              </a:ext>
            </a:extLst>
          </p:cNvPr>
          <p:cNvSpPr>
            <a:spLocks noGrp="1"/>
          </p:cNvSpPr>
          <p:nvPr>
            <p:ph idx="1"/>
          </p:nvPr>
        </p:nvSpPr>
        <p:spPr>
          <a:xfrm>
            <a:off x="0" y="811161"/>
            <a:ext cx="12192000" cy="6046838"/>
          </a:xfrm>
        </p:spPr>
        <p:txBody>
          <a:bodyPr/>
          <a:lstStyle/>
          <a:p>
            <a:pPr marL="0" indent="0">
              <a:buNone/>
            </a:pPr>
            <a:r>
              <a:rPr lang="en-US" b="1" dirty="0"/>
              <a:t>Instructor Courses and Enrollment: </a:t>
            </a:r>
            <a:r>
              <a:rPr lang="en-US" dirty="0"/>
              <a:t>Shows the courses taught by an instructor and the number of students per course.</a:t>
            </a:r>
          </a:p>
          <a:p>
            <a:pPr marL="0" indent="0" algn="ctr">
              <a:buNone/>
            </a:pPr>
            <a:endParaRPr lang="en-US" dirty="0"/>
          </a:p>
          <a:p>
            <a:pPr marL="0" indent="0">
              <a:buNone/>
            </a:pPr>
            <a:endParaRPr lang="en-US" dirty="0"/>
          </a:p>
        </p:txBody>
      </p:sp>
      <p:pic>
        <p:nvPicPr>
          <p:cNvPr id="6" name="Picture 5" descr="A screenshot of a phone&#10;&#10;Description automatically generated">
            <a:extLst>
              <a:ext uri="{FF2B5EF4-FFF2-40B4-BE49-F238E27FC236}">
                <a16:creationId xmlns:a16="http://schemas.microsoft.com/office/drawing/2014/main" id="{F3FB95A9-4F47-DF76-3CDF-9F05BE2C1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588" y="1873045"/>
            <a:ext cx="4955458" cy="4984954"/>
          </a:xfrm>
          <a:prstGeom prst="rect">
            <a:avLst/>
          </a:prstGeom>
        </p:spPr>
      </p:pic>
    </p:spTree>
    <p:extLst>
      <p:ext uri="{BB962C8B-B14F-4D97-AF65-F5344CB8AC3E}">
        <p14:creationId xmlns:p14="http://schemas.microsoft.com/office/powerpoint/2010/main" val="50627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AC55-667A-CE24-8A9B-2352C11B3619}"/>
              </a:ext>
            </a:extLst>
          </p:cNvPr>
          <p:cNvSpPr>
            <a:spLocks noGrp="1"/>
          </p:cNvSpPr>
          <p:nvPr>
            <p:ph type="title"/>
          </p:nvPr>
        </p:nvSpPr>
        <p:spPr>
          <a:xfrm>
            <a:off x="0" y="1"/>
            <a:ext cx="12192000" cy="685800"/>
          </a:xfrm>
        </p:spPr>
        <p:txBody>
          <a:bodyPr>
            <a:normAutofit fontScale="90000"/>
          </a:bodyPr>
          <a:lstStyle/>
          <a:p>
            <a:pPr algn="ctr"/>
            <a:r>
              <a:rPr lang="en-US" dirty="0"/>
              <a:t>Reports Overview</a:t>
            </a:r>
          </a:p>
        </p:txBody>
      </p:sp>
      <p:sp>
        <p:nvSpPr>
          <p:cNvPr id="3" name="Content Placeholder 2">
            <a:extLst>
              <a:ext uri="{FF2B5EF4-FFF2-40B4-BE49-F238E27FC236}">
                <a16:creationId xmlns:a16="http://schemas.microsoft.com/office/drawing/2014/main" id="{C70F9C92-2ECD-0288-0430-3A5CFC3AFE47}"/>
              </a:ext>
            </a:extLst>
          </p:cNvPr>
          <p:cNvSpPr>
            <a:spLocks noGrp="1"/>
          </p:cNvSpPr>
          <p:nvPr>
            <p:ph idx="1"/>
          </p:nvPr>
        </p:nvSpPr>
        <p:spPr>
          <a:xfrm>
            <a:off x="0" y="811161"/>
            <a:ext cx="12192000" cy="6046838"/>
          </a:xfrm>
        </p:spPr>
        <p:txBody>
          <a:bodyPr/>
          <a:lstStyle/>
          <a:p>
            <a:pPr marL="0" indent="0">
              <a:buNone/>
            </a:pPr>
            <a:r>
              <a:rPr lang="en-US" b="1" dirty="0"/>
              <a:t>Course Topics: </a:t>
            </a:r>
            <a:r>
              <a:rPr lang="en-US" dirty="0"/>
              <a:t>Lists topics covered in a specific course based on Course ID.</a:t>
            </a:r>
          </a:p>
          <a:p>
            <a:pPr marL="0" indent="0" algn="ctr">
              <a:buNone/>
            </a:pPr>
            <a:endParaRPr lang="en-US" dirty="0"/>
          </a:p>
          <a:p>
            <a:pPr marL="0" indent="0">
              <a:buNone/>
            </a:pPr>
            <a:endParaRPr lang="en-US" dirty="0"/>
          </a:p>
        </p:txBody>
      </p:sp>
      <p:pic>
        <p:nvPicPr>
          <p:cNvPr id="6" name="Picture 5" descr="A screen shot of a course&#10;&#10;Description automatically generated">
            <a:extLst>
              <a:ext uri="{FF2B5EF4-FFF2-40B4-BE49-F238E27FC236}">
                <a16:creationId xmlns:a16="http://schemas.microsoft.com/office/drawing/2014/main" id="{BE446B4E-3113-051D-781A-3490606F8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71" y="1902542"/>
            <a:ext cx="7698657" cy="4144297"/>
          </a:xfrm>
          <a:prstGeom prst="rect">
            <a:avLst/>
          </a:prstGeom>
        </p:spPr>
      </p:pic>
    </p:spTree>
    <p:extLst>
      <p:ext uri="{BB962C8B-B14F-4D97-AF65-F5344CB8AC3E}">
        <p14:creationId xmlns:p14="http://schemas.microsoft.com/office/powerpoint/2010/main" val="92160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50EF-0087-60F2-FD86-ED3350BF87F4}"/>
              </a:ext>
            </a:extLst>
          </p:cNvPr>
          <p:cNvSpPr>
            <a:spLocks noGrp="1"/>
          </p:cNvSpPr>
          <p:nvPr>
            <p:ph type="title"/>
          </p:nvPr>
        </p:nvSpPr>
        <p:spPr>
          <a:xfrm>
            <a:off x="0" y="294968"/>
            <a:ext cx="12192000" cy="390834"/>
          </a:xfrm>
        </p:spPr>
        <p:txBody>
          <a:bodyPr>
            <a:normAutofit fontScale="90000"/>
          </a:bodyPr>
          <a:lstStyle/>
          <a:p>
            <a:pPr algn="ctr"/>
            <a:r>
              <a:rPr lang="en-US"/>
              <a:t>Project Overview</a:t>
            </a:r>
            <a:endParaRPr lang="en-US" dirty="0"/>
          </a:p>
        </p:txBody>
      </p:sp>
      <p:graphicFrame>
        <p:nvGraphicFramePr>
          <p:cNvPr id="5" name="Content Placeholder 2">
            <a:extLst>
              <a:ext uri="{FF2B5EF4-FFF2-40B4-BE49-F238E27FC236}">
                <a16:creationId xmlns:a16="http://schemas.microsoft.com/office/drawing/2014/main" id="{0BF4D659-210D-2A55-EF61-233D9FC587B1}"/>
              </a:ext>
            </a:extLst>
          </p:cNvPr>
          <p:cNvGraphicFramePr>
            <a:graphicFrameLocks noGrp="1"/>
          </p:cNvGraphicFramePr>
          <p:nvPr>
            <p:ph idx="1"/>
            <p:extLst>
              <p:ext uri="{D42A27DB-BD31-4B8C-83A1-F6EECF244321}">
                <p14:modId xmlns:p14="http://schemas.microsoft.com/office/powerpoint/2010/main" val="3444420769"/>
              </p:ext>
            </p:extLst>
          </p:nvPr>
        </p:nvGraphicFramePr>
        <p:xfrm>
          <a:off x="0" y="685802"/>
          <a:ext cx="12192000" cy="6172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784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AC55-667A-CE24-8A9B-2352C11B3619}"/>
              </a:ext>
            </a:extLst>
          </p:cNvPr>
          <p:cNvSpPr>
            <a:spLocks noGrp="1"/>
          </p:cNvSpPr>
          <p:nvPr>
            <p:ph type="title"/>
          </p:nvPr>
        </p:nvSpPr>
        <p:spPr>
          <a:xfrm>
            <a:off x="0" y="1"/>
            <a:ext cx="12192000" cy="685800"/>
          </a:xfrm>
        </p:spPr>
        <p:txBody>
          <a:bodyPr>
            <a:normAutofit fontScale="90000"/>
          </a:bodyPr>
          <a:lstStyle/>
          <a:p>
            <a:pPr algn="ctr"/>
            <a:r>
              <a:rPr lang="en-US" dirty="0"/>
              <a:t>Reports Overview</a:t>
            </a:r>
          </a:p>
        </p:txBody>
      </p:sp>
      <p:sp>
        <p:nvSpPr>
          <p:cNvPr id="3" name="Content Placeholder 2">
            <a:extLst>
              <a:ext uri="{FF2B5EF4-FFF2-40B4-BE49-F238E27FC236}">
                <a16:creationId xmlns:a16="http://schemas.microsoft.com/office/drawing/2014/main" id="{C70F9C92-2ECD-0288-0430-3A5CFC3AFE47}"/>
              </a:ext>
            </a:extLst>
          </p:cNvPr>
          <p:cNvSpPr>
            <a:spLocks noGrp="1"/>
          </p:cNvSpPr>
          <p:nvPr>
            <p:ph idx="1"/>
          </p:nvPr>
        </p:nvSpPr>
        <p:spPr>
          <a:xfrm>
            <a:off x="0" y="811161"/>
            <a:ext cx="12192000" cy="6046838"/>
          </a:xfrm>
        </p:spPr>
        <p:txBody>
          <a:bodyPr/>
          <a:lstStyle/>
          <a:p>
            <a:pPr marL="0" indent="0">
              <a:buNone/>
            </a:pPr>
            <a:r>
              <a:rPr lang="en-US" b="1" dirty="0"/>
              <a:t>Exam Questions and Choices: </a:t>
            </a:r>
            <a:r>
              <a:rPr lang="en-US" dirty="0"/>
              <a:t>Displays questions and their choices for a specific exam.</a:t>
            </a:r>
          </a:p>
          <a:p>
            <a:pPr marL="0" indent="0">
              <a:buNone/>
            </a:pPr>
            <a:endParaRPr lang="en-US" dirty="0"/>
          </a:p>
        </p:txBody>
      </p:sp>
      <p:pic>
        <p:nvPicPr>
          <p:cNvPr id="6" name="Picture 5" descr="A screenshot of a exam&#10;&#10;Description automatically generated">
            <a:extLst>
              <a:ext uri="{FF2B5EF4-FFF2-40B4-BE49-F238E27FC236}">
                <a16:creationId xmlns:a16="http://schemas.microsoft.com/office/drawing/2014/main" id="{17E911D9-6FD4-C2F9-8F67-792250C87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426" y="1503693"/>
            <a:ext cx="6386051" cy="5398206"/>
          </a:xfrm>
          <a:prstGeom prst="rect">
            <a:avLst/>
          </a:prstGeom>
        </p:spPr>
      </p:pic>
    </p:spTree>
    <p:extLst>
      <p:ext uri="{BB962C8B-B14F-4D97-AF65-F5344CB8AC3E}">
        <p14:creationId xmlns:p14="http://schemas.microsoft.com/office/powerpoint/2010/main" val="232833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AC55-667A-CE24-8A9B-2352C11B3619}"/>
              </a:ext>
            </a:extLst>
          </p:cNvPr>
          <p:cNvSpPr>
            <a:spLocks noGrp="1"/>
          </p:cNvSpPr>
          <p:nvPr>
            <p:ph type="title"/>
          </p:nvPr>
        </p:nvSpPr>
        <p:spPr>
          <a:xfrm>
            <a:off x="0" y="1"/>
            <a:ext cx="12192000" cy="685800"/>
          </a:xfrm>
        </p:spPr>
        <p:txBody>
          <a:bodyPr>
            <a:normAutofit fontScale="90000"/>
          </a:bodyPr>
          <a:lstStyle/>
          <a:p>
            <a:pPr algn="ctr"/>
            <a:r>
              <a:rPr lang="en-US" dirty="0"/>
              <a:t>Reports Overview</a:t>
            </a:r>
          </a:p>
        </p:txBody>
      </p:sp>
      <p:sp>
        <p:nvSpPr>
          <p:cNvPr id="3" name="Content Placeholder 2">
            <a:extLst>
              <a:ext uri="{FF2B5EF4-FFF2-40B4-BE49-F238E27FC236}">
                <a16:creationId xmlns:a16="http://schemas.microsoft.com/office/drawing/2014/main" id="{C70F9C92-2ECD-0288-0430-3A5CFC3AFE47}"/>
              </a:ext>
            </a:extLst>
          </p:cNvPr>
          <p:cNvSpPr>
            <a:spLocks noGrp="1"/>
          </p:cNvSpPr>
          <p:nvPr>
            <p:ph idx="1"/>
          </p:nvPr>
        </p:nvSpPr>
        <p:spPr>
          <a:xfrm>
            <a:off x="0" y="811161"/>
            <a:ext cx="12192000" cy="6046838"/>
          </a:xfrm>
        </p:spPr>
        <p:txBody>
          <a:bodyPr/>
          <a:lstStyle/>
          <a:p>
            <a:pPr marL="0" indent="0">
              <a:buNone/>
            </a:pPr>
            <a:r>
              <a:rPr lang="en-US" b="1" dirty="0"/>
              <a:t>Exam Questions and Student Answers: </a:t>
            </a:r>
            <a:r>
              <a:rPr lang="en-US" dirty="0"/>
              <a:t>Shows exam questions along with the answers provided by a specific student.</a:t>
            </a:r>
          </a:p>
          <a:p>
            <a:pPr marL="0" indent="0">
              <a:buNone/>
            </a:pPr>
            <a:endParaRPr lang="en-US" dirty="0"/>
          </a:p>
        </p:txBody>
      </p:sp>
      <p:pic>
        <p:nvPicPr>
          <p:cNvPr id="6" name="Picture 5" descr="A close up of a paper&#10;&#10;Description automatically generated">
            <a:extLst>
              <a:ext uri="{FF2B5EF4-FFF2-40B4-BE49-F238E27FC236}">
                <a16:creationId xmlns:a16="http://schemas.microsoft.com/office/drawing/2014/main" id="{EBD9988D-5670-44AC-131C-6A970A03F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388" y="1401098"/>
            <a:ext cx="5412658" cy="5049410"/>
          </a:xfrm>
          <a:prstGeom prst="rect">
            <a:avLst/>
          </a:prstGeom>
        </p:spPr>
      </p:pic>
    </p:spTree>
    <p:extLst>
      <p:ext uri="{BB962C8B-B14F-4D97-AF65-F5344CB8AC3E}">
        <p14:creationId xmlns:p14="http://schemas.microsoft.com/office/powerpoint/2010/main" val="377061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5" name="Content Placeholder 4"/>
          <p:cNvSpPr>
            <a:spLocks noGrp="1"/>
          </p:cNvSpPr>
          <p:nvPr>
            <p:ph idx="1"/>
          </p:nvPr>
        </p:nvSpPr>
        <p:spPr>
          <a:xfrm>
            <a:off x="228600" y="752200"/>
            <a:ext cx="11963400" cy="5745480"/>
          </a:xfrm>
        </p:spPr>
        <p:txBody>
          <a:bodyPr/>
          <a:lstStyle/>
          <a:p>
            <a:r>
              <a:rPr lang="en-US" b="1" dirty="0"/>
              <a:t>Students Dashboard </a:t>
            </a:r>
            <a:r>
              <a:rPr lang="en-US" dirty="0"/>
              <a:t>: It shows the details about the students  and can be filtered using more than one filter </a:t>
            </a:r>
            <a:endParaRPr lang="ar-EG"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895" y="1356360"/>
            <a:ext cx="9710045" cy="5289560"/>
          </a:xfrm>
          <a:prstGeom prst="rect">
            <a:avLst/>
          </a:prstGeom>
        </p:spPr>
      </p:pic>
    </p:spTree>
    <p:extLst>
      <p:ext uri="{BB962C8B-B14F-4D97-AF65-F5344CB8AC3E}">
        <p14:creationId xmlns:p14="http://schemas.microsoft.com/office/powerpoint/2010/main" val="2857181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3" name="Content Placeholder 2">
            <a:extLst>
              <a:ext uri="{FF2B5EF4-FFF2-40B4-BE49-F238E27FC236}">
                <a16:creationId xmlns:a16="http://schemas.microsoft.com/office/drawing/2014/main" id="{A27A1E93-B7A2-0BAE-9B80-0997D67F027F}"/>
              </a:ext>
            </a:extLst>
          </p:cNvPr>
          <p:cNvSpPr>
            <a:spLocks noGrp="1"/>
          </p:cNvSpPr>
          <p:nvPr>
            <p:ph idx="1"/>
          </p:nvPr>
        </p:nvSpPr>
        <p:spPr>
          <a:xfrm>
            <a:off x="152400" y="792480"/>
            <a:ext cx="11932920" cy="5852160"/>
          </a:xfrm>
        </p:spPr>
        <p:txBody>
          <a:bodyPr/>
          <a:lstStyle/>
          <a:p>
            <a:r>
              <a:rPr lang="en-US" b="1" dirty="0"/>
              <a:t>Instructors Dashboard </a:t>
            </a:r>
            <a:r>
              <a:rPr lang="en-US" dirty="0"/>
              <a:t>: : It shows the details about the Instructors and can be filtered using city and track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697" t="20992" r="30454" b="13522"/>
          <a:stretch/>
        </p:blipFill>
        <p:spPr>
          <a:xfrm>
            <a:off x="1219200" y="1432560"/>
            <a:ext cx="9585960" cy="5257800"/>
          </a:xfrm>
          <a:prstGeom prst="rect">
            <a:avLst/>
          </a:prstGeom>
        </p:spPr>
      </p:pic>
    </p:spTree>
    <p:extLst>
      <p:ext uri="{BB962C8B-B14F-4D97-AF65-F5344CB8AC3E}">
        <p14:creationId xmlns:p14="http://schemas.microsoft.com/office/powerpoint/2010/main" val="196889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3" name="Content Placeholder 2">
            <a:extLst>
              <a:ext uri="{FF2B5EF4-FFF2-40B4-BE49-F238E27FC236}">
                <a16:creationId xmlns:a16="http://schemas.microsoft.com/office/drawing/2014/main" id="{A27A1E93-B7A2-0BAE-9B80-0997D67F027F}"/>
              </a:ext>
            </a:extLst>
          </p:cNvPr>
          <p:cNvSpPr>
            <a:spLocks noGrp="1"/>
          </p:cNvSpPr>
          <p:nvPr>
            <p:ph idx="1"/>
          </p:nvPr>
        </p:nvSpPr>
        <p:spPr>
          <a:xfrm>
            <a:off x="152400" y="792480"/>
            <a:ext cx="11932920" cy="5852160"/>
          </a:xfrm>
        </p:spPr>
        <p:txBody>
          <a:bodyPr/>
          <a:lstStyle/>
          <a:p>
            <a:r>
              <a:rPr lang="en-US" b="1" dirty="0"/>
              <a:t>Branches Dashboard </a:t>
            </a:r>
            <a:r>
              <a:rPr lang="en-US" dirty="0"/>
              <a:t>: Shows the number of students and tracks in each branch and the available tracks .</a:t>
            </a:r>
          </a:p>
          <a:p>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77" t="21308" r="29924" b="13792"/>
          <a:stretch/>
        </p:blipFill>
        <p:spPr>
          <a:xfrm>
            <a:off x="1333500" y="1317005"/>
            <a:ext cx="9486900" cy="5325528"/>
          </a:xfrm>
          <a:prstGeom prst="rect">
            <a:avLst/>
          </a:prstGeom>
        </p:spPr>
      </p:pic>
    </p:spTree>
    <p:extLst>
      <p:ext uri="{BB962C8B-B14F-4D97-AF65-F5344CB8AC3E}">
        <p14:creationId xmlns:p14="http://schemas.microsoft.com/office/powerpoint/2010/main" val="1563993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3" name="Content Placeholder 2">
            <a:extLst>
              <a:ext uri="{FF2B5EF4-FFF2-40B4-BE49-F238E27FC236}">
                <a16:creationId xmlns:a16="http://schemas.microsoft.com/office/drawing/2014/main" id="{A27A1E93-B7A2-0BAE-9B80-0997D67F027F}"/>
              </a:ext>
            </a:extLst>
          </p:cNvPr>
          <p:cNvSpPr>
            <a:spLocks noGrp="1"/>
          </p:cNvSpPr>
          <p:nvPr>
            <p:ph idx="1"/>
          </p:nvPr>
        </p:nvSpPr>
        <p:spPr>
          <a:xfrm>
            <a:off x="152400" y="792480"/>
            <a:ext cx="11932920" cy="5852160"/>
          </a:xfrm>
        </p:spPr>
        <p:txBody>
          <a:bodyPr/>
          <a:lstStyle/>
          <a:p>
            <a:r>
              <a:rPr lang="en-US" b="1" dirty="0"/>
              <a:t>Certificates Dashboard </a:t>
            </a:r>
            <a:r>
              <a:rPr lang="en-US" dirty="0"/>
              <a:t>: Certificates Dashboard : shows details about the Certificates and the students  who  gett it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697" t="21260" r="25152" b="13523"/>
          <a:stretch/>
        </p:blipFill>
        <p:spPr>
          <a:xfrm>
            <a:off x="1508760" y="1480477"/>
            <a:ext cx="8823960" cy="4966044"/>
          </a:xfrm>
          <a:prstGeom prst="rect">
            <a:avLst/>
          </a:prstGeom>
        </p:spPr>
      </p:pic>
    </p:spTree>
    <p:extLst>
      <p:ext uri="{BB962C8B-B14F-4D97-AF65-F5344CB8AC3E}">
        <p14:creationId xmlns:p14="http://schemas.microsoft.com/office/powerpoint/2010/main" val="3581913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3" name="Content Placeholder 2">
            <a:extLst>
              <a:ext uri="{FF2B5EF4-FFF2-40B4-BE49-F238E27FC236}">
                <a16:creationId xmlns:a16="http://schemas.microsoft.com/office/drawing/2014/main" id="{A27A1E93-B7A2-0BAE-9B80-0997D67F027F}"/>
              </a:ext>
            </a:extLst>
          </p:cNvPr>
          <p:cNvSpPr>
            <a:spLocks noGrp="1"/>
          </p:cNvSpPr>
          <p:nvPr>
            <p:ph idx="1"/>
          </p:nvPr>
        </p:nvSpPr>
        <p:spPr>
          <a:xfrm>
            <a:off x="152400" y="792480"/>
            <a:ext cx="11932920" cy="5852160"/>
          </a:xfrm>
        </p:spPr>
        <p:txBody>
          <a:bodyPr/>
          <a:lstStyle/>
          <a:p>
            <a:r>
              <a:rPr lang="en-US" b="1" dirty="0"/>
              <a:t>Overall performance Dashboard </a:t>
            </a:r>
            <a:r>
              <a:rPr lang="en-US" dirty="0"/>
              <a:t>:Shows Percentage of Students Performs Freelancing and obtained Certificates &amp; Fail Percentage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891" t="21914" r="24342" b="12654"/>
          <a:stretch/>
        </p:blipFill>
        <p:spPr>
          <a:xfrm>
            <a:off x="1463039" y="1495692"/>
            <a:ext cx="9204961" cy="5148948"/>
          </a:xfrm>
          <a:prstGeom prst="rect">
            <a:avLst/>
          </a:prstGeom>
        </p:spPr>
      </p:pic>
    </p:spTree>
    <p:extLst>
      <p:ext uri="{BB962C8B-B14F-4D97-AF65-F5344CB8AC3E}">
        <p14:creationId xmlns:p14="http://schemas.microsoft.com/office/powerpoint/2010/main" val="4030390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3" name="Content Placeholder 2">
            <a:extLst>
              <a:ext uri="{FF2B5EF4-FFF2-40B4-BE49-F238E27FC236}">
                <a16:creationId xmlns:a16="http://schemas.microsoft.com/office/drawing/2014/main" id="{A27A1E93-B7A2-0BAE-9B80-0997D67F027F}"/>
              </a:ext>
            </a:extLst>
          </p:cNvPr>
          <p:cNvSpPr>
            <a:spLocks noGrp="1"/>
          </p:cNvSpPr>
          <p:nvPr>
            <p:ph idx="1"/>
          </p:nvPr>
        </p:nvSpPr>
        <p:spPr>
          <a:xfrm>
            <a:off x="152400" y="792480"/>
            <a:ext cx="11932920" cy="5852160"/>
          </a:xfrm>
        </p:spPr>
        <p:txBody>
          <a:bodyPr/>
          <a:lstStyle/>
          <a:p>
            <a:r>
              <a:rPr lang="en-US" b="1" dirty="0"/>
              <a:t>Student Dashboard (Personal Info)</a:t>
            </a:r>
            <a:r>
              <a:rPr lang="en-US" dirty="0"/>
              <a:t>: we can select id of student to shows all information about it and his profiles  by using some buttons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9848" t="21800" r="25152" b="12714"/>
          <a:stretch/>
        </p:blipFill>
        <p:spPr>
          <a:xfrm>
            <a:off x="1417320" y="1645920"/>
            <a:ext cx="8930640" cy="4846320"/>
          </a:xfrm>
          <a:prstGeom prst="rect">
            <a:avLst/>
          </a:prstGeom>
        </p:spPr>
      </p:pic>
    </p:spTree>
    <p:extLst>
      <p:ext uri="{BB962C8B-B14F-4D97-AF65-F5344CB8AC3E}">
        <p14:creationId xmlns:p14="http://schemas.microsoft.com/office/powerpoint/2010/main" val="3902966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FB8-2DE3-CF92-22FC-7B6B6E11FC28}"/>
              </a:ext>
            </a:extLst>
          </p:cNvPr>
          <p:cNvSpPr>
            <a:spLocks noGrp="1"/>
          </p:cNvSpPr>
          <p:nvPr>
            <p:ph type="title"/>
          </p:nvPr>
        </p:nvSpPr>
        <p:spPr>
          <a:xfrm>
            <a:off x="3657600" y="365125"/>
            <a:ext cx="7054849" cy="473075"/>
          </a:xfrm>
        </p:spPr>
        <p:txBody>
          <a:bodyPr>
            <a:normAutofit fontScale="90000"/>
          </a:bodyPr>
          <a:lstStyle/>
          <a:p>
            <a:r>
              <a:rPr lang="en-US" dirty="0"/>
              <a:t>DASHBOARDS OVERVIEW</a:t>
            </a:r>
          </a:p>
        </p:txBody>
      </p:sp>
      <p:sp>
        <p:nvSpPr>
          <p:cNvPr id="3" name="Content Placeholder 2">
            <a:extLst>
              <a:ext uri="{FF2B5EF4-FFF2-40B4-BE49-F238E27FC236}">
                <a16:creationId xmlns:a16="http://schemas.microsoft.com/office/drawing/2014/main" id="{A27A1E93-B7A2-0BAE-9B80-0997D67F027F}"/>
              </a:ext>
            </a:extLst>
          </p:cNvPr>
          <p:cNvSpPr>
            <a:spLocks noGrp="1"/>
          </p:cNvSpPr>
          <p:nvPr>
            <p:ph idx="1"/>
          </p:nvPr>
        </p:nvSpPr>
        <p:spPr>
          <a:xfrm>
            <a:off x="152400" y="792480"/>
            <a:ext cx="11932920" cy="5852160"/>
          </a:xfrm>
        </p:spPr>
        <p:txBody>
          <a:bodyPr/>
          <a:lstStyle/>
          <a:p>
            <a:r>
              <a:rPr lang="en-US" b="1" dirty="0"/>
              <a:t>Student Dashboard (Performance Details)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697" t="20721" r="25000" b="12445"/>
          <a:stretch/>
        </p:blipFill>
        <p:spPr>
          <a:xfrm>
            <a:off x="1463040" y="1417320"/>
            <a:ext cx="10256520" cy="5013960"/>
          </a:xfrm>
          <a:prstGeom prst="rect">
            <a:avLst/>
          </a:prstGeom>
        </p:spPr>
      </p:pic>
    </p:spTree>
    <p:extLst>
      <p:ext uri="{BB962C8B-B14F-4D97-AF65-F5344CB8AC3E}">
        <p14:creationId xmlns:p14="http://schemas.microsoft.com/office/powerpoint/2010/main" val="8943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4A7C-1783-2F53-0A45-A5C1F6E809E8}"/>
              </a:ext>
            </a:extLst>
          </p:cNvPr>
          <p:cNvSpPr>
            <a:spLocks noGrp="1"/>
          </p:cNvSpPr>
          <p:nvPr>
            <p:ph type="title"/>
          </p:nvPr>
        </p:nvSpPr>
        <p:spPr>
          <a:xfrm>
            <a:off x="0" y="1"/>
            <a:ext cx="12192000" cy="811160"/>
          </a:xfrm>
        </p:spPr>
        <p:txBody>
          <a:bodyPr>
            <a:normAutofit/>
          </a:bodyPr>
          <a:lstStyle/>
          <a:p>
            <a:pPr algn="ctr"/>
            <a:r>
              <a:rPr lang="en-US" sz="3200" i="0" dirty="0"/>
              <a:t>Entity-Relationship Diagram Overview</a:t>
            </a:r>
          </a:p>
        </p:txBody>
      </p:sp>
      <p:sp>
        <p:nvSpPr>
          <p:cNvPr id="3" name="Content Placeholder 2">
            <a:extLst>
              <a:ext uri="{FF2B5EF4-FFF2-40B4-BE49-F238E27FC236}">
                <a16:creationId xmlns:a16="http://schemas.microsoft.com/office/drawing/2014/main" id="{457CFB80-6F10-E411-50C7-51954C86A6AA}"/>
              </a:ext>
            </a:extLst>
          </p:cNvPr>
          <p:cNvSpPr>
            <a:spLocks noGrp="1"/>
          </p:cNvSpPr>
          <p:nvPr>
            <p:ph idx="1"/>
          </p:nvPr>
        </p:nvSpPr>
        <p:spPr>
          <a:xfrm>
            <a:off x="0" y="811162"/>
            <a:ext cx="12192000" cy="6046838"/>
          </a:xfrm>
        </p:spPr>
        <p:txBody>
          <a:bodyPr>
            <a:normAutofit fontScale="25000" lnSpcReduction="20000"/>
          </a:bodyPr>
          <a:lstStyle/>
          <a:p>
            <a:pPr marL="0" indent="0">
              <a:buNone/>
            </a:pPr>
            <a:r>
              <a:rPr lang="en-US" sz="6400" b="1" dirty="0"/>
              <a:t>Key Entities: </a:t>
            </a:r>
          </a:p>
          <a:p>
            <a:pPr lvl="2">
              <a:buFont typeface="Wingdings" panose="05000000000000000000" pitchFamily="2" charset="2"/>
              <a:buChar char="q"/>
            </a:pPr>
            <a:r>
              <a:rPr lang="en-US" sz="5600" b="1" dirty="0"/>
              <a:t>USRS:</a:t>
            </a:r>
            <a:r>
              <a:rPr lang="en-US" sz="5600" dirty="0"/>
              <a:t> Represents users with personal details and credentials. </a:t>
            </a:r>
          </a:p>
          <a:p>
            <a:pPr lvl="2">
              <a:buFont typeface="Wingdings" panose="05000000000000000000" pitchFamily="2" charset="2"/>
              <a:buChar char="q"/>
            </a:pPr>
            <a:r>
              <a:rPr lang="en-US" sz="5600" b="1" dirty="0"/>
              <a:t>INSTRUCTORS:</a:t>
            </a:r>
            <a:r>
              <a:rPr lang="en-US" sz="5600" dirty="0"/>
              <a:t> Contains information about instructors, including their qualifications and salary.</a:t>
            </a:r>
          </a:p>
          <a:p>
            <a:pPr lvl="2">
              <a:buFont typeface="Wingdings" panose="05000000000000000000" pitchFamily="2" charset="2"/>
              <a:buChar char="q"/>
            </a:pPr>
            <a:r>
              <a:rPr lang="en-US" sz="5600" b="1" dirty="0"/>
              <a:t>STUDENTS:</a:t>
            </a:r>
            <a:r>
              <a:rPr lang="en-US" sz="5600" dirty="0"/>
              <a:t> Holds data about students.</a:t>
            </a:r>
          </a:p>
          <a:p>
            <a:pPr lvl="2">
              <a:buFont typeface="Wingdings" panose="05000000000000000000" pitchFamily="2" charset="2"/>
              <a:buChar char="q"/>
            </a:pPr>
            <a:r>
              <a:rPr lang="en-US" sz="5600" b="1" dirty="0"/>
              <a:t>COURSES:</a:t>
            </a:r>
            <a:r>
              <a:rPr lang="en-US" sz="5600" dirty="0"/>
              <a:t> Lists courses, linked to topics and instructors.</a:t>
            </a:r>
          </a:p>
          <a:p>
            <a:pPr lvl="2">
              <a:buFont typeface="Wingdings" panose="05000000000000000000" pitchFamily="2" charset="2"/>
              <a:buChar char="q"/>
            </a:pPr>
            <a:r>
              <a:rPr lang="en-US" sz="5600" b="1" dirty="0"/>
              <a:t>EXAMS:</a:t>
            </a:r>
            <a:r>
              <a:rPr lang="en-US" sz="5600" dirty="0"/>
              <a:t> Contains details about exams, including the associated courses and questions.</a:t>
            </a:r>
          </a:p>
          <a:p>
            <a:pPr lvl="2">
              <a:buFont typeface="Wingdings" panose="05000000000000000000" pitchFamily="2" charset="2"/>
              <a:buChar char="q"/>
            </a:pPr>
            <a:r>
              <a:rPr lang="en-US" sz="5600" b="1" dirty="0"/>
              <a:t>CERTIFICATES:</a:t>
            </a:r>
            <a:r>
              <a:rPr lang="en-US" sz="5600" dirty="0"/>
              <a:t> Represents certificates awarded to students.</a:t>
            </a:r>
          </a:p>
          <a:p>
            <a:pPr lvl="2">
              <a:buFont typeface="Wingdings" panose="05000000000000000000" pitchFamily="2" charset="2"/>
              <a:buChar char="q"/>
            </a:pPr>
            <a:r>
              <a:rPr lang="en-US" sz="5600" b="1" dirty="0"/>
              <a:t>FREELANCING_JOBS:</a:t>
            </a:r>
            <a:r>
              <a:rPr lang="en-US" sz="5600" dirty="0"/>
              <a:t> Details freelancing jobs associated with students.</a:t>
            </a:r>
          </a:p>
          <a:p>
            <a:pPr lvl="2">
              <a:buFont typeface="Wingdings" panose="05000000000000000000" pitchFamily="2" charset="2"/>
              <a:buChar char="q"/>
            </a:pPr>
            <a:r>
              <a:rPr lang="en-US" sz="5600" b="1" dirty="0"/>
              <a:t>TRACKS, BRANCHES, TOPICS:</a:t>
            </a:r>
            <a:r>
              <a:rPr lang="en-US" sz="5600" dirty="0"/>
              <a:t> Represent various tracks, branches, and topics.</a:t>
            </a:r>
          </a:p>
          <a:p>
            <a:pPr marL="0" lvl="2" indent="0">
              <a:buNone/>
            </a:pPr>
            <a:endParaRPr lang="en-US" sz="5600" dirty="0"/>
          </a:p>
          <a:p>
            <a:pPr marL="0" lvl="2" indent="0">
              <a:buNone/>
            </a:pPr>
            <a:r>
              <a:rPr lang="en-US" sz="6400" b="1" dirty="0"/>
              <a:t>Key Relationships:</a:t>
            </a:r>
          </a:p>
          <a:p>
            <a:pPr marL="651510" lvl="4" indent="-285750">
              <a:buFont typeface="Wingdings" panose="05000000000000000000" pitchFamily="2" charset="2"/>
              <a:buChar char="q"/>
            </a:pPr>
            <a:r>
              <a:rPr lang="en-US" sz="5600" b="1" dirty="0"/>
              <a:t>USRS to INSTRUCTORS: </a:t>
            </a:r>
            <a:r>
              <a:rPr lang="en-US" sz="5600" dirty="0"/>
              <a:t>Instructors are users with additional attributes.</a:t>
            </a:r>
          </a:p>
          <a:p>
            <a:pPr marL="651510" lvl="4" indent="-285750">
              <a:buFont typeface="Wingdings" panose="05000000000000000000" pitchFamily="2" charset="2"/>
              <a:buChar char="q"/>
            </a:pPr>
            <a:r>
              <a:rPr lang="en-US" sz="5600" b="1" dirty="0"/>
              <a:t>USRS to Students: </a:t>
            </a:r>
            <a:r>
              <a:rPr lang="en-US" sz="5600" dirty="0"/>
              <a:t>Students are users with additional attributes.</a:t>
            </a:r>
          </a:p>
          <a:p>
            <a:pPr marL="651510" lvl="4" indent="-285750">
              <a:buFont typeface="Wingdings" panose="05000000000000000000" pitchFamily="2" charset="2"/>
              <a:buChar char="q"/>
            </a:pPr>
            <a:r>
              <a:rPr lang="en-US" sz="5600" b="1" dirty="0"/>
              <a:t>INSTRUCTORS to COURSES: </a:t>
            </a:r>
            <a:r>
              <a:rPr lang="en-US" sz="5600" dirty="0"/>
              <a:t>Instructors teach courses.</a:t>
            </a:r>
          </a:p>
          <a:p>
            <a:pPr marL="651510" lvl="4" indent="-285750">
              <a:buFont typeface="Wingdings" panose="05000000000000000000" pitchFamily="2" charset="2"/>
              <a:buChar char="q"/>
            </a:pPr>
            <a:r>
              <a:rPr lang="en-US" sz="5600" b="1" dirty="0"/>
              <a:t>COURSES to TOPICS: </a:t>
            </a:r>
            <a:r>
              <a:rPr lang="en-US" sz="5600" dirty="0"/>
              <a:t>Courses are categorized under specific topics.</a:t>
            </a:r>
          </a:p>
          <a:p>
            <a:pPr marL="651510" lvl="4" indent="-285750">
              <a:buFont typeface="Wingdings" panose="05000000000000000000" pitchFamily="2" charset="2"/>
              <a:buChar char="q"/>
            </a:pPr>
            <a:r>
              <a:rPr lang="en-US" sz="5600" b="1" dirty="0"/>
              <a:t>STUDENTS to COURSES: </a:t>
            </a:r>
            <a:r>
              <a:rPr lang="en-US" sz="5600" dirty="0"/>
              <a:t>Students enroll in courses.</a:t>
            </a:r>
          </a:p>
          <a:p>
            <a:pPr marL="651510" lvl="4" indent="-285750">
              <a:buFont typeface="Wingdings" panose="05000000000000000000" pitchFamily="2" charset="2"/>
              <a:buChar char="q"/>
            </a:pPr>
            <a:r>
              <a:rPr lang="en-US" sz="5600" b="1" dirty="0"/>
              <a:t>EXAMS to COURSES: </a:t>
            </a:r>
            <a:r>
              <a:rPr lang="en-US" sz="5600" dirty="0"/>
              <a:t>Exams are associated with specific courses.</a:t>
            </a:r>
          </a:p>
          <a:p>
            <a:pPr marL="651510" lvl="4" indent="-285750">
              <a:buFont typeface="Wingdings" panose="05000000000000000000" pitchFamily="2" charset="2"/>
              <a:buChar char="q"/>
            </a:pPr>
            <a:r>
              <a:rPr lang="en-US" sz="5600" b="1" dirty="0"/>
              <a:t>STUDENT_ANSWERS to EXAMS and QUESTIONS: </a:t>
            </a:r>
            <a:r>
              <a:rPr lang="en-US" sz="5600" dirty="0"/>
              <a:t>Stores answers given by students in exams.</a:t>
            </a:r>
          </a:p>
          <a:p>
            <a:pPr marL="651510" lvl="4" indent="-285750">
              <a:buFont typeface="Wingdings" panose="05000000000000000000" pitchFamily="2" charset="2"/>
              <a:buChar char="q"/>
            </a:pPr>
            <a:r>
              <a:rPr lang="en-US" sz="5600" b="1" dirty="0"/>
              <a:t>Tracks to Courses: </a:t>
            </a:r>
            <a:r>
              <a:rPr lang="en-US" sz="5600" dirty="0"/>
              <a:t>Tracks include specific courses.</a:t>
            </a:r>
          </a:p>
          <a:p>
            <a:pPr marL="651510" lvl="4" indent="-285750">
              <a:buFont typeface="Wingdings" panose="05000000000000000000" pitchFamily="2" charset="2"/>
              <a:buChar char="q"/>
            </a:pPr>
            <a:endParaRPr lang="en-US" sz="1400" dirty="0"/>
          </a:p>
          <a:p>
            <a:pPr marL="0" lvl="2" indent="0">
              <a:buNone/>
            </a:pPr>
            <a:r>
              <a:rPr lang="en-US" sz="1600" dirty="0"/>
              <a:t>	</a:t>
            </a:r>
          </a:p>
          <a:p>
            <a:pPr marL="0" lvl="2" indent="0">
              <a:buNone/>
            </a:pPr>
            <a:endParaRPr lang="en-US" sz="1600" dirty="0"/>
          </a:p>
          <a:p>
            <a:pPr lvl="2"/>
            <a:endParaRPr lang="en-US" dirty="0"/>
          </a:p>
          <a:p>
            <a:pPr marL="0" indent="0">
              <a:buNone/>
            </a:pPr>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07030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B7BA-8ED6-881F-083F-097E999EE969}"/>
              </a:ext>
            </a:extLst>
          </p:cNvPr>
          <p:cNvSpPr>
            <a:spLocks noGrp="1"/>
          </p:cNvSpPr>
          <p:nvPr>
            <p:ph type="title"/>
          </p:nvPr>
        </p:nvSpPr>
        <p:spPr>
          <a:xfrm>
            <a:off x="0" y="1"/>
            <a:ext cx="12192000" cy="685800"/>
          </a:xfrm>
        </p:spPr>
        <p:txBody>
          <a:bodyPr>
            <a:normAutofit fontScale="90000"/>
          </a:bodyPr>
          <a:lstStyle/>
          <a:p>
            <a:pPr algn="ctr"/>
            <a:r>
              <a:rPr lang="en-US" sz="4000" i="0" dirty="0"/>
              <a:t>Entity-Relationship Diagram</a:t>
            </a:r>
            <a:endParaRPr lang="en-US" dirty="0"/>
          </a:p>
        </p:txBody>
      </p:sp>
      <p:pic>
        <p:nvPicPr>
          <p:cNvPr id="5" name="Content Placeholder 4" descr="A diagram of a flowchart">
            <a:extLst>
              <a:ext uri="{FF2B5EF4-FFF2-40B4-BE49-F238E27FC236}">
                <a16:creationId xmlns:a16="http://schemas.microsoft.com/office/drawing/2014/main" id="{6292CF41-ADC6-4E21-F6D3-6FB20BD76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12192000" cy="6172200"/>
          </a:xfrm>
        </p:spPr>
      </p:pic>
    </p:spTree>
    <p:extLst>
      <p:ext uri="{BB962C8B-B14F-4D97-AF65-F5344CB8AC3E}">
        <p14:creationId xmlns:p14="http://schemas.microsoft.com/office/powerpoint/2010/main" val="202886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013D-477D-9663-3F97-37F52EC16E64}"/>
              </a:ext>
            </a:extLst>
          </p:cNvPr>
          <p:cNvSpPr>
            <a:spLocks noGrp="1"/>
          </p:cNvSpPr>
          <p:nvPr>
            <p:ph type="title"/>
          </p:nvPr>
        </p:nvSpPr>
        <p:spPr>
          <a:xfrm>
            <a:off x="0" y="1"/>
            <a:ext cx="12192000" cy="685800"/>
          </a:xfrm>
        </p:spPr>
        <p:txBody>
          <a:bodyPr>
            <a:normAutofit fontScale="90000"/>
          </a:bodyPr>
          <a:lstStyle/>
          <a:p>
            <a:pPr algn="ctr"/>
            <a:r>
              <a:rPr lang="en-US" dirty="0"/>
              <a:t>Mapping</a:t>
            </a:r>
          </a:p>
        </p:txBody>
      </p:sp>
      <p:pic>
        <p:nvPicPr>
          <p:cNvPr id="5" name="Content Placeholder 4" descr="A black background with white rectangles">
            <a:extLst>
              <a:ext uri="{FF2B5EF4-FFF2-40B4-BE49-F238E27FC236}">
                <a16:creationId xmlns:a16="http://schemas.microsoft.com/office/drawing/2014/main" id="{6C999553-99A0-2BBB-7C8E-6E8F2FE90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28688"/>
            <a:ext cx="12191999" cy="5929312"/>
          </a:xfrm>
        </p:spPr>
      </p:pic>
    </p:spTree>
    <p:extLst>
      <p:ext uri="{BB962C8B-B14F-4D97-AF65-F5344CB8AC3E}">
        <p14:creationId xmlns:p14="http://schemas.microsoft.com/office/powerpoint/2010/main" val="108747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D4EF-DEBB-F73A-9E39-49BBB215F4D3}"/>
              </a:ext>
            </a:extLst>
          </p:cNvPr>
          <p:cNvSpPr>
            <a:spLocks noGrp="1"/>
          </p:cNvSpPr>
          <p:nvPr>
            <p:ph type="title"/>
          </p:nvPr>
        </p:nvSpPr>
        <p:spPr>
          <a:xfrm>
            <a:off x="0" y="1"/>
            <a:ext cx="12192000" cy="685800"/>
          </a:xfrm>
        </p:spPr>
        <p:txBody>
          <a:bodyPr>
            <a:normAutofit fontScale="90000"/>
          </a:bodyPr>
          <a:lstStyle/>
          <a:p>
            <a:pPr algn="ctr"/>
            <a:r>
              <a:rPr lang="en-US" dirty="0"/>
              <a:t>Database Structure and Design Overview</a:t>
            </a:r>
          </a:p>
        </p:txBody>
      </p:sp>
      <p:sp>
        <p:nvSpPr>
          <p:cNvPr id="5" name="Content Placeholder 4">
            <a:extLst>
              <a:ext uri="{FF2B5EF4-FFF2-40B4-BE49-F238E27FC236}">
                <a16:creationId xmlns:a16="http://schemas.microsoft.com/office/drawing/2014/main" id="{C1ACAA8D-1A36-B92C-7EEE-CCDC627F43E8}"/>
              </a:ext>
            </a:extLst>
          </p:cNvPr>
          <p:cNvSpPr>
            <a:spLocks noGrp="1"/>
          </p:cNvSpPr>
          <p:nvPr>
            <p:ph idx="1"/>
          </p:nvPr>
        </p:nvSpPr>
        <p:spPr>
          <a:xfrm>
            <a:off x="-1" y="685801"/>
            <a:ext cx="12191999" cy="6172197"/>
          </a:xfrm>
        </p:spPr>
        <p:txBody>
          <a:bodyPr/>
          <a:lstStyle/>
          <a:p>
            <a:r>
              <a:rPr lang="en-US" b="1" dirty="0"/>
              <a:t>USRS Table</a:t>
            </a:r>
            <a:br>
              <a:rPr lang="en-US" dirty="0"/>
            </a:br>
            <a:r>
              <a:rPr lang="en-US" dirty="0"/>
              <a:t>stores information about all system users, including instructors and students. This table includes fields for the user's first name, middle name, last name, email, hashed password, phone number, date of birth, and social security number. I applied several constraints to ensure data integrity, such as checking for valid email domains, ensuring the phone number format matches common patterns, and confirming that social security numbers contain only digits.</a:t>
            </a:r>
          </a:p>
          <a:p>
            <a:r>
              <a:rPr lang="en-US" b="1" dirty="0"/>
              <a:t>INSTRUCTORS Table</a:t>
            </a:r>
            <a:br>
              <a:rPr lang="en-US" dirty="0"/>
            </a:br>
            <a:r>
              <a:rPr lang="en-US" dirty="0"/>
              <a:t>stores salary details for each instructor. This table is linked to the </a:t>
            </a:r>
            <a:r>
              <a:rPr lang="en-US" b="1" dirty="0"/>
              <a:t>USRS</a:t>
            </a:r>
            <a:r>
              <a:rPr lang="en-US" dirty="0"/>
              <a:t> table via a foreign key and includes a constraint to ensure that the instructor's salary is always a positive number.</a:t>
            </a:r>
          </a:p>
          <a:p>
            <a:r>
              <a:rPr lang="en-US" b="1" dirty="0"/>
              <a:t>INSTRUCTOR_QUALIFICATIONS Table</a:t>
            </a:r>
            <a:br>
              <a:rPr lang="en-US" dirty="0"/>
            </a:br>
            <a:r>
              <a:rPr lang="en-US" dirty="0"/>
              <a:t>The </a:t>
            </a:r>
            <a:r>
              <a:rPr lang="en-US" b="1" dirty="0"/>
              <a:t>INSTRUCTOR_QUALIFICATIONS</a:t>
            </a:r>
            <a:r>
              <a:rPr lang="en-US" dirty="0"/>
              <a:t> table stores the qualifications of instructors. This table includes a foreign key relationship with the </a:t>
            </a:r>
            <a:r>
              <a:rPr lang="en-US" b="1" dirty="0"/>
              <a:t>INSTRUCTORS</a:t>
            </a:r>
            <a:r>
              <a:rPr lang="en-US" dirty="0"/>
              <a:t> table, ensuring that qualifications are tied to specific instructors.</a:t>
            </a:r>
          </a:p>
          <a:p>
            <a:r>
              <a:rPr lang="en-US" b="1" dirty="0"/>
              <a:t>TOPICS Table</a:t>
            </a:r>
            <a:br>
              <a:rPr lang="en-US" dirty="0"/>
            </a:br>
            <a:r>
              <a:rPr lang="en-US" dirty="0"/>
              <a:t>The </a:t>
            </a:r>
            <a:r>
              <a:rPr lang="en-US" b="1" dirty="0"/>
              <a:t>TOPICS</a:t>
            </a:r>
            <a:r>
              <a:rPr lang="en-US" dirty="0"/>
              <a:t> table contains a list of topics that courses may cover. Each topic has a unique identifier and name.</a:t>
            </a:r>
          </a:p>
          <a:p>
            <a:endParaRPr lang="en-US" dirty="0"/>
          </a:p>
        </p:txBody>
      </p:sp>
    </p:spTree>
    <p:extLst>
      <p:ext uri="{BB962C8B-B14F-4D97-AF65-F5344CB8AC3E}">
        <p14:creationId xmlns:p14="http://schemas.microsoft.com/office/powerpoint/2010/main" val="2560911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CB29-6282-91A8-2436-AE2BD9A5C2F7}"/>
              </a:ext>
            </a:extLst>
          </p:cNvPr>
          <p:cNvSpPr>
            <a:spLocks noGrp="1"/>
          </p:cNvSpPr>
          <p:nvPr>
            <p:ph type="title"/>
          </p:nvPr>
        </p:nvSpPr>
        <p:spPr>
          <a:xfrm>
            <a:off x="0" y="1"/>
            <a:ext cx="12192000" cy="796412"/>
          </a:xfrm>
        </p:spPr>
        <p:txBody>
          <a:bodyPr>
            <a:normAutofit/>
          </a:bodyPr>
          <a:lstStyle/>
          <a:p>
            <a:pPr algn="ctr"/>
            <a:r>
              <a:rPr lang="en-US" dirty="0"/>
              <a:t>Database </a:t>
            </a:r>
            <a:r>
              <a:rPr lang="en-US" sz="3600" dirty="0"/>
              <a:t>Structure</a:t>
            </a:r>
            <a:r>
              <a:rPr lang="en-US" dirty="0"/>
              <a:t> and Design Overview</a:t>
            </a:r>
          </a:p>
        </p:txBody>
      </p:sp>
      <p:sp>
        <p:nvSpPr>
          <p:cNvPr id="3" name="Content Placeholder 2">
            <a:extLst>
              <a:ext uri="{FF2B5EF4-FFF2-40B4-BE49-F238E27FC236}">
                <a16:creationId xmlns:a16="http://schemas.microsoft.com/office/drawing/2014/main" id="{CEB53F59-5084-7B48-FFC8-00E9D77D045C}"/>
              </a:ext>
            </a:extLst>
          </p:cNvPr>
          <p:cNvSpPr>
            <a:spLocks noGrp="1"/>
          </p:cNvSpPr>
          <p:nvPr>
            <p:ph idx="1"/>
          </p:nvPr>
        </p:nvSpPr>
        <p:spPr>
          <a:xfrm>
            <a:off x="-1" y="796413"/>
            <a:ext cx="12191999" cy="6061585"/>
          </a:xfrm>
        </p:spPr>
        <p:txBody>
          <a:bodyPr/>
          <a:lstStyle/>
          <a:p>
            <a:r>
              <a:rPr lang="en-US" b="1" dirty="0"/>
              <a:t>COURSES Table</a:t>
            </a:r>
            <a:br>
              <a:rPr lang="en-US" dirty="0"/>
            </a:br>
            <a:r>
              <a:rPr lang="en-US" dirty="0"/>
              <a:t>stores the course names and durations. Each course is associated with a topic from the </a:t>
            </a:r>
            <a:r>
              <a:rPr lang="en-US" b="1" dirty="0"/>
              <a:t>TOPICS</a:t>
            </a:r>
            <a:r>
              <a:rPr lang="en-US" dirty="0"/>
              <a:t> table, and I included a constraint to ensure that course durations are positive.</a:t>
            </a:r>
          </a:p>
          <a:p>
            <a:r>
              <a:rPr lang="en-US" b="1" dirty="0"/>
              <a:t>INSTRUCTOR_COURSES Table</a:t>
            </a:r>
            <a:br>
              <a:rPr lang="en-US" dirty="0"/>
            </a:br>
            <a:r>
              <a:rPr lang="en-US" dirty="0"/>
              <a:t>The </a:t>
            </a:r>
            <a:r>
              <a:rPr lang="en-US" b="1" dirty="0"/>
              <a:t>INSTRUCTOR_COURSES</a:t>
            </a:r>
            <a:r>
              <a:rPr lang="en-US" dirty="0"/>
              <a:t> table links instructors with the courses they teach. It includes foreign key relationships with both the </a:t>
            </a:r>
            <a:r>
              <a:rPr lang="en-US" b="1" dirty="0"/>
              <a:t>INSTRUCTORS</a:t>
            </a:r>
            <a:r>
              <a:rPr lang="en-US" dirty="0"/>
              <a:t> and </a:t>
            </a:r>
            <a:r>
              <a:rPr lang="en-US" b="1" dirty="0"/>
              <a:t>COURSES</a:t>
            </a:r>
            <a:r>
              <a:rPr lang="en-US" dirty="0"/>
              <a:t> tables, ensuring that only valid instructors can be assigned to courses.</a:t>
            </a:r>
          </a:p>
          <a:p>
            <a:r>
              <a:rPr lang="en-US" b="1" dirty="0"/>
              <a:t>TRACKS and TRACKS_COURSES Tables</a:t>
            </a:r>
            <a:br>
              <a:rPr lang="en-US" dirty="0"/>
            </a:br>
            <a:r>
              <a:rPr lang="en-US" dirty="0"/>
              <a:t>The </a:t>
            </a:r>
            <a:r>
              <a:rPr lang="en-US" b="1" dirty="0"/>
              <a:t>TRACKS</a:t>
            </a:r>
            <a:r>
              <a:rPr lang="en-US" dirty="0"/>
              <a:t> table stores information about educational tracks, which group related courses. The </a:t>
            </a:r>
            <a:r>
              <a:rPr lang="en-US" b="1" dirty="0"/>
              <a:t>TRACKS_COURSES</a:t>
            </a:r>
            <a:r>
              <a:rPr lang="en-US" dirty="0"/>
              <a:t> table then links tracks to specific courses, ensuring that each track contains valid courses.</a:t>
            </a:r>
          </a:p>
          <a:p>
            <a:r>
              <a:rPr lang="en-US" b="1" dirty="0"/>
              <a:t>BRANCHES and BRANCHES_TRACKS Tables</a:t>
            </a:r>
            <a:br>
              <a:rPr lang="en-US" dirty="0"/>
            </a:br>
            <a:r>
              <a:rPr lang="en-US" dirty="0"/>
              <a:t>The </a:t>
            </a:r>
            <a:r>
              <a:rPr lang="en-US" b="1" dirty="0"/>
              <a:t>BRANCHES</a:t>
            </a:r>
            <a:r>
              <a:rPr lang="en-US" dirty="0"/>
              <a:t> table stores locations for educational branches, while the </a:t>
            </a:r>
            <a:r>
              <a:rPr lang="en-US" b="1" dirty="0"/>
              <a:t>BRANCHES_TRACKS</a:t>
            </a:r>
            <a:r>
              <a:rPr lang="en-US" dirty="0"/>
              <a:t> table links branches with their available tracks.</a:t>
            </a:r>
          </a:p>
          <a:p>
            <a:r>
              <a:rPr lang="en-US" b="1" dirty="0"/>
              <a:t>QUESTIONS and </a:t>
            </a:r>
            <a:r>
              <a:rPr lang="en-US" b="1" dirty="0" err="1"/>
              <a:t>QUESTIONS_AvailableAnswers</a:t>
            </a:r>
            <a:r>
              <a:rPr lang="en-US" b="1" dirty="0"/>
              <a:t> Tables</a:t>
            </a:r>
            <a:br>
              <a:rPr lang="en-US" dirty="0"/>
            </a:br>
            <a:r>
              <a:rPr lang="en-US" dirty="0"/>
              <a:t>The </a:t>
            </a:r>
            <a:r>
              <a:rPr lang="en-US" b="1" dirty="0"/>
              <a:t>QUESTIONS</a:t>
            </a:r>
            <a:r>
              <a:rPr lang="en-US" dirty="0"/>
              <a:t> table stores the questions used in exams, with a constraint on question types (multiple choice or true/false). The </a:t>
            </a:r>
            <a:r>
              <a:rPr lang="en-US" b="1" dirty="0" err="1"/>
              <a:t>QUESTIONS_AvailableAnswers</a:t>
            </a:r>
            <a:r>
              <a:rPr lang="en-US" dirty="0"/>
              <a:t> table stores the possible answers for each question, linked via foreign keys.</a:t>
            </a:r>
          </a:p>
        </p:txBody>
      </p:sp>
    </p:spTree>
    <p:extLst>
      <p:ext uri="{BB962C8B-B14F-4D97-AF65-F5344CB8AC3E}">
        <p14:creationId xmlns:p14="http://schemas.microsoft.com/office/powerpoint/2010/main" val="129065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FD02-7B2E-7DFC-C727-E4CD108D7E89}"/>
              </a:ext>
            </a:extLst>
          </p:cNvPr>
          <p:cNvSpPr>
            <a:spLocks noGrp="1"/>
          </p:cNvSpPr>
          <p:nvPr>
            <p:ph type="title"/>
          </p:nvPr>
        </p:nvSpPr>
        <p:spPr>
          <a:xfrm>
            <a:off x="-83574" y="0"/>
            <a:ext cx="12275574" cy="685801"/>
          </a:xfrm>
        </p:spPr>
        <p:txBody>
          <a:bodyPr>
            <a:normAutofit fontScale="90000"/>
          </a:bodyPr>
          <a:lstStyle/>
          <a:p>
            <a:pPr algn="ctr"/>
            <a:r>
              <a:rPr lang="en-US" dirty="0"/>
              <a:t>Database </a:t>
            </a:r>
            <a:r>
              <a:rPr lang="en-US" sz="3600" dirty="0"/>
              <a:t>Structure</a:t>
            </a:r>
            <a:r>
              <a:rPr lang="en-US" dirty="0"/>
              <a:t> and Design Overview</a:t>
            </a:r>
          </a:p>
        </p:txBody>
      </p:sp>
      <p:sp>
        <p:nvSpPr>
          <p:cNvPr id="3" name="Content Placeholder 2">
            <a:extLst>
              <a:ext uri="{FF2B5EF4-FFF2-40B4-BE49-F238E27FC236}">
                <a16:creationId xmlns:a16="http://schemas.microsoft.com/office/drawing/2014/main" id="{4EFB7976-357F-0C78-4979-26AF3D634EAA}"/>
              </a:ext>
            </a:extLst>
          </p:cNvPr>
          <p:cNvSpPr>
            <a:spLocks noGrp="1"/>
          </p:cNvSpPr>
          <p:nvPr>
            <p:ph idx="1"/>
          </p:nvPr>
        </p:nvSpPr>
        <p:spPr>
          <a:xfrm>
            <a:off x="0" y="685801"/>
            <a:ext cx="12192000" cy="6275437"/>
          </a:xfrm>
        </p:spPr>
        <p:txBody>
          <a:bodyPr>
            <a:normAutofit lnSpcReduction="10000"/>
          </a:bodyPr>
          <a:lstStyle/>
          <a:p>
            <a:r>
              <a:rPr lang="en-US" b="1" dirty="0"/>
              <a:t>EXAMS and EXAM_GEN Tables</a:t>
            </a:r>
            <a:br>
              <a:rPr lang="en-US" dirty="0"/>
            </a:br>
            <a:r>
              <a:rPr lang="en-US" dirty="0"/>
              <a:t>The </a:t>
            </a:r>
            <a:r>
              <a:rPr lang="en-US" b="1" dirty="0"/>
              <a:t>EXAMS</a:t>
            </a:r>
            <a:r>
              <a:rPr lang="en-US" dirty="0"/>
              <a:t> table stores information about exams, while the </a:t>
            </a:r>
            <a:r>
              <a:rPr lang="en-US" b="1" dirty="0"/>
              <a:t>EXAM_GEN</a:t>
            </a:r>
            <a:r>
              <a:rPr lang="en-US" dirty="0"/>
              <a:t> table generates exams by linking specific questions to each exam.</a:t>
            </a:r>
          </a:p>
          <a:p>
            <a:r>
              <a:rPr lang="en-US" b="1" dirty="0"/>
              <a:t>STUDENTS Table</a:t>
            </a:r>
            <a:br>
              <a:rPr lang="en-US" dirty="0"/>
            </a:br>
            <a:r>
              <a:rPr lang="en-US" dirty="0"/>
              <a:t>The </a:t>
            </a:r>
            <a:r>
              <a:rPr lang="en-US" b="1" dirty="0"/>
              <a:t>STUDENTS</a:t>
            </a:r>
            <a:r>
              <a:rPr lang="en-US" dirty="0"/>
              <a:t> table stores details about students, including their college, track, and branch. It is linked to the </a:t>
            </a:r>
            <a:r>
              <a:rPr lang="en-US" b="1" dirty="0"/>
              <a:t>USRS</a:t>
            </a:r>
            <a:r>
              <a:rPr lang="en-US" dirty="0"/>
              <a:t> table via a foreign key.</a:t>
            </a:r>
          </a:p>
          <a:p>
            <a:r>
              <a:rPr lang="en-US" b="1" dirty="0"/>
              <a:t>STUDENT_COURSES Table</a:t>
            </a:r>
            <a:br>
              <a:rPr lang="en-US" dirty="0"/>
            </a:br>
            <a:r>
              <a:rPr lang="en-US" dirty="0"/>
              <a:t>The </a:t>
            </a:r>
            <a:r>
              <a:rPr lang="en-US" b="1" dirty="0"/>
              <a:t>STUDENT_COURSES</a:t>
            </a:r>
            <a:r>
              <a:rPr lang="en-US" dirty="0"/>
              <a:t> table tracks which courses each student is enrolled in. This table is linked to both the </a:t>
            </a:r>
            <a:r>
              <a:rPr lang="en-US" b="1" dirty="0"/>
              <a:t>STUDENTS</a:t>
            </a:r>
            <a:r>
              <a:rPr lang="en-US" dirty="0"/>
              <a:t> and </a:t>
            </a:r>
            <a:r>
              <a:rPr lang="en-US" b="1" dirty="0"/>
              <a:t>COURSES</a:t>
            </a:r>
            <a:r>
              <a:rPr lang="en-US" dirty="0"/>
              <a:t> tables.</a:t>
            </a:r>
          </a:p>
          <a:p>
            <a:r>
              <a:rPr lang="en-US" b="1" dirty="0"/>
              <a:t>STUDENT_ANSWERS Table</a:t>
            </a:r>
            <a:br>
              <a:rPr lang="en-US" dirty="0"/>
            </a:br>
            <a:r>
              <a:rPr lang="en-US" dirty="0"/>
              <a:t>The </a:t>
            </a:r>
            <a:r>
              <a:rPr lang="en-US" b="1" dirty="0"/>
              <a:t>STUDENT_ANSWERS</a:t>
            </a:r>
            <a:r>
              <a:rPr lang="en-US" dirty="0"/>
              <a:t> table stores the answers students submit for exam questions, along with a status indicating whether the answer is correct. I added triggers to automatically update the status based on the correct answer.</a:t>
            </a:r>
          </a:p>
          <a:p>
            <a:r>
              <a:rPr lang="en-US" b="1" dirty="0"/>
              <a:t>CERTIFICATES and STUDENT_CERTIFICATES Tables</a:t>
            </a:r>
            <a:br>
              <a:rPr lang="en-US" dirty="0"/>
            </a:br>
            <a:r>
              <a:rPr lang="en-US" dirty="0"/>
              <a:t>The </a:t>
            </a:r>
            <a:r>
              <a:rPr lang="en-US" b="1" dirty="0"/>
              <a:t>CERTIFICATES</a:t>
            </a:r>
            <a:r>
              <a:rPr lang="en-US" dirty="0"/>
              <a:t> table stores information about available certifications, while the </a:t>
            </a:r>
            <a:r>
              <a:rPr lang="en-US" b="1" dirty="0"/>
              <a:t>STUDENT_CERTIFICATES</a:t>
            </a:r>
            <a:r>
              <a:rPr lang="en-US" dirty="0"/>
              <a:t> table tracks the certificates awarded to each student.</a:t>
            </a:r>
          </a:p>
          <a:p>
            <a:r>
              <a:rPr lang="en-US" b="1" dirty="0"/>
              <a:t>FREELANCING_JOBS and STUDENT_JOBS Tables</a:t>
            </a:r>
            <a:br>
              <a:rPr lang="en-US" dirty="0"/>
            </a:br>
            <a:r>
              <a:rPr lang="en-US" dirty="0"/>
              <a:t>Lastly, the </a:t>
            </a:r>
            <a:r>
              <a:rPr lang="en-US" b="1" dirty="0"/>
              <a:t>FREELANCING_JOBS</a:t>
            </a:r>
            <a:r>
              <a:rPr lang="en-US" dirty="0"/>
              <a:t> table stores freelancing job opportunities, and the </a:t>
            </a:r>
            <a:r>
              <a:rPr lang="en-US" b="1" dirty="0"/>
              <a:t>STUDENT_JOBS</a:t>
            </a:r>
            <a:r>
              <a:rPr lang="en-US" dirty="0"/>
              <a:t> table tracks the jobs completed by students, including job details like duration, platform, and payment method. Constraints are applied to ensure valid platforms and payment methods.</a:t>
            </a:r>
          </a:p>
        </p:txBody>
      </p:sp>
    </p:spTree>
    <p:extLst>
      <p:ext uri="{BB962C8B-B14F-4D97-AF65-F5344CB8AC3E}">
        <p14:creationId xmlns:p14="http://schemas.microsoft.com/office/powerpoint/2010/main" val="423316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7559-356A-164F-770B-495290276725}"/>
              </a:ext>
            </a:extLst>
          </p:cNvPr>
          <p:cNvSpPr>
            <a:spLocks noGrp="1"/>
          </p:cNvSpPr>
          <p:nvPr>
            <p:ph type="title"/>
          </p:nvPr>
        </p:nvSpPr>
        <p:spPr>
          <a:xfrm>
            <a:off x="0" y="1"/>
            <a:ext cx="12192000" cy="685800"/>
          </a:xfrm>
        </p:spPr>
        <p:txBody>
          <a:bodyPr>
            <a:normAutofit fontScale="90000"/>
          </a:bodyPr>
          <a:lstStyle/>
          <a:p>
            <a:pPr algn="ctr"/>
            <a:r>
              <a:rPr lang="en-US" dirty="0"/>
              <a:t>Database </a:t>
            </a:r>
            <a:r>
              <a:rPr lang="en-US" sz="3600" dirty="0"/>
              <a:t>Structure</a:t>
            </a:r>
            <a:r>
              <a:rPr lang="en-US" dirty="0"/>
              <a:t> and Design Overview</a:t>
            </a:r>
          </a:p>
        </p:txBody>
      </p:sp>
      <p:pic>
        <p:nvPicPr>
          <p:cNvPr id="5" name="Content Placeholder 4" descr="A computer screen shot of a diagram">
            <a:extLst>
              <a:ext uri="{FF2B5EF4-FFF2-40B4-BE49-F238E27FC236}">
                <a16:creationId xmlns:a16="http://schemas.microsoft.com/office/drawing/2014/main" id="{E5F6491B-54C6-D06D-6BE1-18A0E85C18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1"/>
            <a:ext cx="12192000" cy="6172197"/>
          </a:xfrm>
        </p:spPr>
      </p:pic>
    </p:spTree>
    <p:extLst>
      <p:ext uri="{BB962C8B-B14F-4D97-AF65-F5344CB8AC3E}">
        <p14:creationId xmlns:p14="http://schemas.microsoft.com/office/powerpoint/2010/main" val="3969083353"/>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1013</TotalTime>
  <Words>1951</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Consolas</vt:lpstr>
      <vt:lpstr>Franklin Gothic Heavy</vt:lpstr>
      <vt:lpstr>Wingdings</vt:lpstr>
      <vt:lpstr>StreetscapeVTI</vt:lpstr>
      <vt:lpstr>Examination System Comprehensive Database, Stored Procedures &amp; Reporting Solution</vt:lpstr>
      <vt:lpstr>Project Overview</vt:lpstr>
      <vt:lpstr>Entity-Relationship Diagram Overview</vt:lpstr>
      <vt:lpstr>Entity-Relationship Diagram</vt:lpstr>
      <vt:lpstr>Mapping</vt:lpstr>
      <vt:lpstr>Database Structure and Design Overview</vt:lpstr>
      <vt:lpstr>Database Structure and Design Overview</vt:lpstr>
      <vt:lpstr>Database Structure and Design Overview</vt:lpstr>
      <vt:lpstr>Database Structure and Design Overview</vt:lpstr>
      <vt:lpstr>Stored Procedures </vt:lpstr>
      <vt:lpstr>Stored Procedures</vt:lpstr>
      <vt:lpstr>Stored Procedures</vt:lpstr>
      <vt:lpstr>Stored Procedures</vt:lpstr>
      <vt:lpstr>Stored Procedures</vt:lpstr>
      <vt:lpstr>Stored Procedures</vt:lpstr>
      <vt:lpstr>Reports Overview</vt:lpstr>
      <vt:lpstr>Reports Overview</vt:lpstr>
      <vt:lpstr>Reports Overview</vt:lpstr>
      <vt:lpstr>Reports Overview</vt:lpstr>
      <vt:lpstr>Reports Overview</vt:lpstr>
      <vt:lpstr>Reports Overview</vt:lpstr>
      <vt:lpstr>DASHBOARDS OVERVIEW</vt:lpstr>
      <vt:lpstr>DASHBOARDS OVERVIEW</vt:lpstr>
      <vt:lpstr>DASHBOARDS OVERVIEW</vt:lpstr>
      <vt:lpstr>DASHBOARDS OVERVIEW</vt:lpstr>
      <vt:lpstr>DASHBOARDS OVERVIEW</vt:lpstr>
      <vt:lpstr>DASHBOARDS OVERVIEW</vt:lpstr>
      <vt:lpstr>DASHBOARDS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System Comprehensive Database, Stored Procedures &amp; Reporting Solution</dc:title>
  <dc:creator>omar nafea</dc:creator>
  <cp:lastModifiedBy>احمد جمعه عبد المقصود شبل نجم</cp:lastModifiedBy>
  <cp:revision>35</cp:revision>
  <dcterms:created xsi:type="dcterms:W3CDTF">2024-09-06T07:58:57Z</dcterms:created>
  <dcterms:modified xsi:type="dcterms:W3CDTF">2024-09-07T10:53:11Z</dcterms:modified>
</cp:coreProperties>
</file>