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3" r:id="rId2"/>
    <p:sldId id="262" r:id="rId3"/>
    <p:sldId id="264" r:id="rId4"/>
    <p:sldId id="282" r:id="rId5"/>
    <p:sldId id="266" r:id="rId6"/>
    <p:sldId id="265" r:id="rId7"/>
    <p:sldId id="267" r:id="rId8"/>
    <p:sldId id="281" r:id="rId9"/>
    <p:sldId id="268" r:id="rId10"/>
    <p:sldId id="256" r:id="rId11"/>
    <p:sldId id="275" r:id="rId12"/>
    <p:sldId id="273" r:id="rId13"/>
    <p:sldId id="274" r:id="rId14"/>
    <p:sldId id="276" r:id="rId15"/>
    <p:sldId id="271" r:id="rId16"/>
    <p:sldId id="257" r:id="rId17"/>
    <p:sldId id="259" r:id="rId18"/>
    <p:sldId id="277" r:id="rId19"/>
    <p:sldId id="278" r:id="rId20"/>
    <p:sldId id="260" r:id="rId21"/>
    <p:sldId id="269" r:id="rId22"/>
    <p:sldId id="279" r:id="rId23"/>
    <p:sldId id="258" r:id="rId24"/>
    <p:sldId id="280" r:id="rId25"/>
    <p:sldId id="285" r:id="rId26"/>
    <p:sldId id="261" r:id="rId27"/>
    <p:sldId id="270"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E68C"/>
    <a:srgbClr val="C0C0C0"/>
    <a:srgbClr val="ADD9E7"/>
    <a:srgbClr val="F77546"/>
    <a:srgbClr val="5454E9"/>
    <a:srgbClr val="FF0000"/>
    <a:srgbClr val="0155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602" autoAdjust="0"/>
  </p:normalViewPr>
  <p:slideViewPr>
    <p:cSldViewPr snapToGrid="0">
      <p:cViewPr varScale="1">
        <p:scale>
          <a:sx n="101" d="100"/>
          <a:sy n="101" d="100"/>
        </p:scale>
        <p:origin x="9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bdal\Documents\USF%20Courses\ISM7912%20Seminar%20on%20Behavioral%20IS%20Research\Simulation\results%202019-10-2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bdal\Documents\USF%20Courses\ISM7912%20Seminar%20on%20Behavioral%20IS%20Research\Simulation\results%202019-10-29.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Misclassifications</a:t>
            </a:r>
            <a:r>
              <a:rPr lang="en-US" baseline="0" dirty="0"/>
              <a:t> by Fake News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1"/>
          <c:order val="1"/>
          <c:tx>
            <c:strRef>
              <c:f>Sheet1!$C$1</c:f>
              <c:strCache>
                <c:ptCount val="1"/>
                <c:pt idx="0">
                  <c:v>misclassifications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Sheet1!$A$2:$A$7</c:f>
              <c:numCache>
                <c:formatCode>General</c:formatCode>
                <c:ptCount val="6"/>
                <c:pt idx="0">
                  <c:v>5</c:v>
                </c:pt>
                <c:pt idx="1">
                  <c:v>20</c:v>
                </c:pt>
                <c:pt idx="2">
                  <c:v>35</c:v>
                </c:pt>
                <c:pt idx="3">
                  <c:v>50</c:v>
                </c:pt>
                <c:pt idx="4">
                  <c:v>65</c:v>
                </c:pt>
                <c:pt idx="5">
                  <c:v>80</c:v>
                </c:pt>
              </c:numCache>
            </c:numRef>
          </c:xVal>
          <c:yVal>
            <c:numRef>
              <c:f>Sheet1!$C$2:$C$7</c:f>
              <c:numCache>
                <c:formatCode>General</c:formatCode>
                <c:ptCount val="6"/>
                <c:pt idx="0">
                  <c:v>6641</c:v>
                </c:pt>
                <c:pt idx="1">
                  <c:v>8642</c:v>
                </c:pt>
                <c:pt idx="2">
                  <c:v>10906</c:v>
                </c:pt>
                <c:pt idx="3">
                  <c:v>10187</c:v>
                </c:pt>
                <c:pt idx="4">
                  <c:v>11907</c:v>
                </c:pt>
                <c:pt idx="5">
                  <c:v>12142</c:v>
                </c:pt>
              </c:numCache>
            </c:numRef>
          </c:yVal>
          <c:smooth val="1"/>
          <c:extLst>
            <c:ext xmlns:c16="http://schemas.microsoft.com/office/drawing/2014/chart" uri="{C3380CC4-5D6E-409C-BE32-E72D297353CC}">
              <c16:uniqueId val="{00000000-05FA-4CD4-BF07-5ED679296E94}"/>
            </c:ext>
          </c:extLst>
        </c:ser>
        <c:ser>
          <c:idx val="2"/>
          <c:order val="2"/>
          <c:tx>
            <c:strRef>
              <c:f>Sheet1!$D$1</c:f>
              <c:strCache>
                <c:ptCount val="1"/>
                <c:pt idx="0">
                  <c:v>real_p_fake</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dLbls>
            <c:dLbl>
              <c:idx val="2"/>
              <c:layout>
                <c:manualLayout>
                  <c:x val="-2.785276073619632E-2"/>
                  <c:y val="6.283527264649983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5FA-4CD4-BF07-5ED679296E9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Sheet1!$A$2:$A$7</c:f>
              <c:numCache>
                <c:formatCode>General</c:formatCode>
                <c:ptCount val="6"/>
                <c:pt idx="0">
                  <c:v>5</c:v>
                </c:pt>
                <c:pt idx="1">
                  <c:v>20</c:v>
                </c:pt>
                <c:pt idx="2">
                  <c:v>35</c:v>
                </c:pt>
                <c:pt idx="3">
                  <c:v>50</c:v>
                </c:pt>
                <c:pt idx="4">
                  <c:v>65</c:v>
                </c:pt>
                <c:pt idx="5">
                  <c:v>80</c:v>
                </c:pt>
              </c:numCache>
            </c:numRef>
          </c:xVal>
          <c:yVal>
            <c:numRef>
              <c:f>Sheet1!$D$2:$D$7</c:f>
              <c:numCache>
                <c:formatCode>General</c:formatCode>
                <c:ptCount val="6"/>
                <c:pt idx="0">
                  <c:v>5777</c:v>
                </c:pt>
                <c:pt idx="1">
                  <c:v>5707</c:v>
                </c:pt>
                <c:pt idx="2">
                  <c:v>5486</c:v>
                </c:pt>
                <c:pt idx="3">
                  <c:v>3840</c:v>
                </c:pt>
                <c:pt idx="4">
                  <c:v>2871</c:v>
                </c:pt>
                <c:pt idx="5">
                  <c:v>1979</c:v>
                </c:pt>
              </c:numCache>
            </c:numRef>
          </c:yVal>
          <c:smooth val="1"/>
          <c:extLst>
            <c:ext xmlns:c16="http://schemas.microsoft.com/office/drawing/2014/chart" uri="{C3380CC4-5D6E-409C-BE32-E72D297353CC}">
              <c16:uniqueId val="{00000002-05FA-4CD4-BF07-5ED679296E94}"/>
            </c:ext>
          </c:extLst>
        </c:ser>
        <c:ser>
          <c:idx val="3"/>
          <c:order val="3"/>
          <c:tx>
            <c:strRef>
              <c:f>Sheet1!$E$1</c:f>
              <c:strCache>
                <c:ptCount val="1"/>
                <c:pt idx="0">
                  <c:v>fake_p_real</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dLbls>
            <c:dLbl>
              <c:idx val="2"/>
              <c:layout>
                <c:manualLayout>
                  <c:x val="-6.6707566462167689E-2"/>
                  <c:y val="-7.71377896747187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5FA-4CD4-BF07-5ED679296E9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Sheet1!$A$2:$A$7</c:f>
              <c:numCache>
                <c:formatCode>General</c:formatCode>
                <c:ptCount val="6"/>
                <c:pt idx="0">
                  <c:v>5</c:v>
                </c:pt>
                <c:pt idx="1">
                  <c:v>20</c:v>
                </c:pt>
                <c:pt idx="2">
                  <c:v>35</c:v>
                </c:pt>
                <c:pt idx="3">
                  <c:v>50</c:v>
                </c:pt>
                <c:pt idx="4">
                  <c:v>65</c:v>
                </c:pt>
                <c:pt idx="5">
                  <c:v>80</c:v>
                </c:pt>
              </c:numCache>
            </c:numRef>
          </c:xVal>
          <c:yVal>
            <c:numRef>
              <c:f>Sheet1!$E$2:$E$7</c:f>
              <c:numCache>
                <c:formatCode>General</c:formatCode>
                <c:ptCount val="6"/>
                <c:pt idx="0">
                  <c:v>864</c:v>
                </c:pt>
                <c:pt idx="1">
                  <c:v>2935</c:v>
                </c:pt>
                <c:pt idx="2">
                  <c:v>5420</c:v>
                </c:pt>
                <c:pt idx="3">
                  <c:v>6347</c:v>
                </c:pt>
                <c:pt idx="4">
                  <c:v>9036</c:v>
                </c:pt>
                <c:pt idx="5">
                  <c:v>10163</c:v>
                </c:pt>
              </c:numCache>
            </c:numRef>
          </c:yVal>
          <c:smooth val="1"/>
          <c:extLst>
            <c:ext xmlns:c16="http://schemas.microsoft.com/office/drawing/2014/chart" uri="{C3380CC4-5D6E-409C-BE32-E72D297353CC}">
              <c16:uniqueId val="{00000004-05FA-4CD4-BF07-5ED679296E94}"/>
            </c:ext>
          </c:extLst>
        </c:ser>
        <c:dLbls>
          <c:showLegendKey val="0"/>
          <c:showVal val="0"/>
          <c:showCatName val="0"/>
          <c:showSerName val="0"/>
          <c:showPercent val="0"/>
          <c:showBubbleSize val="0"/>
        </c:dLbls>
        <c:axId val="401200904"/>
        <c:axId val="401205168"/>
        <c:extLst>
          <c:ext xmlns:c15="http://schemas.microsoft.com/office/drawing/2012/chart" uri="{02D57815-91ED-43cb-92C2-25804820EDAC}">
            <c15:filteredScatterSeries>
              <c15:ser>
                <c:idx val="0"/>
                <c:order val="0"/>
                <c:tx>
                  <c:strRef>
                    <c:extLst>
                      <c:ext uri="{02D57815-91ED-43cb-92C2-25804820EDAC}">
                        <c15:formulaRef>
                          <c15:sqref>Sheet1!$B$1</c15:sqref>
                        </c15:formulaRef>
                      </c:ext>
                    </c:extLst>
                    <c:strCache>
                      <c:ptCount val="1"/>
                      <c:pt idx="0">
                        <c:v>classifications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xVal>
                  <c:numRef>
                    <c:extLst>
                      <c:ext uri="{02D57815-91ED-43cb-92C2-25804820EDAC}">
                        <c15:formulaRef>
                          <c15:sqref>Sheet1!$A$2:$A$7</c15:sqref>
                        </c15:formulaRef>
                      </c:ext>
                    </c:extLst>
                    <c:numCache>
                      <c:formatCode>General</c:formatCode>
                      <c:ptCount val="6"/>
                      <c:pt idx="0">
                        <c:v>5</c:v>
                      </c:pt>
                      <c:pt idx="1">
                        <c:v>20</c:v>
                      </c:pt>
                      <c:pt idx="2">
                        <c:v>35</c:v>
                      </c:pt>
                      <c:pt idx="3">
                        <c:v>50</c:v>
                      </c:pt>
                      <c:pt idx="4">
                        <c:v>65</c:v>
                      </c:pt>
                      <c:pt idx="5">
                        <c:v>80</c:v>
                      </c:pt>
                    </c:numCache>
                  </c:numRef>
                </c:xVal>
                <c:yVal>
                  <c:numRef>
                    <c:extLst>
                      <c:ext uri="{02D57815-91ED-43cb-92C2-25804820EDAC}">
                        <c15:formulaRef>
                          <c15:sqref>Sheet1!$B$2:$B$7</c15:sqref>
                        </c15:formulaRef>
                      </c:ext>
                    </c:extLst>
                    <c:numCache>
                      <c:formatCode>General</c:formatCode>
                      <c:ptCount val="6"/>
                      <c:pt idx="0">
                        <c:v>24139</c:v>
                      </c:pt>
                      <c:pt idx="1">
                        <c:v>23094</c:v>
                      </c:pt>
                      <c:pt idx="2">
                        <c:v>24166</c:v>
                      </c:pt>
                      <c:pt idx="3">
                        <c:v>23577</c:v>
                      </c:pt>
                      <c:pt idx="4">
                        <c:v>23346</c:v>
                      </c:pt>
                      <c:pt idx="5">
                        <c:v>21972</c:v>
                      </c:pt>
                    </c:numCache>
                  </c:numRef>
                </c:yVal>
                <c:smooth val="1"/>
                <c:extLst>
                  <c:ext xmlns:c16="http://schemas.microsoft.com/office/drawing/2014/chart" uri="{C3380CC4-5D6E-409C-BE32-E72D297353CC}">
                    <c16:uniqueId val="{00000006-05FA-4CD4-BF07-5ED679296E94}"/>
                  </c:ext>
                </c:extLst>
              </c15:ser>
            </c15:filteredScatterSeries>
          </c:ext>
        </c:extLst>
      </c:scatterChart>
      <c:valAx>
        <c:axId val="401200904"/>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Percentage of Fake News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205168"/>
        <c:crosses val="autoZero"/>
        <c:crossBetween val="midCat"/>
      </c:valAx>
      <c:valAx>
        <c:axId val="401205168"/>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Misclassifications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20090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Number of shares by Fake News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841869771946896"/>
          <c:y val="5.5627980217025773E-2"/>
          <c:w val="0.59089150161499537"/>
          <c:h val="0.80737662058925141"/>
        </c:manualLayout>
      </c:layout>
      <c:scatterChart>
        <c:scatterStyle val="smoothMarker"/>
        <c:varyColors val="0"/>
        <c:ser>
          <c:idx val="1"/>
          <c:order val="1"/>
          <c:tx>
            <c:strRef>
              <c:f>Sheet1!$G$1</c:f>
              <c:strCache>
                <c:ptCount val="1"/>
                <c:pt idx="0">
                  <c:v>users shared fake</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dLbls>
            <c:dLbl>
              <c:idx val="1"/>
              <c:layout>
                <c:manualLayout>
                  <c:x val="1.7533617876280591E-2"/>
                  <c:y val="1.567137661182887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C3E-4159-A26C-A5207048256E}"/>
                </c:ext>
              </c:extLst>
            </c:dLbl>
            <c:dLbl>
              <c:idx val="4"/>
              <c:layout>
                <c:manualLayout>
                  <c:x val="8.6981394164316252E-4"/>
                  <c:y val="1.914812537539301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C3E-4159-A26C-A5207048256E}"/>
                </c:ext>
              </c:extLst>
            </c:dLbl>
            <c:dLbl>
              <c:idx val="5"/>
              <c:layout>
                <c:manualLayout>
                  <c:x val="-2.5696070719051899E-2"/>
                  <c:y val="4.08086647396923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C3E-4159-A26C-A5207048256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Sheet1!$A$2:$A$7</c:f>
              <c:numCache>
                <c:formatCode>General</c:formatCode>
                <c:ptCount val="6"/>
                <c:pt idx="0">
                  <c:v>5</c:v>
                </c:pt>
                <c:pt idx="1">
                  <c:v>20</c:v>
                </c:pt>
                <c:pt idx="2">
                  <c:v>35</c:v>
                </c:pt>
                <c:pt idx="3">
                  <c:v>50</c:v>
                </c:pt>
                <c:pt idx="4">
                  <c:v>65</c:v>
                </c:pt>
                <c:pt idx="5">
                  <c:v>80</c:v>
                </c:pt>
              </c:numCache>
            </c:numRef>
          </c:xVal>
          <c:yVal>
            <c:numRef>
              <c:f>Sheet1!$G$2:$G$7</c:f>
              <c:numCache>
                <c:formatCode>General</c:formatCode>
                <c:ptCount val="6"/>
                <c:pt idx="0">
                  <c:v>100</c:v>
                </c:pt>
                <c:pt idx="1">
                  <c:v>293</c:v>
                </c:pt>
                <c:pt idx="2">
                  <c:v>579</c:v>
                </c:pt>
                <c:pt idx="3">
                  <c:v>640</c:v>
                </c:pt>
                <c:pt idx="4">
                  <c:v>950</c:v>
                </c:pt>
                <c:pt idx="5">
                  <c:v>1078</c:v>
                </c:pt>
              </c:numCache>
            </c:numRef>
          </c:yVal>
          <c:smooth val="1"/>
          <c:extLst>
            <c:ext xmlns:c16="http://schemas.microsoft.com/office/drawing/2014/chart" uri="{C3380CC4-5D6E-409C-BE32-E72D297353CC}">
              <c16:uniqueId val="{00000003-2C3E-4159-A26C-A5207048256E}"/>
            </c:ext>
          </c:extLst>
        </c:ser>
        <c:ser>
          <c:idx val="3"/>
          <c:order val="3"/>
          <c:tx>
            <c:strRef>
              <c:f>Sheet1!$I$1</c:f>
              <c:strCache>
                <c:ptCount val="1"/>
                <c:pt idx="0">
                  <c:v>sources shared fake</c:v>
                </c:pt>
              </c:strCache>
            </c:strRef>
          </c:tx>
          <c:spPr>
            <a:ln w="19050"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dLbls>
            <c:dLbl>
              <c:idx val="0"/>
              <c:layout>
                <c:manualLayout>
                  <c:x val="-5.9650924524265306E-2"/>
                  <c:y val="-1.7123672059916153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C3E-4159-A26C-A5207048256E}"/>
                </c:ext>
              </c:extLst>
            </c:dLbl>
            <c:dLbl>
              <c:idx val="1"/>
              <c:layout>
                <c:manualLayout>
                  <c:x val="-6.9447776288035667E-2"/>
                  <c:y val="-6.081709618658150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C3E-4159-A26C-A5207048256E}"/>
                </c:ext>
              </c:extLst>
            </c:dLbl>
            <c:dLbl>
              <c:idx val="2"/>
              <c:layout>
                <c:manualLayout>
                  <c:x val="3.813447438888181E-2"/>
                  <c:y val="7.129935682885471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C3E-4159-A26C-A5207048256E}"/>
                </c:ext>
              </c:extLst>
            </c:dLbl>
            <c:dLbl>
              <c:idx val="3"/>
              <c:layout>
                <c:manualLayout>
                  <c:x val="6.0886975915020536E-3"/>
                  <c:y val="6.08691105381623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C3E-4159-A26C-A5207048256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Sheet1!$A$2:$A$7</c:f>
              <c:numCache>
                <c:formatCode>General</c:formatCode>
                <c:ptCount val="6"/>
                <c:pt idx="0">
                  <c:v>5</c:v>
                </c:pt>
                <c:pt idx="1">
                  <c:v>20</c:v>
                </c:pt>
                <c:pt idx="2">
                  <c:v>35</c:v>
                </c:pt>
                <c:pt idx="3">
                  <c:v>50</c:v>
                </c:pt>
                <c:pt idx="4">
                  <c:v>65</c:v>
                </c:pt>
                <c:pt idx="5">
                  <c:v>80</c:v>
                </c:pt>
              </c:numCache>
            </c:numRef>
          </c:xVal>
          <c:yVal>
            <c:numRef>
              <c:f>Sheet1!$I$2:$I$7</c:f>
              <c:numCache>
                <c:formatCode>General</c:formatCode>
                <c:ptCount val="6"/>
                <c:pt idx="0">
                  <c:v>70</c:v>
                </c:pt>
                <c:pt idx="1">
                  <c:v>306</c:v>
                </c:pt>
                <c:pt idx="2">
                  <c:v>524</c:v>
                </c:pt>
                <c:pt idx="3">
                  <c:v>627</c:v>
                </c:pt>
                <c:pt idx="4">
                  <c:v>964</c:v>
                </c:pt>
                <c:pt idx="5">
                  <c:v>1185</c:v>
                </c:pt>
              </c:numCache>
            </c:numRef>
          </c:yVal>
          <c:smooth val="1"/>
          <c:extLst>
            <c:ext xmlns:c16="http://schemas.microsoft.com/office/drawing/2014/chart" uri="{C3380CC4-5D6E-409C-BE32-E72D297353CC}">
              <c16:uniqueId val="{00000008-2C3E-4159-A26C-A5207048256E}"/>
            </c:ext>
          </c:extLst>
        </c:ser>
        <c:ser>
          <c:idx val="4"/>
          <c:order val="4"/>
          <c:tx>
            <c:strRef>
              <c:f>Sheet1!$J$1</c:f>
              <c:strCache>
                <c:ptCount val="1"/>
                <c:pt idx="0">
                  <c:v>total number of shares</c:v>
                </c:pt>
              </c:strCache>
            </c:strRef>
          </c:tx>
          <c:spPr>
            <a:ln w="19050"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Sheet1!$A$2:$A$7</c:f>
              <c:numCache>
                <c:formatCode>General</c:formatCode>
                <c:ptCount val="6"/>
                <c:pt idx="0">
                  <c:v>5</c:v>
                </c:pt>
                <c:pt idx="1">
                  <c:v>20</c:v>
                </c:pt>
                <c:pt idx="2">
                  <c:v>35</c:v>
                </c:pt>
                <c:pt idx="3">
                  <c:v>50</c:v>
                </c:pt>
                <c:pt idx="4">
                  <c:v>65</c:v>
                </c:pt>
                <c:pt idx="5">
                  <c:v>80</c:v>
                </c:pt>
              </c:numCache>
            </c:numRef>
          </c:xVal>
          <c:yVal>
            <c:numRef>
              <c:f>Sheet1!$J$2:$J$7</c:f>
              <c:numCache>
                <c:formatCode>General</c:formatCode>
                <c:ptCount val="6"/>
                <c:pt idx="0">
                  <c:v>3416</c:v>
                </c:pt>
                <c:pt idx="1">
                  <c:v>3183</c:v>
                </c:pt>
                <c:pt idx="2">
                  <c:v>3217</c:v>
                </c:pt>
                <c:pt idx="3">
                  <c:v>3242</c:v>
                </c:pt>
                <c:pt idx="4">
                  <c:v>3136</c:v>
                </c:pt>
                <c:pt idx="5">
                  <c:v>2989</c:v>
                </c:pt>
              </c:numCache>
            </c:numRef>
          </c:yVal>
          <c:smooth val="1"/>
          <c:extLst>
            <c:ext xmlns:c16="http://schemas.microsoft.com/office/drawing/2014/chart" uri="{C3380CC4-5D6E-409C-BE32-E72D297353CC}">
              <c16:uniqueId val="{00000009-2C3E-4159-A26C-A5207048256E}"/>
            </c:ext>
          </c:extLst>
        </c:ser>
        <c:dLbls>
          <c:dLblPos val="t"/>
          <c:showLegendKey val="0"/>
          <c:showVal val="1"/>
          <c:showCatName val="0"/>
          <c:showSerName val="0"/>
          <c:showPercent val="0"/>
          <c:showBubbleSize val="0"/>
        </c:dLbls>
        <c:axId val="729088480"/>
        <c:axId val="729086840"/>
        <c:extLst>
          <c:ext xmlns:c15="http://schemas.microsoft.com/office/drawing/2012/chart" uri="{02D57815-91ED-43cb-92C2-25804820EDAC}">
            <c15:filteredScatterSeries>
              <c15:ser>
                <c:idx val="0"/>
                <c:order val="0"/>
                <c:tx>
                  <c:strRef>
                    <c:extLst>
                      <c:ext uri="{02D57815-91ED-43cb-92C2-25804820EDAC}">
                        <c15:formulaRef>
                          <c15:sqref>Sheet1!$F$1</c15:sqref>
                        </c15:formulaRef>
                      </c:ext>
                    </c:extLst>
                    <c:strCache>
                      <c:ptCount val="1"/>
                      <c:pt idx="0">
                        <c:v>users_shared</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extLst>
                      <c:ext uri="{02D57815-91ED-43cb-92C2-25804820EDAC}">
                        <c15:formulaRef>
                          <c15:sqref>Sheet1!$A$2:$A$7</c15:sqref>
                        </c15:formulaRef>
                      </c:ext>
                    </c:extLst>
                    <c:numCache>
                      <c:formatCode>General</c:formatCode>
                      <c:ptCount val="6"/>
                      <c:pt idx="0">
                        <c:v>5</c:v>
                      </c:pt>
                      <c:pt idx="1">
                        <c:v>20</c:v>
                      </c:pt>
                      <c:pt idx="2">
                        <c:v>35</c:v>
                      </c:pt>
                      <c:pt idx="3">
                        <c:v>50</c:v>
                      </c:pt>
                      <c:pt idx="4">
                        <c:v>65</c:v>
                      </c:pt>
                      <c:pt idx="5">
                        <c:v>80</c:v>
                      </c:pt>
                    </c:numCache>
                  </c:numRef>
                </c:xVal>
                <c:yVal>
                  <c:numRef>
                    <c:extLst>
                      <c:ext uri="{02D57815-91ED-43cb-92C2-25804820EDAC}">
                        <c15:formulaRef>
                          <c15:sqref>Sheet1!$F$2:$F$7</c15:sqref>
                        </c15:formulaRef>
                      </c:ext>
                    </c:extLst>
                    <c:numCache>
                      <c:formatCode>General</c:formatCode>
                      <c:ptCount val="6"/>
                      <c:pt idx="0">
                        <c:v>1871</c:v>
                      </c:pt>
                      <c:pt idx="1">
                        <c:v>1643</c:v>
                      </c:pt>
                      <c:pt idx="2">
                        <c:v>1670</c:v>
                      </c:pt>
                      <c:pt idx="3">
                        <c:v>1676</c:v>
                      </c:pt>
                      <c:pt idx="4">
                        <c:v>1557</c:v>
                      </c:pt>
                      <c:pt idx="5">
                        <c:v>1401</c:v>
                      </c:pt>
                    </c:numCache>
                  </c:numRef>
                </c:yVal>
                <c:smooth val="1"/>
                <c:extLst>
                  <c:ext xmlns:c16="http://schemas.microsoft.com/office/drawing/2014/chart" uri="{C3380CC4-5D6E-409C-BE32-E72D297353CC}">
                    <c16:uniqueId val="{0000000A-2C3E-4159-A26C-A5207048256E}"/>
                  </c:ext>
                </c:extLst>
              </c15:ser>
            </c15:filteredScatterSeries>
            <c15:filteredScatterSeries>
              <c15:ser>
                <c:idx val="2"/>
                <c:order val="2"/>
                <c:tx>
                  <c:strRef>
                    <c:extLst xmlns:c15="http://schemas.microsoft.com/office/drawing/2012/chart">
                      <c:ext xmlns:c15="http://schemas.microsoft.com/office/drawing/2012/chart" uri="{02D57815-91ED-43cb-92C2-25804820EDAC}">
                        <c15:formulaRef>
                          <c15:sqref>Sheet1!$H$1</c15:sqref>
                        </c15:formulaRef>
                      </c:ext>
                    </c:extLst>
                    <c:strCache>
                      <c:ptCount val="1"/>
                      <c:pt idx="0">
                        <c:v>sources_shared</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extLst xmlns:c15="http://schemas.microsoft.com/office/drawing/2012/chart">
                      <c:ext xmlns:c15="http://schemas.microsoft.com/office/drawing/2012/chart" uri="{02D57815-91ED-43cb-92C2-25804820EDAC}">
                        <c15:formulaRef>
                          <c15:sqref>Sheet1!$A$2:$A$7</c15:sqref>
                        </c15:formulaRef>
                      </c:ext>
                    </c:extLst>
                    <c:numCache>
                      <c:formatCode>General</c:formatCode>
                      <c:ptCount val="6"/>
                      <c:pt idx="0">
                        <c:v>5</c:v>
                      </c:pt>
                      <c:pt idx="1">
                        <c:v>20</c:v>
                      </c:pt>
                      <c:pt idx="2">
                        <c:v>35</c:v>
                      </c:pt>
                      <c:pt idx="3">
                        <c:v>50</c:v>
                      </c:pt>
                      <c:pt idx="4">
                        <c:v>65</c:v>
                      </c:pt>
                      <c:pt idx="5">
                        <c:v>80</c:v>
                      </c:pt>
                    </c:numCache>
                  </c:numRef>
                </c:xVal>
                <c:yVal>
                  <c:numRef>
                    <c:extLst xmlns:c15="http://schemas.microsoft.com/office/drawing/2012/chart">
                      <c:ext xmlns:c15="http://schemas.microsoft.com/office/drawing/2012/chart" uri="{02D57815-91ED-43cb-92C2-25804820EDAC}">
                        <c15:formulaRef>
                          <c15:sqref>Sheet1!$H$2:$H$7</c15:sqref>
                        </c15:formulaRef>
                      </c:ext>
                    </c:extLst>
                    <c:numCache>
                      <c:formatCode>General</c:formatCode>
                      <c:ptCount val="6"/>
                      <c:pt idx="0">
                        <c:v>1545</c:v>
                      </c:pt>
                      <c:pt idx="1">
                        <c:v>1540</c:v>
                      </c:pt>
                      <c:pt idx="2">
                        <c:v>1547</c:v>
                      </c:pt>
                      <c:pt idx="3">
                        <c:v>1566</c:v>
                      </c:pt>
                      <c:pt idx="4">
                        <c:v>1579</c:v>
                      </c:pt>
                      <c:pt idx="5">
                        <c:v>1588</c:v>
                      </c:pt>
                    </c:numCache>
                  </c:numRef>
                </c:yVal>
                <c:smooth val="1"/>
                <c:extLst>
                  <c:ext xmlns:c16="http://schemas.microsoft.com/office/drawing/2014/chart" uri="{C3380CC4-5D6E-409C-BE32-E72D297353CC}">
                    <c16:uniqueId val="{0000000B-2C3E-4159-A26C-A5207048256E}"/>
                  </c:ext>
                </c:extLst>
              </c15:ser>
            </c15:filteredScatterSeries>
          </c:ext>
        </c:extLst>
      </c:scatterChart>
      <c:valAx>
        <c:axId val="729088480"/>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Percentage of Fake News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9086840"/>
        <c:crosses val="autoZero"/>
        <c:crossBetween val="midCat"/>
      </c:valAx>
      <c:valAx>
        <c:axId val="729086840"/>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Shares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9088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96831-8B04-4CD7-81CB-243082FD2078}" type="datetimeFigureOut">
              <a:rPr lang="en-US" smtClean="0"/>
              <a:t>10/28/2019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FB4AB9-AD3E-4FD9-A39F-F9D1456E50EA}" type="slidenum">
              <a:rPr lang="en-US" smtClean="0"/>
              <a:t>‹#›</a:t>
            </a:fld>
            <a:endParaRPr lang="en-US" dirty="0"/>
          </a:p>
        </p:txBody>
      </p:sp>
    </p:spTree>
    <p:extLst>
      <p:ext uri="{BB962C8B-B14F-4D97-AF65-F5344CB8AC3E}">
        <p14:creationId xmlns:p14="http://schemas.microsoft.com/office/powerpoint/2010/main" val="3703958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FB4AB9-AD3E-4FD9-A39F-F9D1456E50EA}" type="slidenum">
              <a:rPr lang="en-US" smtClean="0"/>
              <a:t>5</a:t>
            </a:fld>
            <a:endParaRPr lang="en-US" dirty="0"/>
          </a:p>
        </p:txBody>
      </p:sp>
    </p:spTree>
    <p:extLst>
      <p:ext uri="{BB962C8B-B14F-4D97-AF65-F5344CB8AC3E}">
        <p14:creationId xmlns:p14="http://schemas.microsoft.com/office/powerpoint/2010/main" val="3241022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FB4AB9-AD3E-4FD9-A39F-F9D1456E50EA}" type="slidenum">
              <a:rPr lang="en-US" smtClean="0"/>
              <a:t>16</a:t>
            </a:fld>
            <a:endParaRPr lang="en-US" dirty="0"/>
          </a:p>
        </p:txBody>
      </p:sp>
    </p:spTree>
    <p:extLst>
      <p:ext uri="{BB962C8B-B14F-4D97-AF65-F5344CB8AC3E}">
        <p14:creationId xmlns:p14="http://schemas.microsoft.com/office/powerpoint/2010/main" val="1273534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Decisions:</a:t>
            </a:r>
          </a:p>
          <a:p>
            <a:pPr rtl="0"/>
            <a:r>
              <a:rPr lang="en-US" dirty="0"/>
              <a:t>1- When a user joins a network, the user chooses the users and news sources they want to follow</a:t>
            </a:r>
          </a:p>
          <a:p>
            <a:pPr rtl="0"/>
            <a:r>
              <a:rPr lang="en-US" dirty="0"/>
              <a:t>2- The network decides if the users or news sources are legitimate, i.e. do not break the network’s policies</a:t>
            </a:r>
          </a:p>
        </p:txBody>
      </p:sp>
      <p:sp>
        <p:nvSpPr>
          <p:cNvPr id="4" name="Slide Number Placeholder 3"/>
          <p:cNvSpPr>
            <a:spLocks noGrp="1"/>
          </p:cNvSpPr>
          <p:nvPr>
            <p:ph type="sldNum" sz="quarter" idx="5"/>
          </p:nvPr>
        </p:nvSpPr>
        <p:spPr/>
        <p:txBody>
          <a:bodyPr/>
          <a:lstStyle/>
          <a:p>
            <a:fld id="{C8FB4AB9-AD3E-4FD9-A39F-F9D1456E50EA}" type="slidenum">
              <a:rPr lang="en-US" smtClean="0"/>
              <a:t>17</a:t>
            </a:fld>
            <a:endParaRPr lang="en-US" dirty="0"/>
          </a:p>
        </p:txBody>
      </p:sp>
    </p:spTree>
    <p:extLst>
      <p:ext uri="{BB962C8B-B14F-4D97-AF65-F5344CB8AC3E}">
        <p14:creationId xmlns:p14="http://schemas.microsoft.com/office/powerpoint/2010/main" val="3594998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Decisions:</a:t>
            </a:r>
          </a:p>
          <a:p>
            <a:pPr rtl="0"/>
            <a:r>
              <a:rPr lang="en-US" dirty="0"/>
              <a:t>1- When an event happens, the news source decides whether they want to publish it or not</a:t>
            </a:r>
          </a:p>
          <a:p>
            <a:pPr rtl="0"/>
            <a:r>
              <a:rPr lang="en-US" dirty="0"/>
              <a:t>2- The news source also decides if they want to publish a fake article or not (fake encapsulates anything that has not happened)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The users classify whether the news article is fake or not</a:t>
            </a:r>
          </a:p>
          <a:p>
            <a:pPr rtl="0"/>
            <a:r>
              <a:rPr lang="en-US" dirty="0"/>
              <a:t>4- The users decide if they want to share the information or not</a:t>
            </a:r>
          </a:p>
          <a:p>
            <a:pPr rtl="0"/>
            <a:r>
              <a:rPr lang="en-US" dirty="0"/>
              <a:t>5- The users decide if they want to keep any of their connections or not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 The users decide if they want to follow new connections or not</a:t>
            </a:r>
          </a:p>
          <a:p>
            <a:pPr rtl="0"/>
            <a:endParaRPr lang="en-US" dirty="0"/>
          </a:p>
        </p:txBody>
      </p:sp>
      <p:sp>
        <p:nvSpPr>
          <p:cNvPr id="4" name="Slide Number Placeholder 3"/>
          <p:cNvSpPr>
            <a:spLocks noGrp="1"/>
          </p:cNvSpPr>
          <p:nvPr>
            <p:ph type="sldNum" sz="quarter" idx="5"/>
          </p:nvPr>
        </p:nvSpPr>
        <p:spPr/>
        <p:txBody>
          <a:bodyPr/>
          <a:lstStyle/>
          <a:p>
            <a:fld id="{C8FB4AB9-AD3E-4FD9-A39F-F9D1456E50EA}" type="slidenum">
              <a:rPr lang="en-US" smtClean="0"/>
              <a:t>20</a:t>
            </a:fld>
            <a:endParaRPr lang="en-US" dirty="0"/>
          </a:p>
        </p:txBody>
      </p:sp>
    </p:spTree>
    <p:extLst>
      <p:ext uri="{BB962C8B-B14F-4D97-AF65-F5344CB8AC3E}">
        <p14:creationId xmlns:p14="http://schemas.microsoft.com/office/powerpoint/2010/main" val="1679396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FB4AB9-AD3E-4FD9-A39F-F9D1456E50EA}" type="slidenum">
              <a:rPr lang="en-US" smtClean="0"/>
              <a:t>23</a:t>
            </a:fld>
            <a:endParaRPr lang="en-US" dirty="0"/>
          </a:p>
        </p:txBody>
      </p:sp>
    </p:spTree>
    <p:extLst>
      <p:ext uri="{BB962C8B-B14F-4D97-AF65-F5344CB8AC3E}">
        <p14:creationId xmlns:p14="http://schemas.microsoft.com/office/powerpoint/2010/main" val="1891260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FB4AB9-AD3E-4FD9-A39F-F9D1456E50EA}" type="slidenum">
              <a:rPr lang="en-US" smtClean="0"/>
              <a:t>24</a:t>
            </a:fld>
            <a:endParaRPr lang="en-US" dirty="0"/>
          </a:p>
        </p:txBody>
      </p:sp>
    </p:spTree>
    <p:extLst>
      <p:ext uri="{BB962C8B-B14F-4D97-AF65-F5344CB8AC3E}">
        <p14:creationId xmlns:p14="http://schemas.microsoft.com/office/powerpoint/2010/main" val="3959461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A7530-B76C-4D7C-84D1-0324925A8E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E6D8F3-AD3B-4841-AA0A-50B2BCEE13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40ED3A-3A9F-4510-8718-307913E238B4}"/>
              </a:ext>
            </a:extLst>
          </p:cNvPr>
          <p:cNvSpPr>
            <a:spLocks noGrp="1"/>
          </p:cNvSpPr>
          <p:nvPr>
            <p:ph type="dt" sz="half" idx="10"/>
          </p:nvPr>
        </p:nvSpPr>
        <p:spPr/>
        <p:txBody>
          <a:bodyPr/>
          <a:lstStyle/>
          <a:p>
            <a:fld id="{3493DA4F-A66F-4E12-8377-09A2D017FA2B}" type="datetimeFigureOut">
              <a:rPr lang="en-US" smtClean="0"/>
              <a:t>10/28/2019</a:t>
            </a:fld>
            <a:endParaRPr lang="en-US" dirty="0"/>
          </a:p>
        </p:txBody>
      </p:sp>
      <p:sp>
        <p:nvSpPr>
          <p:cNvPr id="5" name="Footer Placeholder 4">
            <a:extLst>
              <a:ext uri="{FF2B5EF4-FFF2-40B4-BE49-F238E27FC236}">
                <a16:creationId xmlns:a16="http://schemas.microsoft.com/office/drawing/2014/main" id="{48415ABA-17C8-442C-8E5F-05C95CD58A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29EC08E-3F6A-41F5-ADA0-25F8C1560015}"/>
              </a:ext>
            </a:extLst>
          </p:cNvPr>
          <p:cNvSpPr>
            <a:spLocks noGrp="1"/>
          </p:cNvSpPr>
          <p:nvPr>
            <p:ph type="sldNum" sz="quarter" idx="12"/>
          </p:nvPr>
        </p:nvSpPr>
        <p:spPr/>
        <p:txBody>
          <a:bodyPr/>
          <a:lstStyle/>
          <a:p>
            <a:fld id="{96CFC8A0-CCA7-4145-8CF2-9CBB933B8CD2}" type="slidenum">
              <a:rPr lang="en-US" smtClean="0"/>
              <a:t>‹#›</a:t>
            </a:fld>
            <a:endParaRPr lang="en-US" dirty="0"/>
          </a:p>
        </p:txBody>
      </p:sp>
    </p:spTree>
    <p:extLst>
      <p:ext uri="{BB962C8B-B14F-4D97-AF65-F5344CB8AC3E}">
        <p14:creationId xmlns:p14="http://schemas.microsoft.com/office/powerpoint/2010/main" val="4033994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6B6BE-15D8-45C0-9AAE-C1A1591D7E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FCC9B9-98FE-437A-93B5-C52A6DE70A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EFC4B-6D0A-46D2-AD3F-775DED7833A3}"/>
              </a:ext>
            </a:extLst>
          </p:cNvPr>
          <p:cNvSpPr>
            <a:spLocks noGrp="1"/>
          </p:cNvSpPr>
          <p:nvPr>
            <p:ph type="dt" sz="half" idx="10"/>
          </p:nvPr>
        </p:nvSpPr>
        <p:spPr/>
        <p:txBody>
          <a:bodyPr/>
          <a:lstStyle/>
          <a:p>
            <a:fld id="{3493DA4F-A66F-4E12-8377-09A2D017FA2B}" type="datetimeFigureOut">
              <a:rPr lang="en-US" smtClean="0"/>
              <a:t>10/28/2019</a:t>
            </a:fld>
            <a:endParaRPr lang="en-US" dirty="0"/>
          </a:p>
        </p:txBody>
      </p:sp>
      <p:sp>
        <p:nvSpPr>
          <p:cNvPr id="5" name="Footer Placeholder 4">
            <a:extLst>
              <a:ext uri="{FF2B5EF4-FFF2-40B4-BE49-F238E27FC236}">
                <a16:creationId xmlns:a16="http://schemas.microsoft.com/office/drawing/2014/main" id="{7C1812A0-FFDE-4F75-9716-345DEE0C76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0EDBA6-4143-4547-89B1-AAA74388221D}"/>
              </a:ext>
            </a:extLst>
          </p:cNvPr>
          <p:cNvSpPr>
            <a:spLocks noGrp="1"/>
          </p:cNvSpPr>
          <p:nvPr>
            <p:ph type="sldNum" sz="quarter" idx="12"/>
          </p:nvPr>
        </p:nvSpPr>
        <p:spPr/>
        <p:txBody>
          <a:bodyPr/>
          <a:lstStyle/>
          <a:p>
            <a:fld id="{96CFC8A0-CCA7-4145-8CF2-9CBB933B8CD2}" type="slidenum">
              <a:rPr lang="en-US" smtClean="0"/>
              <a:t>‹#›</a:t>
            </a:fld>
            <a:endParaRPr lang="en-US" dirty="0"/>
          </a:p>
        </p:txBody>
      </p:sp>
    </p:spTree>
    <p:extLst>
      <p:ext uri="{BB962C8B-B14F-4D97-AF65-F5344CB8AC3E}">
        <p14:creationId xmlns:p14="http://schemas.microsoft.com/office/powerpoint/2010/main" val="181866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A2EE68-2E50-4AFA-A3A5-E45D2F6F1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DAA82D-DD9C-4645-BC5F-541FAA0CC9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8288EA-FBCA-4D02-994F-9F4E4A4299BC}"/>
              </a:ext>
            </a:extLst>
          </p:cNvPr>
          <p:cNvSpPr>
            <a:spLocks noGrp="1"/>
          </p:cNvSpPr>
          <p:nvPr>
            <p:ph type="dt" sz="half" idx="10"/>
          </p:nvPr>
        </p:nvSpPr>
        <p:spPr/>
        <p:txBody>
          <a:bodyPr/>
          <a:lstStyle/>
          <a:p>
            <a:fld id="{3493DA4F-A66F-4E12-8377-09A2D017FA2B}" type="datetimeFigureOut">
              <a:rPr lang="en-US" smtClean="0"/>
              <a:t>10/28/2019</a:t>
            </a:fld>
            <a:endParaRPr lang="en-US" dirty="0"/>
          </a:p>
        </p:txBody>
      </p:sp>
      <p:sp>
        <p:nvSpPr>
          <p:cNvPr id="5" name="Footer Placeholder 4">
            <a:extLst>
              <a:ext uri="{FF2B5EF4-FFF2-40B4-BE49-F238E27FC236}">
                <a16:creationId xmlns:a16="http://schemas.microsoft.com/office/drawing/2014/main" id="{443E9CE1-0542-4892-9636-2554A5DBF0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7BE452F-AB3B-4E04-9130-91C4852624C8}"/>
              </a:ext>
            </a:extLst>
          </p:cNvPr>
          <p:cNvSpPr>
            <a:spLocks noGrp="1"/>
          </p:cNvSpPr>
          <p:nvPr>
            <p:ph type="sldNum" sz="quarter" idx="12"/>
          </p:nvPr>
        </p:nvSpPr>
        <p:spPr/>
        <p:txBody>
          <a:bodyPr/>
          <a:lstStyle/>
          <a:p>
            <a:fld id="{96CFC8A0-CCA7-4145-8CF2-9CBB933B8CD2}" type="slidenum">
              <a:rPr lang="en-US" smtClean="0"/>
              <a:t>‹#›</a:t>
            </a:fld>
            <a:endParaRPr lang="en-US" dirty="0"/>
          </a:p>
        </p:txBody>
      </p:sp>
    </p:spTree>
    <p:extLst>
      <p:ext uri="{BB962C8B-B14F-4D97-AF65-F5344CB8AC3E}">
        <p14:creationId xmlns:p14="http://schemas.microsoft.com/office/powerpoint/2010/main" val="4031489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D4408-B955-4843-BC84-790B9741B5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235525-0B57-4A3F-8269-783C01C593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F2DF21-B10B-409E-AE23-88AD1E32531A}"/>
              </a:ext>
            </a:extLst>
          </p:cNvPr>
          <p:cNvSpPr>
            <a:spLocks noGrp="1"/>
          </p:cNvSpPr>
          <p:nvPr>
            <p:ph type="dt" sz="half" idx="10"/>
          </p:nvPr>
        </p:nvSpPr>
        <p:spPr/>
        <p:txBody>
          <a:bodyPr/>
          <a:lstStyle/>
          <a:p>
            <a:fld id="{3493DA4F-A66F-4E12-8377-09A2D017FA2B}" type="datetimeFigureOut">
              <a:rPr lang="en-US" smtClean="0"/>
              <a:t>10/28/2019</a:t>
            </a:fld>
            <a:endParaRPr lang="en-US" dirty="0"/>
          </a:p>
        </p:txBody>
      </p:sp>
      <p:sp>
        <p:nvSpPr>
          <p:cNvPr id="5" name="Footer Placeholder 4">
            <a:extLst>
              <a:ext uri="{FF2B5EF4-FFF2-40B4-BE49-F238E27FC236}">
                <a16:creationId xmlns:a16="http://schemas.microsoft.com/office/drawing/2014/main" id="{09514DA8-7A8A-4D71-941E-A3B1BD9528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2D496D-1AC4-4DB5-A884-06093C7F33C5}"/>
              </a:ext>
            </a:extLst>
          </p:cNvPr>
          <p:cNvSpPr>
            <a:spLocks noGrp="1"/>
          </p:cNvSpPr>
          <p:nvPr>
            <p:ph type="sldNum" sz="quarter" idx="12"/>
          </p:nvPr>
        </p:nvSpPr>
        <p:spPr/>
        <p:txBody>
          <a:bodyPr/>
          <a:lstStyle/>
          <a:p>
            <a:fld id="{96CFC8A0-CCA7-4145-8CF2-9CBB933B8CD2}" type="slidenum">
              <a:rPr lang="en-US" smtClean="0"/>
              <a:t>‹#›</a:t>
            </a:fld>
            <a:endParaRPr lang="en-US" dirty="0"/>
          </a:p>
        </p:txBody>
      </p:sp>
    </p:spTree>
    <p:extLst>
      <p:ext uri="{BB962C8B-B14F-4D97-AF65-F5344CB8AC3E}">
        <p14:creationId xmlns:p14="http://schemas.microsoft.com/office/powerpoint/2010/main" val="1093922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16F32-0298-4E32-886C-A59FF1333A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C8BE64-E0BC-4242-A5C8-F8789DA878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A2A7DC-A1DF-466F-B85A-DD34A09819FD}"/>
              </a:ext>
            </a:extLst>
          </p:cNvPr>
          <p:cNvSpPr>
            <a:spLocks noGrp="1"/>
          </p:cNvSpPr>
          <p:nvPr>
            <p:ph type="dt" sz="half" idx="10"/>
          </p:nvPr>
        </p:nvSpPr>
        <p:spPr/>
        <p:txBody>
          <a:bodyPr/>
          <a:lstStyle/>
          <a:p>
            <a:fld id="{3493DA4F-A66F-4E12-8377-09A2D017FA2B}" type="datetimeFigureOut">
              <a:rPr lang="en-US" smtClean="0"/>
              <a:t>10/28/2019</a:t>
            </a:fld>
            <a:endParaRPr lang="en-US" dirty="0"/>
          </a:p>
        </p:txBody>
      </p:sp>
      <p:sp>
        <p:nvSpPr>
          <p:cNvPr id="5" name="Footer Placeholder 4">
            <a:extLst>
              <a:ext uri="{FF2B5EF4-FFF2-40B4-BE49-F238E27FC236}">
                <a16:creationId xmlns:a16="http://schemas.microsoft.com/office/drawing/2014/main" id="{6EDD27EC-2D15-4F46-AD59-7EC101F61B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F1F351-7555-44B6-BB29-FD81448F90B1}"/>
              </a:ext>
            </a:extLst>
          </p:cNvPr>
          <p:cNvSpPr>
            <a:spLocks noGrp="1"/>
          </p:cNvSpPr>
          <p:nvPr>
            <p:ph type="sldNum" sz="quarter" idx="12"/>
          </p:nvPr>
        </p:nvSpPr>
        <p:spPr/>
        <p:txBody>
          <a:bodyPr/>
          <a:lstStyle/>
          <a:p>
            <a:fld id="{96CFC8A0-CCA7-4145-8CF2-9CBB933B8CD2}" type="slidenum">
              <a:rPr lang="en-US" smtClean="0"/>
              <a:t>‹#›</a:t>
            </a:fld>
            <a:endParaRPr lang="en-US" dirty="0"/>
          </a:p>
        </p:txBody>
      </p:sp>
    </p:spTree>
    <p:extLst>
      <p:ext uri="{BB962C8B-B14F-4D97-AF65-F5344CB8AC3E}">
        <p14:creationId xmlns:p14="http://schemas.microsoft.com/office/powerpoint/2010/main" val="370289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840C-6582-4DDF-AB47-586EAB68E5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647F52-53A3-4C18-A8F2-BE6496BD72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44FBF0-AFF8-468A-84CD-6E71A8808A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B51A48-F3E3-41EE-8AEE-B64507B47025}"/>
              </a:ext>
            </a:extLst>
          </p:cNvPr>
          <p:cNvSpPr>
            <a:spLocks noGrp="1"/>
          </p:cNvSpPr>
          <p:nvPr>
            <p:ph type="dt" sz="half" idx="10"/>
          </p:nvPr>
        </p:nvSpPr>
        <p:spPr/>
        <p:txBody>
          <a:bodyPr/>
          <a:lstStyle/>
          <a:p>
            <a:fld id="{3493DA4F-A66F-4E12-8377-09A2D017FA2B}" type="datetimeFigureOut">
              <a:rPr lang="en-US" smtClean="0"/>
              <a:t>10/28/2019</a:t>
            </a:fld>
            <a:endParaRPr lang="en-US" dirty="0"/>
          </a:p>
        </p:txBody>
      </p:sp>
      <p:sp>
        <p:nvSpPr>
          <p:cNvPr id="6" name="Footer Placeholder 5">
            <a:extLst>
              <a:ext uri="{FF2B5EF4-FFF2-40B4-BE49-F238E27FC236}">
                <a16:creationId xmlns:a16="http://schemas.microsoft.com/office/drawing/2014/main" id="{1443324C-38E7-4083-B624-96FD664A3D4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D0D442-F981-46CA-AC72-192E7DFA8EE4}"/>
              </a:ext>
            </a:extLst>
          </p:cNvPr>
          <p:cNvSpPr>
            <a:spLocks noGrp="1"/>
          </p:cNvSpPr>
          <p:nvPr>
            <p:ph type="sldNum" sz="quarter" idx="12"/>
          </p:nvPr>
        </p:nvSpPr>
        <p:spPr/>
        <p:txBody>
          <a:bodyPr/>
          <a:lstStyle/>
          <a:p>
            <a:fld id="{96CFC8A0-CCA7-4145-8CF2-9CBB933B8CD2}" type="slidenum">
              <a:rPr lang="en-US" smtClean="0"/>
              <a:t>‹#›</a:t>
            </a:fld>
            <a:endParaRPr lang="en-US" dirty="0"/>
          </a:p>
        </p:txBody>
      </p:sp>
    </p:spTree>
    <p:extLst>
      <p:ext uri="{BB962C8B-B14F-4D97-AF65-F5344CB8AC3E}">
        <p14:creationId xmlns:p14="http://schemas.microsoft.com/office/powerpoint/2010/main" val="108769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5162F-5EDE-4C14-9460-D6593A3B85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90C965-8BEE-4248-8838-FA66FA098C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99A869-3BC1-44E4-8E17-3ED2F52C8D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91F421-5A31-474D-84F6-DF2A42D1D0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42B20B-BEEA-4AB7-B01E-6C682F72CD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7183E9-69F7-4265-9055-5929498B2788}"/>
              </a:ext>
            </a:extLst>
          </p:cNvPr>
          <p:cNvSpPr>
            <a:spLocks noGrp="1"/>
          </p:cNvSpPr>
          <p:nvPr>
            <p:ph type="dt" sz="half" idx="10"/>
          </p:nvPr>
        </p:nvSpPr>
        <p:spPr/>
        <p:txBody>
          <a:bodyPr/>
          <a:lstStyle/>
          <a:p>
            <a:fld id="{3493DA4F-A66F-4E12-8377-09A2D017FA2B}" type="datetimeFigureOut">
              <a:rPr lang="en-US" smtClean="0"/>
              <a:t>10/28/2019</a:t>
            </a:fld>
            <a:endParaRPr lang="en-US" dirty="0"/>
          </a:p>
        </p:txBody>
      </p:sp>
      <p:sp>
        <p:nvSpPr>
          <p:cNvPr id="8" name="Footer Placeholder 7">
            <a:extLst>
              <a:ext uri="{FF2B5EF4-FFF2-40B4-BE49-F238E27FC236}">
                <a16:creationId xmlns:a16="http://schemas.microsoft.com/office/drawing/2014/main" id="{D2F0CEE7-77CC-473B-8D43-C3D01B68AEC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574F5F7-3D60-4F94-8312-A42F26204E98}"/>
              </a:ext>
            </a:extLst>
          </p:cNvPr>
          <p:cNvSpPr>
            <a:spLocks noGrp="1"/>
          </p:cNvSpPr>
          <p:nvPr>
            <p:ph type="sldNum" sz="quarter" idx="12"/>
          </p:nvPr>
        </p:nvSpPr>
        <p:spPr/>
        <p:txBody>
          <a:bodyPr/>
          <a:lstStyle/>
          <a:p>
            <a:fld id="{96CFC8A0-CCA7-4145-8CF2-9CBB933B8CD2}" type="slidenum">
              <a:rPr lang="en-US" smtClean="0"/>
              <a:t>‹#›</a:t>
            </a:fld>
            <a:endParaRPr lang="en-US" dirty="0"/>
          </a:p>
        </p:txBody>
      </p:sp>
    </p:spTree>
    <p:extLst>
      <p:ext uri="{BB962C8B-B14F-4D97-AF65-F5344CB8AC3E}">
        <p14:creationId xmlns:p14="http://schemas.microsoft.com/office/powerpoint/2010/main" val="1300337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63D0-4B0F-4BF1-81D0-26A68C782C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B9AB57-E648-419C-AAAE-A17C235D05DF}"/>
              </a:ext>
            </a:extLst>
          </p:cNvPr>
          <p:cNvSpPr>
            <a:spLocks noGrp="1"/>
          </p:cNvSpPr>
          <p:nvPr>
            <p:ph type="dt" sz="half" idx="10"/>
          </p:nvPr>
        </p:nvSpPr>
        <p:spPr/>
        <p:txBody>
          <a:bodyPr/>
          <a:lstStyle/>
          <a:p>
            <a:fld id="{3493DA4F-A66F-4E12-8377-09A2D017FA2B}" type="datetimeFigureOut">
              <a:rPr lang="en-US" smtClean="0"/>
              <a:t>10/28/2019</a:t>
            </a:fld>
            <a:endParaRPr lang="en-US" dirty="0"/>
          </a:p>
        </p:txBody>
      </p:sp>
      <p:sp>
        <p:nvSpPr>
          <p:cNvPr id="4" name="Footer Placeholder 3">
            <a:extLst>
              <a:ext uri="{FF2B5EF4-FFF2-40B4-BE49-F238E27FC236}">
                <a16:creationId xmlns:a16="http://schemas.microsoft.com/office/drawing/2014/main" id="{F020CBDE-A590-4C96-893C-56F49288B12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2CFB51F-0602-4DA4-8406-883E16262D75}"/>
              </a:ext>
            </a:extLst>
          </p:cNvPr>
          <p:cNvSpPr>
            <a:spLocks noGrp="1"/>
          </p:cNvSpPr>
          <p:nvPr>
            <p:ph type="sldNum" sz="quarter" idx="12"/>
          </p:nvPr>
        </p:nvSpPr>
        <p:spPr/>
        <p:txBody>
          <a:bodyPr/>
          <a:lstStyle/>
          <a:p>
            <a:fld id="{96CFC8A0-CCA7-4145-8CF2-9CBB933B8CD2}" type="slidenum">
              <a:rPr lang="en-US" smtClean="0"/>
              <a:t>‹#›</a:t>
            </a:fld>
            <a:endParaRPr lang="en-US" dirty="0"/>
          </a:p>
        </p:txBody>
      </p:sp>
    </p:spTree>
    <p:extLst>
      <p:ext uri="{BB962C8B-B14F-4D97-AF65-F5344CB8AC3E}">
        <p14:creationId xmlns:p14="http://schemas.microsoft.com/office/powerpoint/2010/main" val="2706614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CEBE6A-4521-4F1E-B308-44D511A51BCF}"/>
              </a:ext>
            </a:extLst>
          </p:cNvPr>
          <p:cNvSpPr>
            <a:spLocks noGrp="1"/>
          </p:cNvSpPr>
          <p:nvPr>
            <p:ph type="dt" sz="half" idx="10"/>
          </p:nvPr>
        </p:nvSpPr>
        <p:spPr/>
        <p:txBody>
          <a:bodyPr/>
          <a:lstStyle/>
          <a:p>
            <a:fld id="{3493DA4F-A66F-4E12-8377-09A2D017FA2B}" type="datetimeFigureOut">
              <a:rPr lang="en-US" smtClean="0"/>
              <a:t>10/28/2019</a:t>
            </a:fld>
            <a:endParaRPr lang="en-US" dirty="0"/>
          </a:p>
        </p:txBody>
      </p:sp>
      <p:sp>
        <p:nvSpPr>
          <p:cNvPr id="3" name="Footer Placeholder 2">
            <a:extLst>
              <a:ext uri="{FF2B5EF4-FFF2-40B4-BE49-F238E27FC236}">
                <a16:creationId xmlns:a16="http://schemas.microsoft.com/office/drawing/2014/main" id="{344611DE-6F31-4933-95A2-6E60262512D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BCFAFCE-0A61-407B-9D50-23E9D31CA10D}"/>
              </a:ext>
            </a:extLst>
          </p:cNvPr>
          <p:cNvSpPr>
            <a:spLocks noGrp="1"/>
          </p:cNvSpPr>
          <p:nvPr>
            <p:ph type="sldNum" sz="quarter" idx="12"/>
          </p:nvPr>
        </p:nvSpPr>
        <p:spPr/>
        <p:txBody>
          <a:bodyPr/>
          <a:lstStyle/>
          <a:p>
            <a:fld id="{96CFC8A0-CCA7-4145-8CF2-9CBB933B8CD2}" type="slidenum">
              <a:rPr lang="en-US" smtClean="0"/>
              <a:t>‹#›</a:t>
            </a:fld>
            <a:endParaRPr lang="en-US" dirty="0"/>
          </a:p>
        </p:txBody>
      </p:sp>
    </p:spTree>
    <p:extLst>
      <p:ext uri="{BB962C8B-B14F-4D97-AF65-F5344CB8AC3E}">
        <p14:creationId xmlns:p14="http://schemas.microsoft.com/office/powerpoint/2010/main" val="1862784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B036-2397-464A-8FA2-6BCF0D12D5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2BBFA9-F5B6-405A-AF20-823E7AFF7E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D32D7B-D98E-4588-B8BE-2D9213B1A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EC1A46-D87C-4ACC-9A40-D4CEE2966BA2}"/>
              </a:ext>
            </a:extLst>
          </p:cNvPr>
          <p:cNvSpPr>
            <a:spLocks noGrp="1"/>
          </p:cNvSpPr>
          <p:nvPr>
            <p:ph type="dt" sz="half" idx="10"/>
          </p:nvPr>
        </p:nvSpPr>
        <p:spPr/>
        <p:txBody>
          <a:bodyPr/>
          <a:lstStyle/>
          <a:p>
            <a:fld id="{3493DA4F-A66F-4E12-8377-09A2D017FA2B}" type="datetimeFigureOut">
              <a:rPr lang="en-US" smtClean="0"/>
              <a:t>10/28/2019</a:t>
            </a:fld>
            <a:endParaRPr lang="en-US" dirty="0"/>
          </a:p>
        </p:txBody>
      </p:sp>
      <p:sp>
        <p:nvSpPr>
          <p:cNvPr id="6" name="Footer Placeholder 5">
            <a:extLst>
              <a:ext uri="{FF2B5EF4-FFF2-40B4-BE49-F238E27FC236}">
                <a16:creationId xmlns:a16="http://schemas.microsoft.com/office/drawing/2014/main" id="{27911BB0-6955-40E6-B6D6-3A2DC33E14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1D0BB8-1491-49B4-BD17-E75AFA992892}"/>
              </a:ext>
            </a:extLst>
          </p:cNvPr>
          <p:cNvSpPr>
            <a:spLocks noGrp="1"/>
          </p:cNvSpPr>
          <p:nvPr>
            <p:ph type="sldNum" sz="quarter" idx="12"/>
          </p:nvPr>
        </p:nvSpPr>
        <p:spPr/>
        <p:txBody>
          <a:bodyPr/>
          <a:lstStyle/>
          <a:p>
            <a:fld id="{96CFC8A0-CCA7-4145-8CF2-9CBB933B8CD2}" type="slidenum">
              <a:rPr lang="en-US" smtClean="0"/>
              <a:t>‹#›</a:t>
            </a:fld>
            <a:endParaRPr lang="en-US" dirty="0"/>
          </a:p>
        </p:txBody>
      </p:sp>
    </p:spTree>
    <p:extLst>
      <p:ext uri="{BB962C8B-B14F-4D97-AF65-F5344CB8AC3E}">
        <p14:creationId xmlns:p14="http://schemas.microsoft.com/office/powerpoint/2010/main" val="841328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EA881-5F67-443A-B5ED-7A6A0D2F70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FB7A46-0D0F-4324-AE68-6B32D493B4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E18F917-21D1-4C8A-AB51-CF10F7733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3B3F4E-5104-48C4-942A-6B01130E723C}"/>
              </a:ext>
            </a:extLst>
          </p:cNvPr>
          <p:cNvSpPr>
            <a:spLocks noGrp="1"/>
          </p:cNvSpPr>
          <p:nvPr>
            <p:ph type="dt" sz="half" idx="10"/>
          </p:nvPr>
        </p:nvSpPr>
        <p:spPr/>
        <p:txBody>
          <a:bodyPr/>
          <a:lstStyle/>
          <a:p>
            <a:fld id="{3493DA4F-A66F-4E12-8377-09A2D017FA2B}" type="datetimeFigureOut">
              <a:rPr lang="en-US" smtClean="0"/>
              <a:t>10/28/2019</a:t>
            </a:fld>
            <a:endParaRPr lang="en-US" dirty="0"/>
          </a:p>
        </p:txBody>
      </p:sp>
      <p:sp>
        <p:nvSpPr>
          <p:cNvPr id="6" name="Footer Placeholder 5">
            <a:extLst>
              <a:ext uri="{FF2B5EF4-FFF2-40B4-BE49-F238E27FC236}">
                <a16:creationId xmlns:a16="http://schemas.microsoft.com/office/drawing/2014/main" id="{2568E4B2-1AA3-4FF7-9462-FE2C8CB6268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1B630A6-098C-4CCD-9940-39C3E08F2810}"/>
              </a:ext>
            </a:extLst>
          </p:cNvPr>
          <p:cNvSpPr>
            <a:spLocks noGrp="1"/>
          </p:cNvSpPr>
          <p:nvPr>
            <p:ph type="sldNum" sz="quarter" idx="12"/>
          </p:nvPr>
        </p:nvSpPr>
        <p:spPr/>
        <p:txBody>
          <a:bodyPr/>
          <a:lstStyle/>
          <a:p>
            <a:fld id="{96CFC8A0-CCA7-4145-8CF2-9CBB933B8CD2}" type="slidenum">
              <a:rPr lang="en-US" smtClean="0"/>
              <a:t>‹#›</a:t>
            </a:fld>
            <a:endParaRPr lang="en-US" dirty="0"/>
          </a:p>
        </p:txBody>
      </p:sp>
    </p:spTree>
    <p:extLst>
      <p:ext uri="{BB962C8B-B14F-4D97-AF65-F5344CB8AC3E}">
        <p14:creationId xmlns:p14="http://schemas.microsoft.com/office/powerpoint/2010/main" val="1359709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764952-CECD-47B3-8EB2-C77696CDC9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6EBDFC-A490-4F17-8287-BB35CCF907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74153-A3BB-49AC-AD3F-92BD189971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3DA4F-A66F-4E12-8377-09A2D017FA2B}" type="datetimeFigureOut">
              <a:rPr lang="en-US" smtClean="0"/>
              <a:t>10/28/2019</a:t>
            </a:fld>
            <a:endParaRPr lang="en-US" dirty="0"/>
          </a:p>
        </p:txBody>
      </p:sp>
      <p:sp>
        <p:nvSpPr>
          <p:cNvPr id="5" name="Footer Placeholder 4">
            <a:extLst>
              <a:ext uri="{FF2B5EF4-FFF2-40B4-BE49-F238E27FC236}">
                <a16:creationId xmlns:a16="http://schemas.microsoft.com/office/drawing/2014/main" id="{050DEF9B-239E-4D08-8CCA-837C1D14DA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1E6EC1F-D481-4B0D-89E4-5FE12D81E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CFC8A0-CCA7-4145-8CF2-9CBB933B8CD2}" type="slidenum">
              <a:rPr lang="en-US" smtClean="0"/>
              <a:t>‹#›</a:t>
            </a:fld>
            <a:endParaRPr lang="en-US" dirty="0"/>
          </a:p>
        </p:txBody>
      </p:sp>
    </p:spTree>
    <p:extLst>
      <p:ext uri="{BB962C8B-B14F-4D97-AF65-F5344CB8AC3E}">
        <p14:creationId xmlns:p14="http://schemas.microsoft.com/office/powerpoint/2010/main" val="1213793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32C7-C835-412A-94E2-534CDA75C1F3}"/>
              </a:ext>
            </a:extLst>
          </p:cNvPr>
          <p:cNvSpPr>
            <a:spLocks noGrp="1"/>
          </p:cNvSpPr>
          <p:nvPr>
            <p:ph type="title"/>
          </p:nvPr>
        </p:nvSpPr>
        <p:spPr>
          <a:xfrm>
            <a:off x="1729821" y="241411"/>
            <a:ext cx="8071960" cy="1325563"/>
          </a:xfrm>
        </p:spPr>
        <p:txBody>
          <a:bodyPr/>
          <a:lstStyle/>
          <a:p>
            <a:r>
              <a:rPr lang="en-US" dirty="0"/>
              <a:t>USF ISDS PhD Oral Exam – 2019</a:t>
            </a:r>
          </a:p>
        </p:txBody>
      </p:sp>
      <p:pic>
        <p:nvPicPr>
          <p:cNvPr id="1026" name="Picture 2" descr="Image result for usf logo">
            <a:extLst>
              <a:ext uri="{FF2B5EF4-FFF2-40B4-BE49-F238E27FC236}">
                <a16:creationId xmlns:a16="http://schemas.microsoft.com/office/drawing/2014/main" id="{68964928-0C0D-400C-B494-97EFAF207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2814" y="0"/>
            <a:ext cx="2239186" cy="117251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709F5DB-39A3-4A7D-81C8-66AADEE36355}"/>
              </a:ext>
            </a:extLst>
          </p:cNvPr>
          <p:cNvPicPr>
            <a:picLocks noChangeAspect="1"/>
          </p:cNvPicPr>
          <p:nvPr/>
        </p:nvPicPr>
        <p:blipFill>
          <a:blip r:embed="rId3"/>
          <a:stretch>
            <a:fillRect/>
          </a:stretch>
        </p:blipFill>
        <p:spPr>
          <a:xfrm>
            <a:off x="3289110" y="1856697"/>
            <a:ext cx="5682170" cy="4954574"/>
          </a:xfrm>
          <a:prstGeom prst="rect">
            <a:avLst/>
          </a:prstGeom>
        </p:spPr>
      </p:pic>
      <p:pic>
        <p:nvPicPr>
          <p:cNvPr id="6" name="Picture 5" descr="A close up of a map&#10;&#10;Description automatically generated">
            <a:extLst>
              <a:ext uri="{FF2B5EF4-FFF2-40B4-BE49-F238E27FC236}">
                <a16:creationId xmlns:a16="http://schemas.microsoft.com/office/drawing/2014/main" id="{86AA1C1F-CD24-4DEC-8D93-D1174F2190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64" y="2901617"/>
            <a:ext cx="3001318" cy="2066481"/>
          </a:xfrm>
          <a:prstGeom prst="rect">
            <a:avLst/>
          </a:prstGeom>
        </p:spPr>
      </p:pic>
      <p:sp>
        <p:nvSpPr>
          <p:cNvPr id="3" name="TextBox 2">
            <a:extLst>
              <a:ext uri="{FF2B5EF4-FFF2-40B4-BE49-F238E27FC236}">
                <a16:creationId xmlns:a16="http://schemas.microsoft.com/office/drawing/2014/main" id="{243B28B8-AC5B-46C4-8EAD-99CAE71989B9}"/>
              </a:ext>
            </a:extLst>
          </p:cNvPr>
          <p:cNvSpPr txBox="1"/>
          <p:nvPr/>
        </p:nvSpPr>
        <p:spPr>
          <a:xfrm>
            <a:off x="4338321" y="1413304"/>
            <a:ext cx="2854960" cy="523220"/>
          </a:xfrm>
          <a:prstGeom prst="rect">
            <a:avLst/>
          </a:prstGeom>
          <a:noFill/>
        </p:spPr>
        <p:txBody>
          <a:bodyPr wrap="square" rtlCol="0">
            <a:spAutoFit/>
          </a:bodyPr>
          <a:lstStyle/>
          <a:p>
            <a:r>
              <a:rPr lang="en-US" sz="2800" dirty="0">
                <a:solidFill>
                  <a:schemeClr val="bg2">
                    <a:lumMod val="50000"/>
                  </a:schemeClr>
                </a:solidFill>
                <a:latin typeface="+mj-lt"/>
              </a:rPr>
              <a:t>Abdallah Musmar</a:t>
            </a:r>
          </a:p>
        </p:txBody>
      </p:sp>
      <p:pic>
        <p:nvPicPr>
          <p:cNvPr id="1028" name="Picture 4" descr="Image result for rnn">
            <a:extLst>
              <a:ext uri="{FF2B5EF4-FFF2-40B4-BE49-F238E27FC236}">
                <a16:creationId xmlns:a16="http://schemas.microsoft.com/office/drawing/2014/main" id="{AC06C5FF-AE70-43B4-82E0-43AD379ADC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87869" y="2717483"/>
            <a:ext cx="3175691" cy="18897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recommender system">
            <a:extLst>
              <a:ext uri="{FF2B5EF4-FFF2-40B4-BE49-F238E27FC236}">
                <a16:creationId xmlns:a16="http://schemas.microsoft.com/office/drawing/2014/main" id="{45939A5B-B7C9-4E7C-906D-5B08E0415F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81993" y="4795520"/>
            <a:ext cx="2170853" cy="1628140"/>
          </a:xfrm>
          <a:prstGeom prst="rect">
            <a:avLst/>
          </a:prstGeom>
          <a:noFill/>
          <a:extLst>
            <a:ext uri="{909E8E84-426E-40DD-AFC4-6F175D3DCCD1}">
              <a14:hiddenFill xmlns:a14="http://schemas.microsoft.com/office/drawing/2010/main">
                <a:solidFill>
                  <a:srgbClr val="FFFFFF"/>
                </a:solidFill>
              </a14:hiddenFill>
            </a:ext>
          </a:extLst>
        </p:spPr>
      </p:pic>
      <p:sp>
        <p:nvSpPr>
          <p:cNvPr id="7" name="Arc 6">
            <a:extLst>
              <a:ext uri="{FF2B5EF4-FFF2-40B4-BE49-F238E27FC236}">
                <a16:creationId xmlns:a16="http://schemas.microsoft.com/office/drawing/2014/main" id="{C9C70880-D7B8-4CF5-A77A-40E47D1CCB41}"/>
              </a:ext>
            </a:extLst>
          </p:cNvPr>
          <p:cNvSpPr/>
          <p:nvPr/>
        </p:nvSpPr>
        <p:spPr>
          <a:xfrm>
            <a:off x="2092960" y="1676400"/>
            <a:ext cx="1546940" cy="5344904"/>
          </a:xfrm>
          <a:prstGeom prst="arc">
            <a:avLst>
              <a:gd name="adj1" fmla="val 16749316"/>
              <a:gd name="adj2" fmla="val 4543947"/>
            </a:avLst>
          </a:prstGeom>
          <a:ln w="3175">
            <a:solidFill>
              <a:srgbClr val="01553E"/>
            </a:solidFill>
            <a:extLst>
              <a:ext uri="{C807C97D-BFC1-408E-A445-0C87EB9F89A2}">
                <ask:lineSketchStyleProps xmlns:ask="http://schemas.microsoft.com/office/drawing/2018/sketchyshapes" sd="357149887">
                  <a:custGeom>
                    <a:avLst/>
                    <a:gdLst>
                      <a:gd name="connsiteX0" fmla="*/ 1149765 w 1546940"/>
                      <a:gd name="connsiteY0" fmla="*/ 337586 h 5344904"/>
                      <a:gd name="connsiteX1" fmla="*/ 1546875 w 1546940"/>
                      <a:gd name="connsiteY1" fmla="*/ 2637925 h 5344904"/>
                      <a:gd name="connsiteX2" fmla="*/ 1283994 w 1546940"/>
                      <a:gd name="connsiteY2" fmla="*/ 4680070 h 5344904"/>
                      <a:gd name="connsiteX3" fmla="*/ 773470 w 1546940"/>
                      <a:gd name="connsiteY3" fmla="*/ 2672452 h 5344904"/>
                      <a:gd name="connsiteX4" fmla="*/ 1149765 w 1546940"/>
                      <a:gd name="connsiteY4" fmla="*/ 337586 h 5344904"/>
                      <a:gd name="connsiteX0" fmla="*/ 1149765 w 1546940"/>
                      <a:gd name="connsiteY0" fmla="*/ 337586 h 5344904"/>
                      <a:gd name="connsiteX1" fmla="*/ 1546875 w 1546940"/>
                      <a:gd name="connsiteY1" fmla="*/ 2637925 h 5344904"/>
                      <a:gd name="connsiteX2" fmla="*/ 1283994 w 1546940"/>
                      <a:gd name="connsiteY2" fmla="*/ 4680070 h 5344904"/>
                    </a:gdLst>
                    <a:ahLst/>
                    <a:cxnLst>
                      <a:cxn ang="0">
                        <a:pos x="connsiteX0" y="connsiteY0"/>
                      </a:cxn>
                      <a:cxn ang="0">
                        <a:pos x="connsiteX1" y="connsiteY1"/>
                      </a:cxn>
                      <a:cxn ang="0">
                        <a:pos x="connsiteX2" y="connsiteY2"/>
                      </a:cxn>
                    </a:cxnLst>
                    <a:rect l="l" t="t" r="r" b="b"/>
                    <a:pathLst>
                      <a:path w="1546940" h="5344904" stroke="0" extrusionOk="0">
                        <a:moveTo>
                          <a:pt x="1149765" y="337586"/>
                        </a:moveTo>
                        <a:cubicBezTo>
                          <a:pt x="1465247" y="766605"/>
                          <a:pt x="1619685" y="1603845"/>
                          <a:pt x="1546875" y="2637925"/>
                        </a:cubicBezTo>
                        <a:cubicBezTo>
                          <a:pt x="1628683" y="3388425"/>
                          <a:pt x="1352946" y="4182831"/>
                          <a:pt x="1283994" y="4680070"/>
                        </a:cubicBezTo>
                        <a:cubicBezTo>
                          <a:pt x="1283012" y="4459936"/>
                          <a:pt x="941723" y="3519480"/>
                          <a:pt x="773470" y="2672452"/>
                        </a:cubicBezTo>
                        <a:cubicBezTo>
                          <a:pt x="1095321" y="1734611"/>
                          <a:pt x="871679" y="1172853"/>
                          <a:pt x="1149765" y="337586"/>
                        </a:cubicBezTo>
                        <a:close/>
                      </a:path>
                      <a:path w="1546940" h="5344904" fill="none" extrusionOk="0">
                        <a:moveTo>
                          <a:pt x="1149765" y="337586"/>
                        </a:moveTo>
                        <a:cubicBezTo>
                          <a:pt x="1413804" y="631355"/>
                          <a:pt x="1486387" y="1710335"/>
                          <a:pt x="1546875" y="2637925"/>
                        </a:cubicBezTo>
                        <a:cubicBezTo>
                          <a:pt x="1570546" y="3423661"/>
                          <a:pt x="1451348" y="4145979"/>
                          <a:pt x="1283994" y="4680070"/>
                        </a:cubicBezTo>
                      </a:path>
                      <a:path w="1546940" h="5344904" fill="none" stroke="0" extrusionOk="0">
                        <a:moveTo>
                          <a:pt x="1149765" y="337586"/>
                        </a:moveTo>
                        <a:cubicBezTo>
                          <a:pt x="1374306" y="676108"/>
                          <a:pt x="1546605" y="1667528"/>
                          <a:pt x="1546875" y="2637925"/>
                        </a:cubicBezTo>
                        <a:cubicBezTo>
                          <a:pt x="1554458" y="3372352"/>
                          <a:pt x="1418604" y="4227895"/>
                          <a:pt x="1283994" y="4680070"/>
                        </a:cubicBezTo>
                      </a:path>
                    </a:pathLst>
                  </a:custGeom>
                  <ask:type>
                    <ask:lineSketchNone/>
                  </ask:type>
                </ask:lineSketchStyleProps>
              </a:ext>
            </a:extLst>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a:extLst>
              <a:ext uri="{FF2B5EF4-FFF2-40B4-BE49-F238E27FC236}">
                <a16:creationId xmlns:a16="http://schemas.microsoft.com/office/drawing/2014/main" id="{1E9E853F-80C3-496B-A486-9540D899C9DB}"/>
              </a:ext>
            </a:extLst>
          </p:cNvPr>
          <p:cNvSpPr/>
          <p:nvPr/>
        </p:nvSpPr>
        <p:spPr>
          <a:xfrm rot="10800000">
            <a:off x="8604052" y="1405407"/>
            <a:ext cx="1546940" cy="5344904"/>
          </a:xfrm>
          <a:prstGeom prst="arc">
            <a:avLst>
              <a:gd name="adj1" fmla="val 16749316"/>
              <a:gd name="adj2" fmla="val 4710793"/>
            </a:avLst>
          </a:prstGeom>
          <a:ln w="3175">
            <a:solidFill>
              <a:srgbClr val="01553E"/>
            </a:solidFill>
            <a:extLst>
              <a:ext uri="{C807C97D-BFC1-408E-A445-0C87EB9F89A2}">
                <ask:lineSketchStyleProps xmlns:ask="http://schemas.microsoft.com/office/drawing/2018/sketchyshapes" sd="357149887">
                  <a:custGeom>
                    <a:avLst/>
                    <a:gdLst>
                      <a:gd name="connsiteX0" fmla="*/ 1149765 w 1546940"/>
                      <a:gd name="connsiteY0" fmla="*/ 337586 h 5344904"/>
                      <a:gd name="connsiteX1" fmla="*/ 1546875 w 1546940"/>
                      <a:gd name="connsiteY1" fmla="*/ 2637925 h 5344904"/>
                      <a:gd name="connsiteX2" fmla="*/ 1283994 w 1546940"/>
                      <a:gd name="connsiteY2" fmla="*/ 4680070 h 5344904"/>
                      <a:gd name="connsiteX3" fmla="*/ 773470 w 1546940"/>
                      <a:gd name="connsiteY3" fmla="*/ 2672452 h 5344904"/>
                      <a:gd name="connsiteX4" fmla="*/ 1149765 w 1546940"/>
                      <a:gd name="connsiteY4" fmla="*/ 337586 h 5344904"/>
                      <a:gd name="connsiteX0" fmla="*/ 1149765 w 1546940"/>
                      <a:gd name="connsiteY0" fmla="*/ 337586 h 5344904"/>
                      <a:gd name="connsiteX1" fmla="*/ 1546875 w 1546940"/>
                      <a:gd name="connsiteY1" fmla="*/ 2637925 h 5344904"/>
                      <a:gd name="connsiteX2" fmla="*/ 1283994 w 1546940"/>
                      <a:gd name="connsiteY2" fmla="*/ 4680070 h 5344904"/>
                    </a:gdLst>
                    <a:ahLst/>
                    <a:cxnLst>
                      <a:cxn ang="0">
                        <a:pos x="connsiteX0" y="connsiteY0"/>
                      </a:cxn>
                      <a:cxn ang="0">
                        <a:pos x="connsiteX1" y="connsiteY1"/>
                      </a:cxn>
                      <a:cxn ang="0">
                        <a:pos x="connsiteX2" y="connsiteY2"/>
                      </a:cxn>
                    </a:cxnLst>
                    <a:rect l="l" t="t" r="r" b="b"/>
                    <a:pathLst>
                      <a:path w="1546940" h="5344904" stroke="0" extrusionOk="0">
                        <a:moveTo>
                          <a:pt x="1149765" y="337586"/>
                        </a:moveTo>
                        <a:cubicBezTo>
                          <a:pt x="1465247" y="766605"/>
                          <a:pt x="1619685" y="1603845"/>
                          <a:pt x="1546875" y="2637925"/>
                        </a:cubicBezTo>
                        <a:cubicBezTo>
                          <a:pt x="1628683" y="3388425"/>
                          <a:pt x="1352946" y="4182831"/>
                          <a:pt x="1283994" y="4680070"/>
                        </a:cubicBezTo>
                        <a:cubicBezTo>
                          <a:pt x="1283012" y="4459936"/>
                          <a:pt x="941723" y="3519480"/>
                          <a:pt x="773470" y="2672452"/>
                        </a:cubicBezTo>
                        <a:cubicBezTo>
                          <a:pt x="1095321" y="1734611"/>
                          <a:pt x="871679" y="1172853"/>
                          <a:pt x="1149765" y="337586"/>
                        </a:cubicBezTo>
                        <a:close/>
                      </a:path>
                      <a:path w="1546940" h="5344904" fill="none" extrusionOk="0">
                        <a:moveTo>
                          <a:pt x="1149765" y="337586"/>
                        </a:moveTo>
                        <a:cubicBezTo>
                          <a:pt x="1413804" y="631355"/>
                          <a:pt x="1486387" y="1710335"/>
                          <a:pt x="1546875" y="2637925"/>
                        </a:cubicBezTo>
                        <a:cubicBezTo>
                          <a:pt x="1570546" y="3423661"/>
                          <a:pt x="1451348" y="4145979"/>
                          <a:pt x="1283994" y="4680070"/>
                        </a:cubicBezTo>
                      </a:path>
                      <a:path w="1546940" h="5344904" fill="none" stroke="0" extrusionOk="0">
                        <a:moveTo>
                          <a:pt x="1149765" y="337586"/>
                        </a:moveTo>
                        <a:cubicBezTo>
                          <a:pt x="1374306" y="676108"/>
                          <a:pt x="1546605" y="1667528"/>
                          <a:pt x="1546875" y="2637925"/>
                        </a:cubicBezTo>
                        <a:cubicBezTo>
                          <a:pt x="1554458" y="3372352"/>
                          <a:pt x="1418604" y="4227895"/>
                          <a:pt x="1283994" y="4680070"/>
                        </a:cubicBezTo>
                      </a:path>
                    </a:pathLst>
                  </a:custGeom>
                  <ask:type>
                    <ask:lineSketchNone/>
                  </ask:type>
                </ask:lineSketchStyleProps>
              </a:ext>
            </a:extLst>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86807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7398153-E8CB-40A6-8614-728F125F27DD}"/>
              </a:ext>
            </a:extLst>
          </p:cNvPr>
          <p:cNvGrpSpPr/>
          <p:nvPr/>
        </p:nvGrpSpPr>
        <p:grpSpPr>
          <a:xfrm>
            <a:off x="187986" y="254677"/>
            <a:ext cx="5146014" cy="2529164"/>
            <a:chOff x="187986" y="254677"/>
            <a:chExt cx="5146014" cy="2529164"/>
          </a:xfrm>
          <a:effectLst>
            <a:glow rad="101600">
              <a:schemeClr val="accent6">
                <a:satMod val="175000"/>
                <a:alpha val="40000"/>
              </a:schemeClr>
            </a:glow>
          </a:effectLst>
        </p:grpSpPr>
        <p:sp>
          <p:nvSpPr>
            <p:cNvPr id="4" name="Rectangle 3">
              <a:extLst>
                <a:ext uri="{FF2B5EF4-FFF2-40B4-BE49-F238E27FC236}">
                  <a16:creationId xmlns:a16="http://schemas.microsoft.com/office/drawing/2014/main" id="{159761EC-571A-4B19-8947-AFFC0C6261D9}"/>
                </a:ext>
              </a:extLst>
            </p:cNvPr>
            <p:cNvSpPr/>
            <p:nvPr/>
          </p:nvSpPr>
          <p:spPr>
            <a:xfrm>
              <a:off x="187986" y="254677"/>
              <a:ext cx="5146014" cy="2529164"/>
            </a:xfrm>
            <a:prstGeom prst="rect">
              <a:avLst/>
            </a:prstGeom>
            <a:solidFill>
              <a:srgbClr val="0155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latin typeface="+mj-lt"/>
                </a:rPr>
                <a:t>News_article</a:t>
              </a:r>
              <a:endParaRPr lang="en-US" b="1" dirty="0">
                <a:latin typeface="+mj-lt"/>
              </a:endParaRPr>
            </a:p>
            <a:p>
              <a:endParaRPr lang="en-US" b="1" u="sng" dirty="0">
                <a:latin typeface="+mj-lt"/>
              </a:endParaRPr>
            </a:p>
            <a:p>
              <a:r>
                <a:rPr lang="en-US" b="1" u="sng" dirty="0">
                  <a:latin typeface="+mj-lt"/>
                </a:rPr>
                <a:t>Attributes:</a:t>
              </a:r>
            </a:p>
            <a:p>
              <a:r>
                <a:rPr lang="en-US" dirty="0" err="1">
                  <a:latin typeface="+mj-lt"/>
                </a:rPr>
                <a:t>news_article_id</a:t>
              </a:r>
              <a:r>
                <a:rPr lang="en-US" dirty="0">
                  <a:latin typeface="+mj-lt"/>
                </a:rPr>
                <a:t>(int)</a:t>
              </a:r>
            </a:p>
            <a:p>
              <a:r>
                <a:rPr lang="en-US" dirty="0" err="1">
                  <a:latin typeface="+mj-lt"/>
                </a:rPr>
                <a:t>source_id</a:t>
              </a:r>
              <a:r>
                <a:rPr lang="en-US" dirty="0">
                  <a:latin typeface="+mj-lt"/>
                </a:rPr>
                <a:t>(int)</a:t>
              </a:r>
            </a:p>
            <a:p>
              <a:r>
                <a:rPr lang="en-US" dirty="0">
                  <a:latin typeface="+mj-lt"/>
                </a:rPr>
                <a:t>sentiment (float between (-5,-1) and (1,5))</a:t>
              </a:r>
            </a:p>
            <a:p>
              <a:r>
                <a:rPr lang="en-US" dirty="0" err="1">
                  <a:latin typeface="+mj-lt"/>
                </a:rPr>
                <a:t>num_shares</a:t>
              </a:r>
              <a:r>
                <a:rPr lang="en-US" dirty="0">
                  <a:latin typeface="+mj-lt"/>
                </a:rPr>
                <a:t> (int &gt;= 0)</a:t>
              </a:r>
            </a:p>
            <a:p>
              <a:r>
                <a:rPr lang="en-US" dirty="0">
                  <a:latin typeface="+mj-lt"/>
                </a:rPr>
                <a:t>is_fake (boolean fake:1 , real:0)</a:t>
              </a:r>
            </a:p>
          </p:txBody>
        </p:sp>
        <p:cxnSp>
          <p:nvCxnSpPr>
            <p:cNvPr id="3" name="Straight Connector 2">
              <a:extLst>
                <a:ext uri="{FF2B5EF4-FFF2-40B4-BE49-F238E27FC236}">
                  <a16:creationId xmlns:a16="http://schemas.microsoft.com/office/drawing/2014/main" id="{6C345177-6023-46D4-B5CA-3BFD663045CC}"/>
                </a:ext>
              </a:extLst>
            </p:cNvPr>
            <p:cNvCxnSpPr/>
            <p:nvPr/>
          </p:nvCxnSpPr>
          <p:spPr>
            <a:xfrm>
              <a:off x="187986" y="848361"/>
              <a:ext cx="5146014" cy="0"/>
            </a:xfrm>
            <a:prstGeom prst="line">
              <a:avLst/>
            </a:prstGeom>
            <a:ln w="38100">
              <a:solidFill>
                <a:schemeClr val="bg1"/>
              </a:solidFill>
            </a:ln>
          </p:spPr>
          <p:style>
            <a:lnRef idx="2">
              <a:schemeClr val="dk1"/>
            </a:lnRef>
            <a:fillRef idx="0">
              <a:schemeClr val="dk1"/>
            </a:fillRef>
            <a:effectRef idx="1">
              <a:schemeClr val="dk1"/>
            </a:effectRef>
            <a:fontRef idx="minor">
              <a:schemeClr val="tx1"/>
            </a:fontRef>
          </p:style>
        </p:cxnSp>
      </p:grpSp>
      <p:grpSp>
        <p:nvGrpSpPr>
          <p:cNvPr id="13" name="Group 12">
            <a:extLst>
              <a:ext uri="{FF2B5EF4-FFF2-40B4-BE49-F238E27FC236}">
                <a16:creationId xmlns:a16="http://schemas.microsoft.com/office/drawing/2014/main" id="{5FD2EB0A-7793-4798-9E14-4BD28ED80C28}"/>
              </a:ext>
            </a:extLst>
          </p:cNvPr>
          <p:cNvGrpSpPr/>
          <p:nvPr/>
        </p:nvGrpSpPr>
        <p:grpSpPr>
          <a:xfrm>
            <a:off x="187986" y="3323591"/>
            <a:ext cx="5146014" cy="2753359"/>
            <a:chOff x="187986" y="3342641"/>
            <a:chExt cx="5146014" cy="2753359"/>
          </a:xfrm>
          <a:effectLst>
            <a:glow rad="101600">
              <a:schemeClr val="accent6">
                <a:satMod val="175000"/>
                <a:alpha val="40000"/>
              </a:schemeClr>
            </a:glow>
          </a:effectLst>
        </p:grpSpPr>
        <p:sp>
          <p:nvSpPr>
            <p:cNvPr id="5" name="Rectangle 4">
              <a:extLst>
                <a:ext uri="{FF2B5EF4-FFF2-40B4-BE49-F238E27FC236}">
                  <a16:creationId xmlns:a16="http://schemas.microsoft.com/office/drawing/2014/main" id="{45F8C823-23A7-4892-AF04-4F9387C86F68}"/>
                </a:ext>
              </a:extLst>
            </p:cNvPr>
            <p:cNvSpPr/>
            <p:nvPr/>
          </p:nvSpPr>
          <p:spPr>
            <a:xfrm>
              <a:off x="187986" y="3342641"/>
              <a:ext cx="5146014" cy="2753359"/>
            </a:xfrm>
            <a:prstGeom prst="rect">
              <a:avLst/>
            </a:prstGeom>
            <a:solidFill>
              <a:srgbClr val="0155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latin typeface="+mj-lt"/>
                </a:rPr>
                <a:t>News_source</a:t>
              </a:r>
              <a:endParaRPr lang="en-US" b="1" dirty="0">
                <a:latin typeface="+mj-lt"/>
              </a:endParaRPr>
            </a:p>
            <a:p>
              <a:endParaRPr lang="en-US" dirty="0">
                <a:latin typeface="+mj-lt"/>
              </a:endParaRPr>
            </a:p>
            <a:p>
              <a:r>
                <a:rPr lang="en-US" b="1" u="sng" dirty="0">
                  <a:latin typeface="+mj-lt"/>
                </a:rPr>
                <a:t>Attributes:</a:t>
              </a:r>
            </a:p>
            <a:p>
              <a:r>
                <a:rPr lang="en-US" dirty="0" err="1">
                  <a:latin typeface="+mj-lt"/>
                </a:rPr>
                <a:t>news_source_id</a:t>
              </a:r>
              <a:r>
                <a:rPr lang="en-US" dirty="0">
                  <a:latin typeface="+mj-lt"/>
                </a:rPr>
                <a:t>(int)</a:t>
              </a:r>
            </a:p>
            <a:p>
              <a:r>
                <a:rPr lang="en-US" dirty="0">
                  <a:latin typeface="+mj-lt"/>
                </a:rPr>
                <a:t>reliable (</a:t>
              </a:r>
              <a:r>
                <a:rPr lang="en-US" dirty="0" err="1">
                  <a:latin typeface="+mj-lt"/>
                </a:rPr>
                <a:t>boolean</a:t>
              </a:r>
              <a:r>
                <a:rPr lang="en-US" dirty="0">
                  <a:latin typeface="+mj-lt"/>
                </a:rPr>
                <a:t>)</a:t>
              </a:r>
            </a:p>
            <a:p>
              <a:r>
                <a:rPr lang="en-US" dirty="0">
                  <a:latin typeface="+mj-lt"/>
                </a:rPr>
                <a:t>news_articles []</a:t>
              </a:r>
            </a:p>
            <a:p>
              <a:endParaRPr lang="en-US" dirty="0">
                <a:latin typeface="+mj-lt"/>
              </a:endParaRPr>
            </a:p>
            <a:p>
              <a:r>
                <a:rPr lang="en-US" b="1" u="sng" dirty="0">
                  <a:latin typeface="+mj-lt"/>
                </a:rPr>
                <a:t>Methods:</a:t>
              </a:r>
            </a:p>
            <a:p>
              <a:r>
                <a:rPr lang="en-US" dirty="0">
                  <a:latin typeface="+mj-lt"/>
                </a:rPr>
                <a:t>add_article (</a:t>
              </a:r>
              <a:r>
                <a:rPr lang="en-US" dirty="0" err="1">
                  <a:latin typeface="+mj-lt"/>
                </a:rPr>
                <a:t>news_article</a:t>
              </a:r>
              <a:r>
                <a:rPr lang="en-US" dirty="0">
                  <a:latin typeface="+mj-lt"/>
                </a:rPr>
                <a:t>)</a:t>
              </a:r>
            </a:p>
            <a:p>
              <a:endParaRPr lang="en-US" dirty="0">
                <a:latin typeface="+mj-lt"/>
              </a:endParaRPr>
            </a:p>
          </p:txBody>
        </p:sp>
        <p:cxnSp>
          <p:nvCxnSpPr>
            <p:cNvPr id="9" name="Straight Connector 8">
              <a:extLst>
                <a:ext uri="{FF2B5EF4-FFF2-40B4-BE49-F238E27FC236}">
                  <a16:creationId xmlns:a16="http://schemas.microsoft.com/office/drawing/2014/main" id="{2A31DA26-5085-46DC-B42F-A5F432870C57}"/>
                </a:ext>
              </a:extLst>
            </p:cNvPr>
            <p:cNvCxnSpPr/>
            <p:nvPr/>
          </p:nvCxnSpPr>
          <p:spPr>
            <a:xfrm>
              <a:off x="187986" y="3772536"/>
              <a:ext cx="5146014" cy="0"/>
            </a:xfrm>
            <a:prstGeom prst="line">
              <a:avLst/>
            </a:prstGeom>
            <a:ln w="38100">
              <a:solidFill>
                <a:schemeClr val="bg1"/>
              </a:solidFill>
            </a:ln>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4F0D0D13-290F-4508-B83E-DF4272709E8A}"/>
                </a:ext>
              </a:extLst>
            </p:cNvPr>
            <p:cNvCxnSpPr/>
            <p:nvPr/>
          </p:nvCxnSpPr>
          <p:spPr>
            <a:xfrm>
              <a:off x="187986" y="5153661"/>
              <a:ext cx="5146014" cy="0"/>
            </a:xfrm>
            <a:prstGeom prst="line">
              <a:avLst/>
            </a:prstGeom>
            <a:ln w="38100">
              <a:solidFill>
                <a:schemeClr val="bg1"/>
              </a:solidFill>
            </a:ln>
          </p:spPr>
          <p:style>
            <a:lnRef idx="2">
              <a:schemeClr val="dk1"/>
            </a:lnRef>
            <a:fillRef idx="0">
              <a:schemeClr val="dk1"/>
            </a:fillRef>
            <a:effectRef idx="1">
              <a:schemeClr val="dk1"/>
            </a:effectRef>
            <a:fontRef idx="minor">
              <a:schemeClr val="tx1"/>
            </a:fontRef>
          </p:style>
        </p:cxnSp>
      </p:grpSp>
      <p:grpSp>
        <p:nvGrpSpPr>
          <p:cNvPr id="14" name="Group 13">
            <a:extLst>
              <a:ext uri="{FF2B5EF4-FFF2-40B4-BE49-F238E27FC236}">
                <a16:creationId xmlns:a16="http://schemas.microsoft.com/office/drawing/2014/main" id="{F40057A6-70EC-43D9-8B1D-D44FF46A600C}"/>
              </a:ext>
            </a:extLst>
          </p:cNvPr>
          <p:cNvGrpSpPr/>
          <p:nvPr/>
        </p:nvGrpSpPr>
        <p:grpSpPr>
          <a:xfrm>
            <a:off x="6609106" y="924561"/>
            <a:ext cx="5146014" cy="5283199"/>
            <a:chOff x="6609106" y="924561"/>
            <a:chExt cx="5146014" cy="5283199"/>
          </a:xfrm>
          <a:effectLst>
            <a:glow rad="101600">
              <a:schemeClr val="accent6">
                <a:satMod val="175000"/>
                <a:alpha val="40000"/>
              </a:schemeClr>
            </a:glow>
          </a:effectLst>
        </p:grpSpPr>
        <p:sp>
          <p:nvSpPr>
            <p:cNvPr id="6" name="Rectangle 5">
              <a:extLst>
                <a:ext uri="{FF2B5EF4-FFF2-40B4-BE49-F238E27FC236}">
                  <a16:creationId xmlns:a16="http://schemas.microsoft.com/office/drawing/2014/main" id="{BE8C863E-5DFE-4F45-B726-AE239CD4EACE}"/>
                </a:ext>
              </a:extLst>
            </p:cNvPr>
            <p:cNvSpPr/>
            <p:nvPr/>
          </p:nvSpPr>
          <p:spPr>
            <a:xfrm>
              <a:off x="6609106" y="924561"/>
              <a:ext cx="5146014" cy="5283199"/>
            </a:xfrm>
            <a:prstGeom prst="rect">
              <a:avLst/>
            </a:prstGeom>
            <a:solidFill>
              <a:srgbClr val="0155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mj-lt"/>
                </a:rPr>
                <a:t>User</a:t>
              </a:r>
            </a:p>
            <a:p>
              <a:endParaRPr lang="en-US" dirty="0">
                <a:latin typeface="+mj-lt"/>
              </a:endParaRPr>
            </a:p>
            <a:p>
              <a:r>
                <a:rPr lang="en-US" b="1" u="sng" dirty="0">
                  <a:latin typeface="+mj-lt"/>
                </a:rPr>
                <a:t>Attributes:</a:t>
              </a:r>
            </a:p>
            <a:p>
              <a:r>
                <a:rPr lang="en-US" dirty="0">
                  <a:latin typeface="+mj-lt"/>
                </a:rPr>
                <a:t>user_id(int)</a:t>
              </a:r>
            </a:p>
            <a:p>
              <a:r>
                <a:rPr lang="en-US" dirty="0" err="1">
                  <a:latin typeface="+mj-lt"/>
                </a:rPr>
                <a:t>individual_bias</a:t>
              </a:r>
              <a:r>
                <a:rPr lang="en-US" dirty="0">
                  <a:latin typeface="+mj-lt"/>
                </a:rPr>
                <a:t> (float between -1 and 1)</a:t>
              </a:r>
            </a:p>
            <a:p>
              <a:r>
                <a:rPr lang="en-US" dirty="0" err="1">
                  <a:latin typeface="+mj-lt"/>
                </a:rPr>
                <a:t>is_analytical</a:t>
              </a:r>
              <a:r>
                <a:rPr lang="en-US" dirty="0">
                  <a:latin typeface="+mj-lt"/>
                </a:rPr>
                <a:t> (</a:t>
              </a:r>
              <a:r>
                <a:rPr lang="en-US" dirty="0" err="1">
                  <a:latin typeface="+mj-lt"/>
                </a:rPr>
                <a:t>boolean</a:t>
              </a:r>
              <a:r>
                <a:rPr lang="en-US" dirty="0">
                  <a:latin typeface="+mj-lt"/>
                </a:rPr>
                <a:t>)</a:t>
              </a:r>
            </a:p>
            <a:p>
              <a:r>
                <a:rPr lang="en-US" dirty="0" err="1">
                  <a:latin typeface="+mj-lt"/>
                </a:rPr>
                <a:t>source_credibility</a:t>
              </a:r>
              <a:r>
                <a:rPr lang="en-US" dirty="0">
                  <a:latin typeface="+mj-lt"/>
                </a:rPr>
                <a:t> {}</a:t>
              </a:r>
            </a:p>
            <a:p>
              <a:r>
                <a:rPr lang="en-US" dirty="0" err="1">
                  <a:latin typeface="+mj-lt"/>
                </a:rPr>
                <a:t>news_articles</a:t>
              </a:r>
              <a:r>
                <a:rPr lang="en-US" dirty="0">
                  <a:latin typeface="+mj-lt"/>
                </a:rPr>
                <a:t> []</a:t>
              </a:r>
            </a:p>
            <a:p>
              <a:r>
                <a:rPr lang="en-US" dirty="0">
                  <a:latin typeface="+mj-lt"/>
                </a:rPr>
                <a:t>classifier – </a:t>
              </a:r>
              <a:r>
                <a:rPr lang="en-US" dirty="0" err="1">
                  <a:latin typeface="+mj-lt"/>
                </a:rPr>
                <a:t>RandomForest</a:t>
              </a:r>
              <a:r>
                <a:rPr lang="en-US" dirty="0">
                  <a:latin typeface="+mj-lt"/>
                </a:rPr>
                <a:t> or </a:t>
              </a:r>
              <a:r>
                <a:rPr lang="en-US" dirty="0" err="1">
                  <a:latin typeface="+mj-lt"/>
                </a:rPr>
                <a:t>DeepLearning</a:t>
              </a:r>
              <a:r>
                <a:rPr lang="en-US" dirty="0">
                  <a:latin typeface="+mj-lt"/>
                </a:rPr>
                <a:t> ANN</a:t>
              </a:r>
            </a:p>
            <a:p>
              <a:endParaRPr lang="en-US" dirty="0">
                <a:latin typeface="+mj-lt"/>
              </a:endParaRPr>
            </a:p>
            <a:p>
              <a:endParaRPr lang="en-US" dirty="0">
                <a:latin typeface="+mj-lt"/>
              </a:endParaRPr>
            </a:p>
            <a:p>
              <a:r>
                <a:rPr lang="en-US" b="1" u="sng" dirty="0">
                  <a:latin typeface="+mj-lt"/>
                </a:rPr>
                <a:t>Methods:</a:t>
              </a:r>
            </a:p>
            <a:p>
              <a:r>
                <a:rPr lang="en-US" dirty="0" err="1">
                  <a:latin typeface="+mj-lt"/>
                </a:rPr>
                <a:t>generate_source_credibility</a:t>
              </a:r>
              <a:r>
                <a:rPr lang="en-US" dirty="0">
                  <a:latin typeface="+mj-lt"/>
                </a:rPr>
                <a:t>(</a:t>
              </a:r>
              <a:r>
                <a:rPr lang="en-US" dirty="0" err="1">
                  <a:latin typeface="+mj-lt"/>
                </a:rPr>
                <a:t>news_sources</a:t>
              </a:r>
              <a:r>
                <a:rPr lang="en-US" dirty="0">
                  <a:latin typeface="+mj-lt"/>
                </a:rPr>
                <a:t>)</a:t>
              </a:r>
            </a:p>
            <a:p>
              <a:r>
                <a:rPr lang="en-US" dirty="0" err="1">
                  <a:latin typeface="+mj-lt"/>
                </a:rPr>
                <a:t>classify_news_article</a:t>
              </a:r>
              <a:r>
                <a:rPr lang="en-US" dirty="0">
                  <a:latin typeface="+mj-lt"/>
                </a:rPr>
                <a:t>(news_article)</a:t>
              </a:r>
            </a:p>
            <a:p>
              <a:r>
                <a:rPr lang="en-US" dirty="0" err="1">
                  <a:latin typeface="+mj-lt"/>
                </a:rPr>
                <a:t>train_classifier</a:t>
              </a:r>
              <a:endParaRPr lang="en-US" dirty="0">
                <a:latin typeface="+mj-lt"/>
              </a:endParaRPr>
            </a:p>
            <a:p>
              <a:r>
                <a:rPr lang="en-US" dirty="0" err="1">
                  <a:latin typeface="+mj-lt"/>
                </a:rPr>
                <a:t>assess_bias</a:t>
              </a:r>
              <a:r>
                <a:rPr lang="en-US" dirty="0">
                  <a:latin typeface="+mj-lt"/>
                </a:rPr>
                <a:t>()</a:t>
              </a:r>
            </a:p>
            <a:p>
              <a:r>
                <a:rPr lang="en-US" dirty="0" err="1">
                  <a:latin typeface="+mj-lt"/>
                </a:rPr>
                <a:t>add_article</a:t>
              </a:r>
              <a:r>
                <a:rPr lang="en-US" dirty="0">
                  <a:latin typeface="+mj-lt"/>
                </a:rPr>
                <a:t> (</a:t>
              </a:r>
              <a:r>
                <a:rPr lang="en-US" dirty="0" err="1">
                  <a:latin typeface="+mj-lt"/>
                </a:rPr>
                <a:t>news_article</a:t>
              </a:r>
              <a:r>
                <a:rPr lang="en-US" dirty="0">
                  <a:latin typeface="+mj-lt"/>
                </a:rPr>
                <a:t>)</a:t>
              </a:r>
            </a:p>
            <a:p>
              <a:endParaRPr lang="en-US" dirty="0">
                <a:latin typeface="+mj-lt"/>
              </a:endParaRPr>
            </a:p>
          </p:txBody>
        </p:sp>
        <p:cxnSp>
          <p:nvCxnSpPr>
            <p:cNvPr id="11" name="Straight Connector 10">
              <a:extLst>
                <a:ext uri="{FF2B5EF4-FFF2-40B4-BE49-F238E27FC236}">
                  <a16:creationId xmlns:a16="http://schemas.microsoft.com/office/drawing/2014/main" id="{EAA4B05F-BA1D-4E06-BED6-EADFA3446274}"/>
                </a:ext>
              </a:extLst>
            </p:cNvPr>
            <p:cNvCxnSpPr/>
            <p:nvPr/>
          </p:nvCxnSpPr>
          <p:spPr>
            <a:xfrm>
              <a:off x="6609106" y="1519895"/>
              <a:ext cx="5146014" cy="0"/>
            </a:xfrm>
            <a:prstGeom prst="line">
              <a:avLst/>
            </a:prstGeom>
            <a:ln w="38100">
              <a:solidFill>
                <a:schemeClr val="bg1"/>
              </a:solidFill>
            </a:ln>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7D0CBD68-5D81-4B1E-8083-F7298BDE4824}"/>
                </a:ext>
              </a:extLst>
            </p:cNvPr>
            <p:cNvCxnSpPr/>
            <p:nvPr/>
          </p:nvCxnSpPr>
          <p:spPr>
            <a:xfrm>
              <a:off x="6609106" y="3991611"/>
              <a:ext cx="5146014" cy="0"/>
            </a:xfrm>
            <a:prstGeom prst="line">
              <a:avLst/>
            </a:prstGeom>
            <a:ln w="38100">
              <a:solidFill>
                <a:schemeClr val="bg1"/>
              </a:solidFill>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891288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1BE9-AF92-401F-A0B2-00A54821BF79}"/>
              </a:ext>
            </a:extLst>
          </p:cNvPr>
          <p:cNvSpPr>
            <a:spLocks noGrp="1"/>
          </p:cNvSpPr>
          <p:nvPr>
            <p:ph type="ctrTitle"/>
          </p:nvPr>
        </p:nvSpPr>
        <p:spPr>
          <a:xfrm>
            <a:off x="1524000" y="1122362"/>
            <a:ext cx="9144000" cy="4739958"/>
          </a:xfrm>
        </p:spPr>
        <p:txBody>
          <a:bodyPr>
            <a:normAutofit fontScale="90000"/>
          </a:bodyPr>
          <a:lstStyle/>
          <a:p>
            <a:r>
              <a:rPr lang="en-US" dirty="0"/>
              <a:t>How to create a social network that has news sources and users? </a:t>
            </a:r>
            <a:br>
              <a:rPr lang="en-US" dirty="0"/>
            </a:br>
            <a:br>
              <a:rPr lang="en-US" dirty="0"/>
            </a:br>
            <a:r>
              <a:rPr lang="en-US" dirty="0"/>
              <a:t>Also the network has communities and biases?</a:t>
            </a:r>
          </a:p>
        </p:txBody>
      </p:sp>
    </p:spTree>
    <p:extLst>
      <p:ext uri="{BB962C8B-B14F-4D97-AF65-F5344CB8AC3E}">
        <p14:creationId xmlns:p14="http://schemas.microsoft.com/office/powerpoint/2010/main" val="712358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F59E09-6A25-45DD-BE7D-4086C176CEC6}"/>
              </a:ext>
            </a:extLst>
          </p:cNvPr>
          <p:cNvPicPr>
            <a:picLocks noChangeAspect="1"/>
          </p:cNvPicPr>
          <p:nvPr/>
        </p:nvPicPr>
        <p:blipFill>
          <a:blip r:embed="rId2"/>
          <a:stretch>
            <a:fillRect/>
          </a:stretch>
        </p:blipFill>
        <p:spPr>
          <a:xfrm>
            <a:off x="177440" y="1696791"/>
            <a:ext cx="3098800" cy="2895455"/>
          </a:xfrm>
          <a:prstGeom prst="rect">
            <a:avLst/>
          </a:prstGeom>
        </p:spPr>
      </p:pic>
      <p:pic>
        <p:nvPicPr>
          <p:cNvPr id="4" name="Picture 3">
            <a:extLst>
              <a:ext uri="{FF2B5EF4-FFF2-40B4-BE49-F238E27FC236}">
                <a16:creationId xmlns:a16="http://schemas.microsoft.com/office/drawing/2014/main" id="{A722B0DD-00B2-4705-A957-F6654E7A5BB0}"/>
              </a:ext>
            </a:extLst>
          </p:cNvPr>
          <p:cNvPicPr>
            <a:picLocks noChangeAspect="1"/>
          </p:cNvPicPr>
          <p:nvPr/>
        </p:nvPicPr>
        <p:blipFill>
          <a:blip r:embed="rId3"/>
          <a:stretch>
            <a:fillRect/>
          </a:stretch>
        </p:blipFill>
        <p:spPr>
          <a:xfrm>
            <a:off x="5731874" y="-1"/>
            <a:ext cx="6413731" cy="6289041"/>
          </a:xfrm>
          <a:prstGeom prst="rect">
            <a:avLst/>
          </a:prstGeom>
        </p:spPr>
      </p:pic>
      <p:sp>
        <p:nvSpPr>
          <p:cNvPr id="5" name="Arrow: Right 4">
            <a:extLst>
              <a:ext uri="{FF2B5EF4-FFF2-40B4-BE49-F238E27FC236}">
                <a16:creationId xmlns:a16="http://schemas.microsoft.com/office/drawing/2014/main" id="{BC8D1BFD-D9F1-448E-9BB1-2F9229EC5C44}"/>
              </a:ext>
            </a:extLst>
          </p:cNvPr>
          <p:cNvSpPr/>
          <p:nvPr/>
        </p:nvSpPr>
        <p:spPr>
          <a:xfrm>
            <a:off x="3919405" y="2387600"/>
            <a:ext cx="2278033" cy="1828945"/>
          </a:xfrm>
          <a:prstGeom prst="rightArrow">
            <a:avLst>
              <a:gd name="adj1" fmla="val 35557"/>
              <a:gd name="adj2" fmla="val 6388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mj-lt"/>
              </a:rPr>
              <a:t>Add users</a:t>
            </a:r>
          </a:p>
        </p:txBody>
      </p:sp>
      <p:sp>
        <p:nvSpPr>
          <p:cNvPr id="7" name="TextBox 6">
            <a:extLst>
              <a:ext uri="{FF2B5EF4-FFF2-40B4-BE49-F238E27FC236}">
                <a16:creationId xmlns:a16="http://schemas.microsoft.com/office/drawing/2014/main" id="{DD034086-2DA5-42DF-8060-33574DF18A77}"/>
              </a:ext>
            </a:extLst>
          </p:cNvPr>
          <p:cNvSpPr txBox="1"/>
          <p:nvPr/>
        </p:nvSpPr>
        <p:spPr>
          <a:xfrm>
            <a:off x="177440" y="1235126"/>
            <a:ext cx="3267075" cy="461665"/>
          </a:xfrm>
          <a:prstGeom prst="rect">
            <a:avLst/>
          </a:prstGeom>
          <a:noFill/>
        </p:spPr>
        <p:txBody>
          <a:bodyPr wrap="square" rtlCol="0">
            <a:spAutoFit/>
          </a:bodyPr>
          <a:lstStyle/>
          <a:p>
            <a:r>
              <a:rPr lang="en-US" sz="2400" dirty="0">
                <a:latin typeface="+mj-lt"/>
              </a:rPr>
              <a:t>Add news sources</a:t>
            </a:r>
          </a:p>
        </p:txBody>
      </p:sp>
    </p:spTree>
    <p:extLst>
      <p:ext uri="{BB962C8B-B14F-4D97-AF65-F5344CB8AC3E}">
        <p14:creationId xmlns:p14="http://schemas.microsoft.com/office/powerpoint/2010/main" val="198331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3E2071-67D6-4694-B34D-4C160100613E}"/>
              </a:ext>
            </a:extLst>
          </p:cNvPr>
          <p:cNvPicPr>
            <a:picLocks noChangeAspect="1"/>
          </p:cNvPicPr>
          <p:nvPr/>
        </p:nvPicPr>
        <p:blipFill>
          <a:blip r:embed="rId2"/>
          <a:stretch>
            <a:fillRect/>
          </a:stretch>
        </p:blipFill>
        <p:spPr>
          <a:xfrm>
            <a:off x="0" y="751839"/>
            <a:ext cx="3921760" cy="5650193"/>
          </a:xfrm>
          <a:prstGeom prst="rect">
            <a:avLst/>
          </a:prstGeom>
        </p:spPr>
      </p:pic>
      <p:pic>
        <p:nvPicPr>
          <p:cNvPr id="5" name="Picture 4">
            <a:extLst>
              <a:ext uri="{FF2B5EF4-FFF2-40B4-BE49-F238E27FC236}">
                <a16:creationId xmlns:a16="http://schemas.microsoft.com/office/drawing/2014/main" id="{C497F9FA-9ECB-4BD7-B9A4-4351608456BF}"/>
              </a:ext>
            </a:extLst>
          </p:cNvPr>
          <p:cNvPicPr>
            <a:picLocks noChangeAspect="1"/>
          </p:cNvPicPr>
          <p:nvPr/>
        </p:nvPicPr>
        <p:blipFill>
          <a:blip r:embed="rId3"/>
          <a:stretch>
            <a:fillRect/>
          </a:stretch>
        </p:blipFill>
        <p:spPr>
          <a:xfrm>
            <a:off x="5090160" y="934721"/>
            <a:ext cx="7102368" cy="5525310"/>
          </a:xfrm>
          <a:prstGeom prst="rect">
            <a:avLst/>
          </a:prstGeom>
        </p:spPr>
      </p:pic>
      <p:sp>
        <p:nvSpPr>
          <p:cNvPr id="4" name="Arrow: Right 3">
            <a:extLst>
              <a:ext uri="{FF2B5EF4-FFF2-40B4-BE49-F238E27FC236}">
                <a16:creationId xmlns:a16="http://schemas.microsoft.com/office/drawing/2014/main" id="{80FF8360-6D68-464D-9902-510B1CEF355D}"/>
              </a:ext>
            </a:extLst>
          </p:cNvPr>
          <p:cNvSpPr/>
          <p:nvPr/>
        </p:nvSpPr>
        <p:spPr>
          <a:xfrm>
            <a:off x="3315141" y="2331646"/>
            <a:ext cx="2278033" cy="1828945"/>
          </a:xfrm>
          <a:prstGeom prst="rightArrow">
            <a:avLst>
              <a:gd name="adj1" fmla="val 35557"/>
              <a:gd name="adj2" fmla="val 6388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Create communities</a:t>
            </a:r>
          </a:p>
        </p:txBody>
      </p:sp>
      <p:sp>
        <p:nvSpPr>
          <p:cNvPr id="6" name="TextBox 5">
            <a:extLst>
              <a:ext uri="{FF2B5EF4-FFF2-40B4-BE49-F238E27FC236}">
                <a16:creationId xmlns:a16="http://schemas.microsoft.com/office/drawing/2014/main" id="{B1F48559-C643-4DD4-BEE5-45C95E2C3DBB}"/>
              </a:ext>
            </a:extLst>
          </p:cNvPr>
          <p:cNvSpPr txBox="1"/>
          <p:nvPr/>
        </p:nvSpPr>
        <p:spPr>
          <a:xfrm>
            <a:off x="48066" y="225135"/>
            <a:ext cx="3267075" cy="461665"/>
          </a:xfrm>
          <a:prstGeom prst="rect">
            <a:avLst/>
          </a:prstGeom>
          <a:noFill/>
        </p:spPr>
        <p:txBody>
          <a:bodyPr wrap="square" rtlCol="0">
            <a:spAutoFit/>
          </a:bodyPr>
          <a:lstStyle/>
          <a:p>
            <a:r>
              <a:rPr lang="en-US" sz="2400" dirty="0">
                <a:latin typeface="+mj-lt"/>
              </a:rPr>
              <a:t>Connect users</a:t>
            </a:r>
          </a:p>
        </p:txBody>
      </p:sp>
    </p:spTree>
    <p:extLst>
      <p:ext uri="{BB962C8B-B14F-4D97-AF65-F5344CB8AC3E}">
        <p14:creationId xmlns:p14="http://schemas.microsoft.com/office/powerpoint/2010/main" val="1213789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634106-F04C-44DA-AEF0-02F34CB621AC}"/>
              </a:ext>
            </a:extLst>
          </p:cNvPr>
          <p:cNvPicPr>
            <a:picLocks noChangeAspect="1"/>
          </p:cNvPicPr>
          <p:nvPr/>
        </p:nvPicPr>
        <p:blipFill>
          <a:blip r:embed="rId2"/>
          <a:stretch>
            <a:fillRect/>
          </a:stretch>
        </p:blipFill>
        <p:spPr>
          <a:xfrm>
            <a:off x="1686560" y="-1"/>
            <a:ext cx="7670800" cy="6845096"/>
          </a:xfrm>
          <a:prstGeom prst="rect">
            <a:avLst/>
          </a:prstGeom>
        </p:spPr>
      </p:pic>
    </p:spTree>
    <p:extLst>
      <p:ext uri="{BB962C8B-B14F-4D97-AF65-F5344CB8AC3E}">
        <p14:creationId xmlns:p14="http://schemas.microsoft.com/office/powerpoint/2010/main" val="545182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2366B36-29B8-4E69-9ED4-0541EDFA586D}"/>
              </a:ext>
            </a:extLst>
          </p:cNvPr>
          <p:cNvSpPr/>
          <p:nvPr/>
        </p:nvSpPr>
        <p:spPr>
          <a:xfrm>
            <a:off x="8636000" y="4998720"/>
            <a:ext cx="101600" cy="10577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Oval 5">
            <a:extLst>
              <a:ext uri="{FF2B5EF4-FFF2-40B4-BE49-F238E27FC236}">
                <a16:creationId xmlns:a16="http://schemas.microsoft.com/office/drawing/2014/main" id="{FDEF76CA-BF12-46D1-9293-58FA235689F2}"/>
              </a:ext>
            </a:extLst>
          </p:cNvPr>
          <p:cNvSpPr/>
          <p:nvPr/>
        </p:nvSpPr>
        <p:spPr>
          <a:xfrm>
            <a:off x="8636000" y="5489674"/>
            <a:ext cx="101600" cy="105778"/>
          </a:xfrm>
          <a:prstGeom prst="ellipse">
            <a:avLst/>
          </a:prstGeom>
          <a:solidFill>
            <a:srgbClr val="545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TextBox 7">
            <a:extLst>
              <a:ext uri="{FF2B5EF4-FFF2-40B4-BE49-F238E27FC236}">
                <a16:creationId xmlns:a16="http://schemas.microsoft.com/office/drawing/2014/main" id="{EB32BC0F-C5CF-4153-B183-31C097B3AB14}"/>
              </a:ext>
            </a:extLst>
          </p:cNvPr>
          <p:cNvSpPr txBox="1"/>
          <p:nvPr/>
        </p:nvSpPr>
        <p:spPr>
          <a:xfrm>
            <a:off x="8737600" y="4872584"/>
            <a:ext cx="2316480" cy="1323439"/>
          </a:xfrm>
          <a:prstGeom prst="rect">
            <a:avLst/>
          </a:prstGeom>
          <a:noFill/>
        </p:spPr>
        <p:txBody>
          <a:bodyPr wrap="square" rtlCol="0">
            <a:spAutoFit/>
          </a:bodyPr>
          <a:lstStyle/>
          <a:p>
            <a:r>
              <a:rPr lang="en-US" sz="1600" dirty="0">
                <a:latin typeface="+mj-lt"/>
              </a:rPr>
              <a:t>Biased news source (+)</a:t>
            </a:r>
          </a:p>
          <a:p>
            <a:endParaRPr lang="en-US" sz="1600" dirty="0">
              <a:latin typeface="+mj-lt"/>
            </a:endParaRPr>
          </a:p>
          <a:p>
            <a:r>
              <a:rPr lang="en-US" sz="1600" dirty="0">
                <a:latin typeface="+mj-lt"/>
              </a:rPr>
              <a:t>Biased news source (-)</a:t>
            </a:r>
          </a:p>
          <a:p>
            <a:endParaRPr lang="en-US" sz="1600" dirty="0">
              <a:latin typeface="+mj-lt"/>
            </a:endParaRPr>
          </a:p>
          <a:p>
            <a:r>
              <a:rPr lang="en-US" sz="1600" dirty="0">
                <a:latin typeface="+mj-lt"/>
              </a:rPr>
              <a:t>Neutral news source</a:t>
            </a:r>
          </a:p>
        </p:txBody>
      </p:sp>
      <p:sp>
        <p:nvSpPr>
          <p:cNvPr id="9" name="Oval 8">
            <a:extLst>
              <a:ext uri="{FF2B5EF4-FFF2-40B4-BE49-F238E27FC236}">
                <a16:creationId xmlns:a16="http://schemas.microsoft.com/office/drawing/2014/main" id="{39F852AD-BC42-4A8E-A1D2-DDA7C604E383}"/>
              </a:ext>
            </a:extLst>
          </p:cNvPr>
          <p:cNvSpPr/>
          <p:nvPr/>
        </p:nvSpPr>
        <p:spPr>
          <a:xfrm>
            <a:off x="8636000" y="1013860"/>
            <a:ext cx="101600" cy="105778"/>
          </a:xfrm>
          <a:prstGeom prst="ellipse">
            <a:avLst/>
          </a:prstGeom>
          <a:solidFill>
            <a:srgbClr val="F77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Oval 9">
            <a:extLst>
              <a:ext uri="{FF2B5EF4-FFF2-40B4-BE49-F238E27FC236}">
                <a16:creationId xmlns:a16="http://schemas.microsoft.com/office/drawing/2014/main" id="{966372CE-6315-49D7-91D8-601A59CA07EF}"/>
              </a:ext>
            </a:extLst>
          </p:cNvPr>
          <p:cNvSpPr/>
          <p:nvPr/>
        </p:nvSpPr>
        <p:spPr>
          <a:xfrm>
            <a:off x="8636000" y="1504814"/>
            <a:ext cx="101600" cy="105778"/>
          </a:xfrm>
          <a:prstGeom prst="ellipse">
            <a:avLst/>
          </a:prstGeom>
          <a:solidFill>
            <a:srgbClr val="ADD9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Oval 10">
            <a:extLst>
              <a:ext uri="{FF2B5EF4-FFF2-40B4-BE49-F238E27FC236}">
                <a16:creationId xmlns:a16="http://schemas.microsoft.com/office/drawing/2014/main" id="{A972B255-D3AC-4D60-912B-ADD41E45A146}"/>
              </a:ext>
            </a:extLst>
          </p:cNvPr>
          <p:cNvSpPr/>
          <p:nvPr/>
        </p:nvSpPr>
        <p:spPr>
          <a:xfrm>
            <a:off x="8636000" y="1995768"/>
            <a:ext cx="101600" cy="105778"/>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4098" name="Picture 2">
            <a:extLst>
              <a:ext uri="{FF2B5EF4-FFF2-40B4-BE49-F238E27FC236}">
                <a16:creationId xmlns:a16="http://schemas.microsoft.com/office/drawing/2014/main" id="{BEF89DD5-7734-4221-BCA5-6AF277D467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920" y="15677"/>
            <a:ext cx="7020560" cy="6842323"/>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a:extLst>
              <a:ext uri="{FF2B5EF4-FFF2-40B4-BE49-F238E27FC236}">
                <a16:creationId xmlns:a16="http://schemas.microsoft.com/office/drawing/2014/main" id="{F0250BCB-0077-474C-BEC0-D1B8E61A5CB1}"/>
              </a:ext>
            </a:extLst>
          </p:cNvPr>
          <p:cNvSpPr/>
          <p:nvPr/>
        </p:nvSpPr>
        <p:spPr>
          <a:xfrm>
            <a:off x="8636000" y="5980628"/>
            <a:ext cx="101600" cy="105778"/>
          </a:xfrm>
          <a:prstGeom prst="ellipse">
            <a:avLst/>
          </a:prstGeom>
          <a:solidFill>
            <a:srgbClr val="F0E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4" name="TextBox 13">
            <a:extLst>
              <a:ext uri="{FF2B5EF4-FFF2-40B4-BE49-F238E27FC236}">
                <a16:creationId xmlns:a16="http://schemas.microsoft.com/office/drawing/2014/main" id="{6605ED23-E3B8-4E2D-8427-B5F7EBAE63B5}"/>
              </a:ext>
            </a:extLst>
          </p:cNvPr>
          <p:cNvSpPr txBox="1"/>
          <p:nvPr/>
        </p:nvSpPr>
        <p:spPr>
          <a:xfrm>
            <a:off x="8737600" y="903235"/>
            <a:ext cx="2316480" cy="1323439"/>
          </a:xfrm>
          <a:prstGeom prst="rect">
            <a:avLst/>
          </a:prstGeom>
          <a:noFill/>
        </p:spPr>
        <p:txBody>
          <a:bodyPr wrap="square" rtlCol="0">
            <a:spAutoFit/>
          </a:bodyPr>
          <a:lstStyle/>
          <a:p>
            <a:r>
              <a:rPr lang="en-US" sz="1600" dirty="0">
                <a:latin typeface="+mj-lt"/>
              </a:rPr>
              <a:t>Biased user (+)</a:t>
            </a:r>
          </a:p>
          <a:p>
            <a:endParaRPr lang="en-US" sz="1600" dirty="0">
              <a:latin typeface="+mj-lt"/>
            </a:endParaRPr>
          </a:p>
          <a:p>
            <a:r>
              <a:rPr lang="en-US" sz="1600" dirty="0">
                <a:latin typeface="+mj-lt"/>
              </a:rPr>
              <a:t>Biased user (-)</a:t>
            </a:r>
          </a:p>
          <a:p>
            <a:endParaRPr lang="en-US" sz="1600" dirty="0">
              <a:latin typeface="+mj-lt"/>
            </a:endParaRPr>
          </a:p>
          <a:p>
            <a:r>
              <a:rPr lang="en-US" sz="1600" dirty="0">
                <a:latin typeface="+mj-lt"/>
              </a:rPr>
              <a:t>Neutral user</a:t>
            </a:r>
          </a:p>
        </p:txBody>
      </p:sp>
      <p:sp>
        <p:nvSpPr>
          <p:cNvPr id="12" name="Left Brace 11">
            <a:extLst>
              <a:ext uri="{FF2B5EF4-FFF2-40B4-BE49-F238E27FC236}">
                <a16:creationId xmlns:a16="http://schemas.microsoft.com/office/drawing/2014/main" id="{2FC3B683-3878-4A87-B787-E658B9DBC0BB}"/>
              </a:ext>
            </a:extLst>
          </p:cNvPr>
          <p:cNvSpPr/>
          <p:nvPr/>
        </p:nvSpPr>
        <p:spPr>
          <a:xfrm>
            <a:off x="548640" y="325120"/>
            <a:ext cx="1259840" cy="3413760"/>
          </a:xfrm>
          <a:prstGeom prst="leftBrace">
            <a:avLst>
              <a:gd name="adj1" fmla="val 63978"/>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Left Brace 15">
            <a:extLst>
              <a:ext uri="{FF2B5EF4-FFF2-40B4-BE49-F238E27FC236}">
                <a16:creationId xmlns:a16="http://schemas.microsoft.com/office/drawing/2014/main" id="{07A8DFFA-1C8F-4908-94AC-0B0DAB4924A7}"/>
              </a:ext>
            </a:extLst>
          </p:cNvPr>
          <p:cNvSpPr/>
          <p:nvPr/>
        </p:nvSpPr>
        <p:spPr>
          <a:xfrm>
            <a:off x="731520" y="4048322"/>
            <a:ext cx="1076960" cy="2677597"/>
          </a:xfrm>
          <a:prstGeom prst="leftBrace">
            <a:avLst>
              <a:gd name="adj1" fmla="val 63978"/>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09BE1484-AB22-4AF4-9DA9-A80A73D7016B}"/>
              </a:ext>
            </a:extLst>
          </p:cNvPr>
          <p:cNvSpPr txBox="1"/>
          <p:nvPr/>
        </p:nvSpPr>
        <p:spPr>
          <a:xfrm rot="16200000">
            <a:off x="-10796" y="1785834"/>
            <a:ext cx="780315" cy="338554"/>
          </a:xfrm>
          <a:prstGeom prst="rect">
            <a:avLst/>
          </a:prstGeom>
          <a:noFill/>
        </p:spPr>
        <p:txBody>
          <a:bodyPr wrap="square" rtlCol="0">
            <a:spAutoFit/>
          </a:bodyPr>
          <a:lstStyle/>
          <a:p>
            <a:r>
              <a:rPr lang="en-US" sz="1600" dirty="0">
                <a:latin typeface="+mj-lt"/>
              </a:rPr>
              <a:t>Users</a:t>
            </a:r>
          </a:p>
        </p:txBody>
      </p:sp>
      <p:sp>
        <p:nvSpPr>
          <p:cNvPr id="18" name="TextBox 17">
            <a:extLst>
              <a:ext uri="{FF2B5EF4-FFF2-40B4-BE49-F238E27FC236}">
                <a16:creationId xmlns:a16="http://schemas.microsoft.com/office/drawing/2014/main" id="{948D0606-3175-4ACB-B774-E360AF96BAD3}"/>
              </a:ext>
            </a:extLst>
          </p:cNvPr>
          <p:cNvSpPr txBox="1"/>
          <p:nvPr/>
        </p:nvSpPr>
        <p:spPr>
          <a:xfrm rot="16200000">
            <a:off x="-12042" y="5000659"/>
            <a:ext cx="908005" cy="584775"/>
          </a:xfrm>
          <a:prstGeom prst="rect">
            <a:avLst/>
          </a:prstGeom>
          <a:noFill/>
        </p:spPr>
        <p:txBody>
          <a:bodyPr wrap="square" rtlCol="0">
            <a:spAutoFit/>
          </a:bodyPr>
          <a:lstStyle/>
          <a:p>
            <a:r>
              <a:rPr lang="en-US" sz="1600" dirty="0">
                <a:latin typeface="+mj-lt"/>
              </a:rPr>
              <a:t>News Sources</a:t>
            </a:r>
          </a:p>
        </p:txBody>
      </p:sp>
    </p:spTree>
    <p:extLst>
      <p:ext uri="{BB962C8B-B14F-4D97-AF65-F5344CB8AC3E}">
        <p14:creationId xmlns:p14="http://schemas.microsoft.com/office/powerpoint/2010/main" val="1353516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6FC52E4-D8C8-4F28-A82B-D59B7DAC3C93}"/>
              </a:ext>
            </a:extLst>
          </p:cNvPr>
          <p:cNvSpPr/>
          <p:nvPr/>
        </p:nvSpPr>
        <p:spPr>
          <a:xfrm>
            <a:off x="1418820" y="409978"/>
            <a:ext cx="7959144" cy="6272011"/>
          </a:xfrm>
          <a:prstGeom prst="ellipse">
            <a:avLst/>
          </a:prstGeom>
          <a:solidFill>
            <a:srgbClr val="01553E"/>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mj-lt"/>
              </a:rPr>
              <a:t>NETWORK</a:t>
            </a:r>
          </a:p>
        </p:txBody>
      </p:sp>
      <p:sp>
        <p:nvSpPr>
          <p:cNvPr id="3" name="Oval 2">
            <a:extLst>
              <a:ext uri="{FF2B5EF4-FFF2-40B4-BE49-F238E27FC236}">
                <a16:creationId xmlns:a16="http://schemas.microsoft.com/office/drawing/2014/main" id="{C136036A-B221-4100-BDA7-B2925C93DCC6}"/>
              </a:ext>
            </a:extLst>
          </p:cNvPr>
          <p:cNvSpPr/>
          <p:nvPr/>
        </p:nvSpPr>
        <p:spPr>
          <a:xfrm>
            <a:off x="2598310" y="1815921"/>
            <a:ext cx="618185" cy="55379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user</a:t>
            </a:r>
          </a:p>
        </p:txBody>
      </p:sp>
      <p:sp>
        <p:nvSpPr>
          <p:cNvPr id="7" name="Oval 6">
            <a:extLst>
              <a:ext uri="{FF2B5EF4-FFF2-40B4-BE49-F238E27FC236}">
                <a16:creationId xmlns:a16="http://schemas.microsoft.com/office/drawing/2014/main" id="{FBEDC9BC-1823-499E-9809-C0743A49E5E2}"/>
              </a:ext>
            </a:extLst>
          </p:cNvPr>
          <p:cNvSpPr/>
          <p:nvPr/>
        </p:nvSpPr>
        <p:spPr>
          <a:xfrm>
            <a:off x="3554028" y="1244958"/>
            <a:ext cx="618185" cy="55379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user</a:t>
            </a:r>
          </a:p>
        </p:txBody>
      </p:sp>
      <p:sp>
        <p:nvSpPr>
          <p:cNvPr id="11" name="Oval 10">
            <a:extLst>
              <a:ext uri="{FF2B5EF4-FFF2-40B4-BE49-F238E27FC236}">
                <a16:creationId xmlns:a16="http://schemas.microsoft.com/office/drawing/2014/main" id="{A72731D1-22A9-4F49-BA95-9D4E22041A69}"/>
              </a:ext>
            </a:extLst>
          </p:cNvPr>
          <p:cNvSpPr/>
          <p:nvPr/>
        </p:nvSpPr>
        <p:spPr>
          <a:xfrm>
            <a:off x="4719029" y="2264535"/>
            <a:ext cx="618185" cy="55379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user</a:t>
            </a:r>
          </a:p>
        </p:txBody>
      </p:sp>
      <p:sp>
        <p:nvSpPr>
          <p:cNvPr id="18" name="Oval 17">
            <a:extLst>
              <a:ext uri="{FF2B5EF4-FFF2-40B4-BE49-F238E27FC236}">
                <a16:creationId xmlns:a16="http://schemas.microsoft.com/office/drawing/2014/main" id="{3E3BA95A-0650-453F-92FC-5717FDC340AA}"/>
              </a:ext>
            </a:extLst>
          </p:cNvPr>
          <p:cNvSpPr/>
          <p:nvPr/>
        </p:nvSpPr>
        <p:spPr>
          <a:xfrm>
            <a:off x="5557232" y="3845416"/>
            <a:ext cx="618185" cy="55379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user</a:t>
            </a:r>
          </a:p>
        </p:txBody>
      </p:sp>
      <p:sp>
        <p:nvSpPr>
          <p:cNvPr id="19" name="Oval 18">
            <a:extLst>
              <a:ext uri="{FF2B5EF4-FFF2-40B4-BE49-F238E27FC236}">
                <a16:creationId xmlns:a16="http://schemas.microsoft.com/office/drawing/2014/main" id="{0F67D334-41C5-4093-ABA6-38C7BFC1E5FD}"/>
              </a:ext>
            </a:extLst>
          </p:cNvPr>
          <p:cNvSpPr/>
          <p:nvPr/>
        </p:nvSpPr>
        <p:spPr>
          <a:xfrm>
            <a:off x="7358129" y="2140039"/>
            <a:ext cx="618185" cy="55379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user</a:t>
            </a:r>
          </a:p>
        </p:txBody>
      </p:sp>
      <p:sp>
        <p:nvSpPr>
          <p:cNvPr id="21" name="Oval 20">
            <a:extLst>
              <a:ext uri="{FF2B5EF4-FFF2-40B4-BE49-F238E27FC236}">
                <a16:creationId xmlns:a16="http://schemas.microsoft.com/office/drawing/2014/main" id="{BECDFC1A-61C7-489E-B449-5CF14C98F1A3}"/>
              </a:ext>
            </a:extLst>
          </p:cNvPr>
          <p:cNvSpPr/>
          <p:nvPr/>
        </p:nvSpPr>
        <p:spPr>
          <a:xfrm>
            <a:off x="3259961" y="5264239"/>
            <a:ext cx="618185" cy="55379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user</a:t>
            </a:r>
          </a:p>
        </p:txBody>
      </p:sp>
      <p:sp>
        <p:nvSpPr>
          <p:cNvPr id="23" name="Oval 22">
            <a:extLst>
              <a:ext uri="{FF2B5EF4-FFF2-40B4-BE49-F238E27FC236}">
                <a16:creationId xmlns:a16="http://schemas.microsoft.com/office/drawing/2014/main" id="{862F447A-22C5-4832-AC87-31176E738A65}"/>
              </a:ext>
            </a:extLst>
          </p:cNvPr>
          <p:cNvSpPr/>
          <p:nvPr/>
        </p:nvSpPr>
        <p:spPr>
          <a:xfrm>
            <a:off x="6321903" y="1710743"/>
            <a:ext cx="618185" cy="55379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user</a:t>
            </a:r>
          </a:p>
        </p:txBody>
      </p:sp>
      <p:sp>
        <p:nvSpPr>
          <p:cNvPr id="24" name="Oval 23">
            <a:extLst>
              <a:ext uri="{FF2B5EF4-FFF2-40B4-BE49-F238E27FC236}">
                <a16:creationId xmlns:a16="http://schemas.microsoft.com/office/drawing/2014/main" id="{C83602E4-17A8-4D11-AAB5-E8346BC73F41}"/>
              </a:ext>
            </a:extLst>
          </p:cNvPr>
          <p:cNvSpPr/>
          <p:nvPr/>
        </p:nvSpPr>
        <p:spPr>
          <a:xfrm>
            <a:off x="6255101" y="4310666"/>
            <a:ext cx="618185" cy="55379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user</a:t>
            </a:r>
          </a:p>
        </p:txBody>
      </p:sp>
      <p:sp>
        <p:nvSpPr>
          <p:cNvPr id="27" name="Oval 26">
            <a:extLst>
              <a:ext uri="{FF2B5EF4-FFF2-40B4-BE49-F238E27FC236}">
                <a16:creationId xmlns:a16="http://schemas.microsoft.com/office/drawing/2014/main" id="{1CAC5C47-C3D7-4246-BDE3-C2533F4ECAD7}"/>
              </a:ext>
            </a:extLst>
          </p:cNvPr>
          <p:cNvSpPr/>
          <p:nvPr/>
        </p:nvSpPr>
        <p:spPr>
          <a:xfrm>
            <a:off x="3903105" y="4385257"/>
            <a:ext cx="1007228" cy="79956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source</a:t>
            </a:r>
          </a:p>
        </p:txBody>
      </p:sp>
      <p:sp>
        <p:nvSpPr>
          <p:cNvPr id="29" name="Oval 28">
            <a:extLst>
              <a:ext uri="{FF2B5EF4-FFF2-40B4-BE49-F238E27FC236}">
                <a16:creationId xmlns:a16="http://schemas.microsoft.com/office/drawing/2014/main" id="{6AFEBB53-5AE0-4088-AB7B-D5C2DA090FDB}"/>
              </a:ext>
            </a:extLst>
          </p:cNvPr>
          <p:cNvSpPr/>
          <p:nvPr/>
        </p:nvSpPr>
        <p:spPr>
          <a:xfrm>
            <a:off x="7394618" y="3888346"/>
            <a:ext cx="1007228" cy="79956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source</a:t>
            </a:r>
          </a:p>
        </p:txBody>
      </p:sp>
      <p:sp>
        <p:nvSpPr>
          <p:cNvPr id="30" name="TextBox 29">
            <a:extLst>
              <a:ext uri="{FF2B5EF4-FFF2-40B4-BE49-F238E27FC236}">
                <a16:creationId xmlns:a16="http://schemas.microsoft.com/office/drawing/2014/main" id="{8A5E35F0-4BE5-4A5F-8CD9-47EF96362252}"/>
              </a:ext>
            </a:extLst>
          </p:cNvPr>
          <p:cNvSpPr txBox="1"/>
          <p:nvPr/>
        </p:nvSpPr>
        <p:spPr>
          <a:xfrm>
            <a:off x="0" y="0"/>
            <a:ext cx="2598310" cy="923330"/>
          </a:xfrm>
          <a:prstGeom prst="rect">
            <a:avLst/>
          </a:prstGeom>
          <a:noFill/>
        </p:spPr>
        <p:txBody>
          <a:bodyPr wrap="square" rtlCol="0">
            <a:spAutoFit/>
          </a:bodyPr>
          <a:lstStyle/>
          <a:p>
            <a:r>
              <a:rPr lang="en-US" dirty="0">
                <a:latin typeface="+mj-lt"/>
              </a:rPr>
              <a:t>-Create the network</a:t>
            </a:r>
          </a:p>
          <a:p>
            <a:r>
              <a:rPr lang="en-US" dirty="0">
                <a:latin typeface="+mj-lt"/>
              </a:rPr>
              <a:t>-Add users</a:t>
            </a:r>
          </a:p>
          <a:p>
            <a:r>
              <a:rPr lang="en-US" dirty="0">
                <a:latin typeface="+mj-lt"/>
              </a:rPr>
              <a:t>-Add news sources</a:t>
            </a:r>
          </a:p>
        </p:txBody>
      </p:sp>
    </p:spTree>
    <p:extLst>
      <p:ext uri="{BB962C8B-B14F-4D97-AF65-F5344CB8AC3E}">
        <p14:creationId xmlns:p14="http://schemas.microsoft.com/office/powerpoint/2010/main" val="3996845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6FC52E4-D8C8-4F28-A82B-D59B7DAC3C93}"/>
              </a:ext>
            </a:extLst>
          </p:cNvPr>
          <p:cNvSpPr/>
          <p:nvPr/>
        </p:nvSpPr>
        <p:spPr>
          <a:xfrm>
            <a:off x="1418820" y="409978"/>
            <a:ext cx="7959144" cy="6272011"/>
          </a:xfrm>
          <a:prstGeom prst="ellipse">
            <a:avLst/>
          </a:prstGeom>
          <a:solidFill>
            <a:srgbClr val="01553E"/>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mj-lt"/>
              </a:rPr>
              <a:t>NETWORK</a:t>
            </a:r>
          </a:p>
        </p:txBody>
      </p:sp>
      <p:sp>
        <p:nvSpPr>
          <p:cNvPr id="3" name="Oval 2">
            <a:extLst>
              <a:ext uri="{FF2B5EF4-FFF2-40B4-BE49-F238E27FC236}">
                <a16:creationId xmlns:a16="http://schemas.microsoft.com/office/drawing/2014/main" id="{C136036A-B221-4100-BDA7-B2925C93DCC6}"/>
              </a:ext>
            </a:extLst>
          </p:cNvPr>
          <p:cNvSpPr/>
          <p:nvPr/>
        </p:nvSpPr>
        <p:spPr>
          <a:xfrm>
            <a:off x="2964664" y="3106546"/>
            <a:ext cx="618185" cy="55379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user</a:t>
            </a:r>
          </a:p>
        </p:txBody>
      </p:sp>
      <p:sp>
        <p:nvSpPr>
          <p:cNvPr id="7" name="Oval 6">
            <a:extLst>
              <a:ext uri="{FF2B5EF4-FFF2-40B4-BE49-F238E27FC236}">
                <a16:creationId xmlns:a16="http://schemas.microsoft.com/office/drawing/2014/main" id="{FBEDC9BC-1823-499E-9809-C0743A49E5E2}"/>
              </a:ext>
            </a:extLst>
          </p:cNvPr>
          <p:cNvSpPr/>
          <p:nvPr/>
        </p:nvSpPr>
        <p:spPr>
          <a:xfrm>
            <a:off x="3554028" y="1244958"/>
            <a:ext cx="618185" cy="55379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user</a:t>
            </a:r>
          </a:p>
        </p:txBody>
      </p:sp>
      <p:sp>
        <p:nvSpPr>
          <p:cNvPr id="11" name="Oval 10">
            <a:extLst>
              <a:ext uri="{FF2B5EF4-FFF2-40B4-BE49-F238E27FC236}">
                <a16:creationId xmlns:a16="http://schemas.microsoft.com/office/drawing/2014/main" id="{A72731D1-22A9-4F49-BA95-9D4E22041A69}"/>
              </a:ext>
            </a:extLst>
          </p:cNvPr>
          <p:cNvSpPr/>
          <p:nvPr/>
        </p:nvSpPr>
        <p:spPr>
          <a:xfrm>
            <a:off x="4719029" y="2264535"/>
            <a:ext cx="618185" cy="55379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user</a:t>
            </a:r>
          </a:p>
        </p:txBody>
      </p:sp>
      <p:sp>
        <p:nvSpPr>
          <p:cNvPr id="18" name="Oval 17">
            <a:extLst>
              <a:ext uri="{FF2B5EF4-FFF2-40B4-BE49-F238E27FC236}">
                <a16:creationId xmlns:a16="http://schemas.microsoft.com/office/drawing/2014/main" id="{3E3BA95A-0650-453F-92FC-5717FDC340AA}"/>
              </a:ext>
            </a:extLst>
          </p:cNvPr>
          <p:cNvSpPr/>
          <p:nvPr/>
        </p:nvSpPr>
        <p:spPr>
          <a:xfrm>
            <a:off x="6057677" y="3921184"/>
            <a:ext cx="618185" cy="55379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user</a:t>
            </a:r>
          </a:p>
        </p:txBody>
      </p:sp>
      <p:sp>
        <p:nvSpPr>
          <p:cNvPr id="19" name="Oval 18">
            <a:extLst>
              <a:ext uri="{FF2B5EF4-FFF2-40B4-BE49-F238E27FC236}">
                <a16:creationId xmlns:a16="http://schemas.microsoft.com/office/drawing/2014/main" id="{0F67D334-41C5-4093-ABA6-38C7BFC1E5FD}"/>
              </a:ext>
            </a:extLst>
          </p:cNvPr>
          <p:cNvSpPr/>
          <p:nvPr/>
        </p:nvSpPr>
        <p:spPr>
          <a:xfrm>
            <a:off x="7358129" y="2140039"/>
            <a:ext cx="618185" cy="55379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user</a:t>
            </a:r>
          </a:p>
        </p:txBody>
      </p:sp>
      <p:sp>
        <p:nvSpPr>
          <p:cNvPr id="21" name="Oval 20">
            <a:extLst>
              <a:ext uri="{FF2B5EF4-FFF2-40B4-BE49-F238E27FC236}">
                <a16:creationId xmlns:a16="http://schemas.microsoft.com/office/drawing/2014/main" id="{BECDFC1A-61C7-489E-B449-5CF14C98F1A3}"/>
              </a:ext>
            </a:extLst>
          </p:cNvPr>
          <p:cNvSpPr/>
          <p:nvPr/>
        </p:nvSpPr>
        <p:spPr>
          <a:xfrm>
            <a:off x="1726967" y="3644288"/>
            <a:ext cx="618185" cy="55379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user</a:t>
            </a:r>
          </a:p>
        </p:txBody>
      </p:sp>
      <p:sp>
        <p:nvSpPr>
          <p:cNvPr id="23" name="Oval 22">
            <a:extLst>
              <a:ext uri="{FF2B5EF4-FFF2-40B4-BE49-F238E27FC236}">
                <a16:creationId xmlns:a16="http://schemas.microsoft.com/office/drawing/2014/main" id="{862F447A-22C5-4832-AC87-31176E738A65}"/>
              </a:ext>
            </a:extLst>
          </p:cNvPr>
          <p:cNvSpPr/>
          <p:nvPr/>
        </p:nvSpPr>
        <p:spPr>
          <a:xfrm>
            <a:off x="6321903" y="1710743"/>
            <a:ext cx="618185" cy="55379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user</a:t>
            </a:r>
          </a:p>
        </p:txBody>
      </p:sp>
      <p:sp>
        <p:nvSpPr>
          <p:cNvPr id="24" name="Oval 23">
            <a:extLst>
              <a:ext uri="{FF2B5EF4-FFF2-40B4-BE49-F238E27FC236}">
                <a16:creationId xmlns:a16="http://schemas.microsoft.com/office/drawing/2014/main" id="{C83602E4-17A8-4D11-AAB5-E8346BC73F41}"/>
              </a:ext>
            </a:extLst>
          </p:cNvPr>
          <p:cNvSpPr/>
          <p:nvPr/>
        </p:nvSpPr>
        <p:spPr>
          <a:xfrm>
            <a:off x="6187480" y="5420414"/>
            <a:ext cx="618185" cy="55379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user</a:t>
            </a:r>
          </a:p>
        </p:txBody>
      </p:sp>
      <p:sp>
        <p:nvSpPr>
          <p:cNvPr id="27" name="Oval 26">
            <a:extLst>
              <a:ext uri="{FF2B5EF4-FFF2-40B4-BE49-F238E27FC236}">
                <a16:creationId xmlns:a16="http://schemas.microsoft.com/office/drawing/2014/main" id="{1CAC5C47-C3D7-4246-BDE3-C2533F4ECAD7}"/>
              </a:ext>
            </a:extLst>
          </p:cNvPr>
          <p:cNvSpPr/>
          <p:nvPr/>
        </p:nvSpPr>
        <p:spPr>
          <a:xfrm>
            <a:off x="3903105" y="4385257"/>
            <a:ext cx="1007228" cy="79956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source</a:t>
            </a:r>
          </a:p>
        </p:txBody>
      </p:sp>
      <p:sp>
        <p:nvSpPr>
          <p:cNvPr id="29" name="Oval 28">
            <a:extLst>
              <a:ext uri="{FF2B5EF4-FFF2-40B4-BE49-F238E27FC236}">
                <a16:creationId xmlns:a16="http://schemas.microsoft.com/office/drawing/2014/main" id="{6AFEBB53-5AE0-4088-AB7B-D5C2DA090FDB}"/>
              </a:ext>
            </a:extLst>
          </p:cNvPr>
          <p:cNvSpPr/>
          <p:nvPr/>
        </p:nvSpPr>
        <p:spPr>
          <a:xfrm>
            <a:off x="7274726" y="3317415"/>
            <a:ext cx="1007228" cy="79956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source</a:t>
            </a:r>
          </a:p>
        </p:txBody>
      </p:sp>
      <p:sp>
        <p:nvSpPr>
          <p:cNvPr id="30" name="TextBox 29">
            <a:extLst>
              <a:ext uri="{FF2B5EF4-FFF2-40B4-BE49-F238E27FC236}">
                <a16:creationId xmlns:a16="http://schemas.microsoft.com/office/drawing/2014/main" id="{8A5E35F0-4BE5-4A5F-8CD9-47EF96362252}"/>
              </a:ext>
            </a:extLst>
          </p:cNvPr>
          <p:cNvSpPr txBox="1"/>
          <p:nvPr/>
        </p:nvSpPr>
        <p:spPr>
          <a:xfrm>
            <a:off x="0" y="0"/>
            <a:ext cx="2598310" cy="646331"/>
          </a:xfrm>
          <a:prstGeom prst="rect">
            <a:avLst/>
          </a:prstGeom>
          <a:noFill/>
        </p:spPr>
        <p:txBody>
          <a:bodyPr wrap="square" rtlCol="0">
            <a:spAutoFit/>
          </a:bodyPr>
          <a:lstStyle/>
          <a:p>
            <a:r>
              <a:rPr lang="en-US" dirty="0">
                <a:latin typeface="+mj-lt"/>
              </a:rPr>
              <a:t>-Users add connections</a:t>
            </a:r>
          </a:p>
          <a:p>
            <a:r>
              <a:rPr lang="en-US" dirty="0">
                <a:latin typeface="+mj-lt"/>
              </a:rPr>
              <a:t>-Users follow sources</a:t>
            </a:r>
          </a:p>
        </p:txBody>
      </p:sp>
      <p:cxnSp>
        <p:nvCxnSpPr>
          <p:cNvPr id="5" name="Straight Connector 4">
            <a:extLst>
              <a:ext uri="{FF2B5EF4-FFF2-40B4-BE49-F238E27FC236}">
                <a16:creationId xmlns:a16="http://schemas.microsoft.com/office/drawing/2014/main" id="{5B5B0565-3808-44BD-940B-EF14212D54AE}"/>
              </a:ext>
            </a:extLst>
          </p:cNvPr>
          <p:cNvCxnSpPr>
            <a:stCxn id="3" idx="7"/>
            <a:endCxn id="7" idx="3"/>
          </p:cNvCxnSpPr>
          <p:nvPr/>
        </p:nvCxnSpPr>
        <p:spPr>
          <a:xfrm flipV="1">
            <a:off x="3492318" y="1717649"/>
            <a:ext cx="152241" cy="1469998"/>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29630FF3-73A7-4E93-BB0A-FDCC246ADDE7}"/>
              </a:ext>
            </a:extLst>
          </p:cNvPr>
          <p:cNvCxnSpPr>
            <a:cxnSpLocks/>
            <a:stCxn id="3" idx="6"/>
            <a:endCxn id="11" idx="2"/>
          </p:cNvCxnSpPr>
          <p:nvPr/>
        </p:nvCxnSpPr>
        <p:spPr>
          <a:xfrm flipV="1">
            <a:off x="3582849" y="2541431"/>
            <a:ext cx="1136180" cy="842011"/>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7" name="Straight Connector 16">
            <a:extLst>
              <a:ext uri="{FF2B5EF4-FFF2-40B4-BE49-F238E27FC236}">
                <a16:creationId xmlns:a16="http://schemas.microsoft.com/office/drawing/2014/main" id="{4AD0D65A-609C-4747-B092-C85ADA609134}"/>
              </a:ext>
            </a:extLst>
          </p:cNvPr>
          <p:cNvCxnSpPr>
            <a:cxnSpLocks/>
            <a:stCxn id="11" idx="1"/>
            <a:endCxn id="7" idx="5"/>
          </p:cNvCxnSpPr>
          <p:nvPr/>
        </p:nvCxnSpPr>
        <p:spPr>
          <a:xfrm flipH="1" flipV="1">
            <a:off x="4081682" y="1717649"/>
            <a:ext cx="727878" cy="627987"/>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0" name="Straight Connector 19">
            <a:extLst>
              <a:ext uri="{FF2B5EF4-FFF2-40B4-BE49-F238E27FC236}">
                <a16:creationId xmlns:a16="http://schemas.microsoft.com/office/drawing/2014/main" id="{A28DF621-C98A-4E05-9F36-F5DCCD5A8780}"/>
              </a:ext>
            </a:extLst>
          </p:cNvPr>
          <p:cNvCxnSpPr>
            <a:cxnSpLocks/>
            <a:stCxn id="11" idx="3"/>
            <a:endCxn id="27" idx="0"/>
          </p:cNvCxnSpPr>
          <p:nvPr/>
        </p:nvCxnSpPr>
        <p:spPr>
          <a:xfrm flipH="1">
            <a:off x="4406719" y="2737226"/>
            <a:ext cx="402841" cy="1648031"/>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2" name="Straight Connector 21">
            <a:extLst>
              <a:ext uri="{FF2B5EF4-FFF2-40B4-BE49-F238E27FC236}">
                <a16:creationId xmlns:a16="http://schemas.microsoft.com/office/drawing/2014/main" id="{EED9EFCA-6CCC-4DA0-A167-ABB48B76D40D}"/>
              </a:ext>
            </a:extLst>
          </p:cNvPr>
          <p:cNvCxnSpPr>
            <a:cxnSpLocks/>
            <a:stCxn id="3" idx="5"/>
            <a:endCxn id="27" idx="1"/>
          </p:cNvCxnSpPr>
          <p:nvPr/>
        </p:nvCxnSpPr>
        <p:spPr>
          <a:xfrm>
            <a:off x="3492318" y="3579237"/>
            <a:ext cx="558292" cy="923113"/>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1" name="Straight Connector 30">
            <a:extLst>
              <a:ext uri="{FF2B5EF4-FFF2-40B4-BE49-F238E27FC236}">
                <a16:creationId xmlns:a16="http://schemas.microsoft.com/office/drawing/2014/main" id="{B831B231-B20F-4196-940E-05717692D8E6}"/>
              </a:ext>
            </a:extLst>
          </p:cNvPr>
          <p:cNvCxnSpPr>
            <a:cxnSpLocks/>
            <a:stCxn id="21" idx="6"/>
            <a:endCxn id="27" idx="2"/>
          </p:cNvCxnSpPr>
          <p:nvPr/>
        </p:nvCxnSpPr>
        <p:spPr>
          <a:xfrm>
            <a:off x="2345152" y="3921184"/>
            <a:ext cx="1557953" cy="863855"/>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2" name="Straight Connector 31">
            <a:extLst>
              <a:ext uri="{FF2B5EF4-FFF2-40B4-BE49-F238E27FC236}">
                <a16:creationId xmlns:a16="http://schemas.microsoft.com/office/drawing/2014/main" id="{41A25320-08ED-4C9C-9ED0-44BE0AB17F12}"/>
              </a:ext>
            </a:extLst>
          </p:cNvPr>
          <p:cNvCxnSpPr>
            <a:cxnSpLocks/>
            <a:stCxn id="11" idx="4"/>
            <a:endCxn id="18" idx="1"/>
          </p:cNvCxnSpPr>
          <p:nvPr/>
        </p:nvCxnSpPr>
        <p:spPr>
          <a:xfrm>
            <a:off x="5028122" y="2818327"/>
            <a:ext cx="1120086" cy="1183958"/>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3" name="Straight Connector 32">
            <a:extLst>
              <a:ext uri="{FF2B5EF4-FFF2-40B4-BE49-F238E27FC236}">
                <a16:creationId xmlns:a16="http://schemas.microsoft.com/office/drawing/2014/main" id="{6D726A69-5BD6-4B71-8DDA-641449873E43}"/>
              </a:ext>
            </a:extLst>
          </p:cNvPr>
          <p:cNvCxnSpPr>
            <a:cxnSpLocks/>
            <a:stCxn id="11" idx="5"/>
            <a:endCxn id="29" idx="2"/>
          </p:cNvCxnSpPr>
          <p:nvPr/>
        </p:nvCxnSpPr>
        <p:spPr>
          <a:xfrm>
            <a:off x="5246683" y="2737226"/>
            <a:ext cx="2028043" cy="979971"/>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4" name="Straight Connector 33">
            <a:extLst>
              <a:ext uri="{FF2B5EF4-FFF2-40B4-BE49-F238E27FC236}">
                <a16:creationId xmlns:a16="http://schemas.microsoft.com/office/drawing/2014/main" id="{2D46CE12-FAF6-43A3-B70C-A8BF5DB1223D}"/>
              </a:ext>
            </a:extLst>
          </p:cNvPr>
          <p:cNvCxnSpPr>
            <a:cxnSpLocks/>
            <a:stCxn id="24" idx="1"/>
            <a:endCxn id="18" idx="4"/>
          </p:cNvCxnSpPr>
          <p:nvPr/>
        </p:nvCxnSpPr>
        <p:spPr>
          <a:xfrm flipV="1">
            <a:off x="6278011" y="4474976"/>
            <a:ext cx="88759" cy="1026539"/>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5" name="Straight Connector 34">
            <a:extLst>
              <a:ext uri="{FF2B5EF4-FFF2-40B4-BE49-F238E27FC236}">
                <a16:creationId xmlns:a16="http://schemas.microsoft.com/office/drawing/2014/main" id="{777BDC50-9E1E-499B-8D24-97B617CFEFAB}"/>
              </a:ext>
            </a:extLst>
          </p:cNvPr>
          <p:cNvCxnSpPr>
            <a:cxnSpLocks/>
            <a:stCxn id="27" idx="7"/>
            <a:endCxn id="23" idx="4"/>
          </p:cNvCxnSpPr>
          <p:nvPr/>
        </p:nvCxnSpPr>
        <p:spPr>
          <a:xfrm flipV="1">
            <a:off x="4762828" y="2264535"/>
            <a:ext cx="1868168" cy="2237815"/>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6" name="Straight Connector 35">
            <a:extLst>
              <a:ext uri="{FF2B5EF4-FFF2-40B4-BE49-F238E27FC236}">
                <a16:creationId xmlns:a16="http://schemas.microsoft.com/office/drawing/2014/main" id="{AA1F5BD9-ACBB-4299-B2D7-0561F0DC9038}"/>
              </a:ext>
            </a:extLst>
          </p:cNvPr>
          <p:cNvCxnSpPr>
            <a:cxnSpLocks/>
            <a:stCxn id="18" idx="0"/>
            <a:endCxn id="19" idx="3"/>
          </p:cNvCxnSpPr>
          <p:nvPr/>
        </p:nvCxnSpPr>
        <p:spPr>
          <a:xfrm flipV="1">
            <a:off x="6366770" y="2612730"/>
            <a:ext cx="1081890" cy="1308454"/>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7" name="Straight Connector 36">
            <a:extLst>
              <a:ext uri="{FF2B5EF4-FFF2-40B4-BE49-F238E27FC236}">
                <a16:creationId xmlns:a16="http://schemas.microsoft.com/office/drawing/2014/main" id="{F36F2899-10D8-48D3-846D-DA29E726C555}"/>
              </a:ext>
            </a:extLst>
          </p:cNvPr>
          <p:cNvCxnSpPr>
            <a:cxnSpLocks/>
            <a:stCxn id="19" idx="4"/>
            <a:endCxn id="29" idx="0"/>
          </p:cNvCxnSpPr>
          <p:nvPr/>
        </p:nvCxnSpPr>
        <p:spPr>
          <a:xfrm>
            <a:off x="7667222" y="2693831"/>
            <a:ext cx="111118" cy="623584"/>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8" name="Straight Connector 37">
            <a:extLst>
              <a:ext uri="{FF2B5EF4-FFF2-40B4-BE49-F238E27FC236}">
                <a16:creationId xmlns:a16="http://schemas.microsoft.com/office/drawing/2014/main" id="{758381BD-516B-456C-B4B3-0351E3238565}"/>
              </a:ext>
            </a:extLst>
          </p:cNvPr>
          <p:cNvCxnSpPr>
            <a:cxnSpLocks/>
            <a:stCxn id="29" idx="3"/>
            <a:endCxn id="24" idx="6"/>
          </p:cNvCxnSpPr>
          <p:nvPr/>
        </p:nvCxnSpPr>
        <p:spPr>
          <a:xfrm flipH="1">
            <a:off x="6805665" y="3999886"/>
            <a:ext cx="616566" cy="1697424"/>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9" name="Straight Connector 38">
            <a:extLst>
              <a:ext uri="{FF2B5EF4-FFF2-40B4-BE49-F238E27FC236}">
                <a16:creationId xmlns:a16="http://schemas.microsoft.com/office/drawing/2014/main" id="{341F8D41-B451-4C95-B4EA-DF218236EC3E}"/>
              </a:ext>
            </a:extLst>
          </p:cNvPr>
          <p:cNvCxnSpPr>
            <a:cxnSpLocks/>
            <a:stCxn id="19" idx="2"/>
            <a:endCxn id="23" idx="5"/>
          </p:cNvCxnSpPr>
          <p:nvPr/>
        </p:nvCxnSpPr>
        <p:spPr>
          <a:xfrm flipH="1" flipV="1">
            <a:off x="6849557" y="2183434"/>
            <a:ext cx="508572" cy="233501"/>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40" name="Straight Connector 39">
            <a:extLst>
              <a:ext uri="{FF2B5EF4-FFF2-40B4-BE49-F238E27FC236}">
                <a16:creationId xmlns:a16="http://schemas.microsoft.com/office/drawing/2014/main" id="{000D24A5-0D6F-4D7E-A810-5E2A8B8624AA}"/>
              </a:ext>
            </a:extLst>
          </p:cNvPr>
          <p:cNvCxnSpPr>
            <a:cxnSpLocks/>
            <a:stCxn id="11" idx="6"/>
            <a:endCxn id="23" idx="3"/>
          </p:cNvCxnSpPr>
          <p:nvPr/>
        </p:nvCxnSpPr>
        <p:spPr>
          <a:xfrm flipV="1">
            <a:off x="5337214" y="2183434"/>
            <a:ext cx="1075220" cy="357997"/>
          </a:xfrm>
          <a:prstGeom prst="line">
            <a:avLst/>
          </a:prstGeom>
          <a:ln w="28575"/>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789035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F0C6E-7C5A-42C7-AEE6-600D848D9824}"/>
              </a:ext>
            </a:extLst>
          </p:cNvPr>
          <p:cNvSpPr>
            <a:spLocks noGrp="1"/>
          </p:cNvSpPr>
          <p:nvPr>
            <p:ph type="ctrTitle"/>
          </p:nvPr>
        </p:nvSpPr>
        <p:spPr>
          <a:xfrm>
            <a:off x="1524000" y="1330960"/>
            <a:ext cx="9144000" cy="3149599"/>
          </a:xfrm>
        </p:spPr>
        <p:txBody>
          <a:bodyPr/>
          <a:lstStyle/>
          <a:p>
            <a:r>
              <a:rPr lang="en-US" dirty="0"/>
              <a:t>How are news events being shared in the network? </a:t>
            </a:r>
          </a:p>
        </p:txBody>
      </p:sp>
    </p:spTree>
    <p:extLst>
      <p:ext uri="{BB962C8B-B14F-4D97-AF65-F5344CB8AC3E}">
        <p14:creationId xmlns:p14="http://schemas.microsoft.com/office/powerpoint/2010/main" val="1832604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66E6C3-221F-4749-A190-AD28A2810AB2}"/>
              </a:ext>
            </a:extLst>
          </p:cNvPr>
          <p:cNvPicPr>
            <a:picLocks noChangeAspect="1"/>
          </p:cNvPicPr>
          <p:nvPr/>
        </p:nvPicPr>
        <p:blipFill>
          <a:blip r:embed="rId2"/>
          <a:stretch>
            <a:fillRect/>
          </a:stretch>
        </p:blipFill>
        <p:spPr>
          <a:xfrm>
            <a:off x="3127375" y="129857"/>
            <a:ext cx="6219825" cy="6334125"/>
          </a:xfrm>
          <a:prstGeom prst="rect">
            <a:avLst/>
          </a:prstGeom>
        </p:spPr>
      </p:pic>
      <p:sp>
        <p:nvSpPr>
          <p:cNvPr id="3" name="TextBox 2">
            <a:extLst>
              <a:ext uri="{FF2B5EF4-FFF2-40B4-BE49-F238E27FC236}">
                <a16:creationId xmlns:a16="http://schemas.microsoft.com/office/drawing/2014/main" id="{8FE3A85D-391E-4917-8974-56CD145AC678}"/>
              </a:ext>
            </a:extLst>
          </p:cNvPr>
          <p:cNvSpPr txBox="1"/>
          <p:nvPr/>
        </p:nvSpPr>
        <p:spPr>
          <a:xfrm>
            <a:off x="2294255" y="1395909"/>
            <a:ext cx="1991360" cy="523220"/>
          </a:xfrm>
          <a:prstGeom prst="rect">
            <a:avLst/>
          </a:prstGeom>
          <a:noFill/>
        </p:spPr>
        <p:txBody>
          <a:bodyPr wrap="square" rtlCol="0">
            <a:spAutoFit/>
          </a:bodyPr>
          <a:lstStyle/>
          <a:p>
            <a:r>
              <a:rPr lang="en-US" sz="2800" b="1" dirty="0">
                <a:latin typeface="+mj-lt"/>
              </a:rPr>
              <a:t>FAKE</a:t>
            </a:r>
          </a:p>
        </p:txBody>
      </p:sp>
      <p:sp>
        <p:nvSpPr>
          <p:cNvPr id="4" name="TextBox 3">
            <a:extLst>
              <a:ext uri="{FF2B5EF4-FFF2-40B4-BE49-F238E27FC236}">
                <a16:creationId xmlns:a16="http://schemas.microsoft.com/office/drawing/2014/main" id="{C39B987A-25B8-4B9A-8CD5-A46320BB7E65}"/>
              </a:ext>
            </a:extLst>
          </p:cNvPr>
          <p:cNvSpPr txBox="1"/>
          <p:nvPr/>
        </p:nvSpPr>
        <p:spPr>
          <a:xfrm>
            <a:off x="2294255" y="4938872"/>
            <a:ext cx="1991360" cy="523220"/>
          </a:xfrm>
          <a:prstGeom prst="rect">
            <a:avLst/>
          </a:prstGeom>
          <a:noFill/>
        </p:spPr>
        <p:txBody>
          <a:bodyPr wrap="square" rtlCol="0">
            <a:spAutoFit/>
          </a:bodyPr>
          <a:lstStyle/>
          <a:p>
            <a:r>
              <a:rPr lang="en-US" sz="2800" b="1" dirty="0">
                <a:latin typeface="+mj-lt"/>
              </a:rPr>
              <a:t>REAL</a:t>
            </a:r>
          </a:p>
        </p:txBody>
      </p:sp>
      <p:sp>
        <p:nvSpPr>
          <p:cNvPr id="5" name="TextBox 4">
            <a:extLst>
              <a:ext uri="{FF2B5EF4-FFF2-40B4-BE49-F238E27FC236}">
                <a16:creationId xmlns:a16="http://schemas.microsoft.com/office/drawing/2014/main" id="{929F7F2D-5778-4330-9C05-9CDE0A5E0101}"/>
              </a:ext>
            </a:extLst>
          </p:cNvPr>
          <p:cNvSpPr txBox="1"/>
          <p:nvPr/>
        </p:nvSpPr>
        <p:spPr>
          <a:xfrm>
            <a:off x="5291454" y="3045469"/>
            <a:ext cx="3519171" cy="400110"/>
          </a:xfrm>
          <a:prstGeom prst="rect">
            <a:avLst/>
          </a:prstGeom>
          <a:noFill/>
        </p:spPr>
        <p:txBody>
          <a:bodyPr wrap="square" rtlCol="0">
            <a:spAutoFit/>
          </a:bodyPr>
          <a:lstStyle/>
          <a:p>
            <a:r>
              <a:rPr lang="en-US" sz="2000" b="1" dirty="0">
                <a:latin typeface="+mj-lt"/>
              </a:rPr>
              <a:t>Sentiment (of the headline)</a:t>
            </a:r>
          </a:p>
        </p:txBody>
      </p:sp>
      <p:sp>
        <p:nvSpPr>
          <p:cNvPr id="6" name="TextBox 5">
            <a:extLst>
              <a:ext uri="{FF2B5EF4-FFF2-40B4-BE49-F238E27FC236}">
                <a16:creationId xmlns:a16="http://schemas.microsoft.com/office/drawing/2014/main" id="{766AD725-89E0-4E70-A60A-C47CCAC76C2E}"/>
              </a:ext>
            </a:extLst>
          </p:cNvPr>
          <p:cNvSpPr txBox="1"/>
          <p:nvPr/>
        </p:nvSpPr>
        <p:spPr>
          <a:xfrm>
            <a:off x="5291455" y="6263927"/>
            <a:ext cx="3519170" cy="400110"/>
          </a:xfrm>
          <a:prstGeom prst="rect">
            <a:avLst/>
          </a:prstGeom>
          <a:noFill/>
        </p:spPr>
        <p:txBody>
          <a:bodyPr wrap="square" rtlCol="0">
            <a:spAutoFit/>
          </a:bodyPr>
          <a:lstStyle/>
          <a:p>
            <a:r>
              <a:rPr lang="en-US" sz="2000" b="1" dirty="0">
                <a:latin typeface="+mj-lt"/>
              </a:rPr>
              <a:t>Sentiment (of the headline)</a:t>
            </a:r>
          </a:p>
        </p:txBody>
      </p:sp>
    </p:spTree>
    <p:extLst>
      <p:ext uri="{BB962C8B-B14F-4D97-AF65-F5344CB8AC3E}">
        <p14:creationId xmlns:p14="http://schemas.microsoft.com/office/powerpoint/2010/main" val="454941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974B6-D0B8-41D4-9705-D170DC3D6A8F}"/>
              </a:ext>
            </a:extLst>
          </p:cNvPr>
          <p:cNvSpPr>
            <a:spLocks noGrp="1"/>
          </p:cNvSpPr>
          <p:nvPr>
            <p:ph type="title"/>
          </p:nvPr>
        </p:nvSpPr>
        <p:spPr>
          <a:xfrm>
            <a:off x="0" y="-1"/>
            <a:ext cx="12192000" cy="944882"/>
          </a:xfrm>
        </p:spPr>
        <p:txBody>
          <a:bodyPr>
            <a:normAutofit/>
          </a:bodyPr>
          <a:lstStyle/>
          <a:p>
            <a:r>
              <a:rPr lang="en-US" dirty="0"/>
              <a:t>Dissertation Plan</a:t>
            </a:r>
          </a:p>
        </p:txBody>
      </p:sp>
      <p:graphicFrame>
        <p:nvGraphicFramePr>
          <p:cNvPr id="8" name="Table 4">
            <a:extLst>
              <a:ext uri="{FF2B5EF4-FFF2-40B4-BE49-F238E27FC236}">
                <a16:creationId xmlns:a16="http://schemas.microsoft.com/office/drawing/2014/main" id="{DC0BAA68-A954-4DF0-8D65-BF7AC471D5D1}"/>
              </a:ext>
            </a:extLst>
          </p:cNvPr>
          <p:cNvGraphicFramePr>
            <a:graphicFrameLocks noGrp="1"/>
          </p:cNvGraphicFramePr>
          <p:nvPr>
            <p:ph idx="1"/>
            <p:extLst>
              <p:ext uri="{D42A27DB-BD31-4B8C-83A1-F6EECF244321}">
                <p14:modId xmlns:p14="http://schemas.microsoft.com/office/powerpoint/2010/main" val="4018699995"/>
              </p:ext>
            </p:extLst>
          </p:nvPr>
        </p:nvGraphicFramePr>
        <p:xfrm>
          <a:off x="78476" y="944881"/>
          <a:ext cx="12035048" cy="5689598"/>
        </p:xfrm>
        <a:graphic>
          <a:graphicData uri="http://schemas.openxmlformats.org/drawingml/2006/table">
            <a:tbl>
              <a:tblPr firstRow="1" bandRow="1">
                <a:tableStyleId>{2A488322-F2BA-4B5B-9748-0D474271808F}</a:tableStyleId>
              </a:tblPr>
              <a:tblGrid>
                <a:gridCol w="2735844">
                  <a:extLst>
                    <a:ext uri="{9D8B030D-6E8A-4147-A177-3AD203B41FA5}">
                      <a16:colId xmlns:a16="http://schemas.microsoft.com/office/drawing/2014/main" val="1364436150"/>
                    </a:ext>
                  </a:extLst>
                </a:gridCol>
                <a:gridCol w="1625455">
                  <a:extLst>
                    <a:ext uri="{9D8B030D-6E8A-4147-A177-3AD203B41FA5}">
                      <a16:colId xmlns:a16="http://schemas.microsoft.com/office/drawing/2014/main" val="1219120643"/>
                    </a:ext>
                  </a:extLst>
                </a:gridCol>
                <a:gridCol w="1259985">
                  <a:extLst>
                    <a:ext uri="{9D8B030D-6E8A-4147-A177-3AD203B41FA5}">
                      <a16:colId xmlns:a16="http://schemas.microsoft.com/office/drawing/2014/main" val="4133312292"/>
                    </a:ext>
                  </a:extLst>
                </a:gridCol>
                <a:gridCol w="3307722">
                  <a:extLst>
                    <a:ext uri="{9D8B030D-6E8A-4147-A177-3AD203B41FA5}">
                      <a16:colId xmlns:a16="http://schemas.microsoft.com/office/drawing/2014/main" val="2678101169"/>
                    </a:ext>
                  </a:extLst>
                </a:gridCol>
                <a:gridCol w="3106042">
                  <a:extLst>
                    <a:ext uri="{9D8B030D-6E8A-4147-A177-3AD203B41FA5}">
                      <a16:colId xmlns:a16="http://schemas.microsoft.com/office/drawing/2014/main" val="2739564035"/>
                    </a:ext>
                  </a:extLst>
                </a:gridCol>
              </a:tblGrid>
              <a:tr h="428204">
                <a:tc>
                  <a:txBody>
                    <a:bodyPr/>
                    <a:lstStyle/>
                    <a:p>
                      <a:r>
                        <a:rPr lang="en-US" dirty="0">
                          <a:latin typeface="+mj-lt"/>
                        </a:rPr>
                        <a:t>Project</a:t>
                      </a:r>
                    </a:p>
                  </a:txBody>
                  <a:tcPr>
                    <a:solidFill>
                      <a:srgbClr val="01553E"/>
                    </a:solidFill>
                  </a:tcPr>
                </a:tc>
                <a:tc>
                  <a:txBody>
                    <a:bodyPr/>
                    <a:lstStyle/>
                    <a:p>
                      <a:r>
                        <a:rPr lang="en-US" dirty="0">
                          <a:latin typeface="+mj-lt"/>
                        </a:rPr>
                        <a:t>Co-Authors</a:t>
                      </a:r>
                    </a:p>
                  </a:txBody>
                  <a:tcPr>
                    <a:solidFill>
                      <a:srgbClr val="01553E"/>
                    </a:solidFill>
                  </a:tcPr>
                </a:tc>
                <a:tc>
                  <a:txBody>
                    <a:bodyPr/>
                    <a:lstStyle/>
                    <a:p>
                      <a:r>
                        <a:rPr lang="en-US" sz="1800" kern="1200" dirty="0">
                          <a:latin typeface="+mj-lt"/>
                        </a:rPr>
                        <a:t>Status</a:t>
                      </a:r>
                      <a:endParaRPr lang="en-US" dirty="0">
                        <a:latin typeface="+mj-lt"/>
                      </a:endParaRPr>
                    </a:p>
                  </a:txBody>
                  <a:tcPr>
                    <a:solidFill>
                      <a:srgbClr val="01553E"/>
                    </a:solidFill>
                  </a:tcPr>
                </a:tc>
                <a:tc>
                  <a:txBody>
                    <a:bodyPr/>
                    <a:lstStyle/>
                    <a:p>
                      <a:r>
                        <a:rPr lang="en-US" dirty="0">
                          <a:latin typeface="+mj-lt"/>
                        </a:rPr>
                        <a:t>Details</a:t>
                      </a:r>
                    </a:p>
                  </a:txBody>
                  <a:tcPr>
                    <a:solidFill>
                      <a:srgbClr val="01553E"/>
                    </a:solidFill>
                  </a:tcPr>
                </a:tc>
                <a:tc>
                  <a:txBody>
                    <a:bodyPr/>
                    <a:lstStyle/>
                    <a:p>
                      <a:r>
                        <a:rPr lang="en-US" dirty="0">
                          <a:latin typeface="+mj-lt"/>
                        </a:rPr>
                        <a:t>Next Steps</a:t>
                      </a:r>
                    </a:p>
                  </a:txBody>
                  <a:tcPr>
                    <a:solidFill>
                      <a:srgbClr val="01553E"/>
                    </a:solidFill>
                  </a:tcPr>
                </a:tc>
                <a:extLst>
                  <a:ext uri="{0D108BD9-81ED-4DB2-BD59-A6C34878D82A}">
                    <a16:rowId xmlns:a16="http://schemas.microsoft.com/office/drawing/2014/main" val="3957234999"/>
                  </a:ext>
                </a:extLst>
              </a:tr>
              <a:tr h="19898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i="1" dirty="0">
                          <a:latin typeface="+mj-lt"/>
                        </a:rPr>
                        <a:t>Signal to Noise Ratio in Social Media: A Case of Cryptocurrency Prices</a:t>
                      </a:r>
                    </a:p>
                  </a:txBody>
                  <a:tcPr/>
                </a:tc>
                <a:tc>
                  <a:txBody>
                    <a:bodyPr/>
                    <a:lstStyle/>
                    <a:p>
                      <a:r>
                        <a:rPr lang="en-US" sz="1600" dirty="0">
                          <a:latin typeface="+mj-lt"/>
                        </a:rPr>
                        <a:t>He Zhang, </a:t>
                      </a:r>
                      <a:br>
                        <a:rPr lang="en-US" sz="1600" dirty="0">
                          <a:latin typeface="+mj-lt"/>
                        </a:rPr>
                      </a:br>
                      <a:r>
                        <a:rPr lang="en-US" sz="1600" dirty="0">
                          <a:latin typeface="+mj-lt"/>
                        </a:rPr>
                        <a:t>Wolfgang Jank, </a:t>
                      </a:r>
                      <a:br>
                        <a:rPr lang="en-US" sz="1600" dirty="0">
                          <a:latin typeface="+mj-lt"/>
                        </a:rPr>
                      </a:br>
                      <a:r>
                        <a:rPr lang="en-US" sz="1600" dirty="0">
                          <a:latin typeface="+mj-lt"/>
                        </a:rPr>
                        <a:t>Balaji Padmanabhan</a:t>
                      </a:r>
                    </a:p>
                    <a:p>
                      <a:endParaRPr lang="en-US" sz="1600" dirty="0">
                        <a:latin typeface="+mj-lt"/>
                      </a:endParaRPr>
                    </a:p>
                  </a:txBody>
                  <a:tcPr/>
                </a:tc>
                <a:tc>
                  <a:txBody>
                    <a:bodyPr/>
                    <a:lstStyle/>
                    <a:p>
                      <a:r>
                        <a:rPr lang="en-US" sz="1800" b="1" dirty="0">
                          <a:latin typeface="+mj-lt"/>
                        </a:rPr>
                        <a:t>50%</a:t>
                      </a:r>
                    </a:p>
                    <a:p>
                      <a:pPr rtl="0"/>
                      <a:endParaRPr lang="en-US" sz="1800" dirty="0">
                        <a:latin typeface="+mj-lt"/>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mj-lt"/>
                        </a:rPr>
                        <a:t>Gathered tweets on four cryptocurrencies between May 2018 and September 2019</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mj-lt"/>
                        </a:rPr>
                        <a:t>Calibrated a stochastic differential equation that explained the economic bubble of bitcoin price between 2016-2018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mj-lt"/>
                        </a:rPr>
                        <a:t>Applied sentiment analysis to the tweets and in the process of clustering </a:t>
                      </a:r>
                    </a:p>
                  </a:txBody>
                  <a:tcPr/>
                </a:tc>
                <a:tc>
                  <a:txBody>
                    <a:bodyPr/>
                    <a:lstStyle/>
                    <a:p>
                      <a:pPr marL="285750" indent="-285750">
                        <a:buFont typeface="Arial" panose="020B0604020202020204" pitchFamily="34" charset="0"/>
                        <a:buChar char="•"/>
                      </a:pPr>
                      <a:r>
                        <a:rPr lang="en-US" sz="1400" dirty="0">
                          <a:latin typeface="+mj-lt"/>
                        </a:rPr>
                        <a:t>Creating a database for the combined datasets</a:t>
                      </a:r>
                    </a:p>
                    <a:p>
                      <a:pPr marL="285750" indent="-285750">
                        <a:buFont typeface="Arial" panose="020B0604020202020204" pitchFamily="34" charset="0"/>
                        <a:buChar char="•"/>
                      </a:pPr>
                      <a:r>
                        <a:rPr lang="en-US" sz="1400" dirty="0">
                          <a:latin typeface="+mj-lt"/>
                        </a:rPr>
                        <a:t>Advanced text mining to extract more features</a:t>
                      </a:r>
                    </a:p>
                    <a:p>
                      <a:pPr marL="285750" indent="-285750">
                        <a:buFont typeface="Arial" panose="020B0604020202020204" pitchFamily="34" charset="0"/>
                        <a:buChar char="•"/>
                      </a:pPr>
                      <a:r>
                        <a:rPr lang="en-US" sz="1400" dirty="0">
                          <a:latin typeface="+mj-lt"/>
                        </a:rPr>
                        <a:t>Continue model building</a:t>
                      </a:r>
                    </a:p>
                  </a:txBody>
                  <a:tcPr/>
                </a:tc>
                <a:extLst>
                  <a:ext uri="{0D108BD9-81ED-4DB2-BD59-A6C34878D82A}">
                    <a16:rowId xmlns:a16="http://schemas.microsoft.com/office/drawing/2014/main" val="2337575713"/>
                  </a:ext>
                </a:extLst>
              </a:tr>
              <a:tr h="1753798">
                <a:tc>
                  <a:txBody>
                    <a:bodyPr/>
                    <a:lstStyle/>
                    <a:p>
                      <a:pPr algn="ctr"/>
                      <a:r>
                        <a:rPr lang="en-US" sz="1600" i="1" dirty="0">
                          <a:latin typeface="+mj-lt"/>
                        </a:rPr>
                        <a:t>Governance of Digital Platforms in the Modern Age of AI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mj-lt"/>
                        </a:rPr>
                        <a:t>He Zhang, </a:t>
                      </a:r>
                      <a:br>
                        <a:rPr lang="en-US" sz="1600" dirty="0">
                          <a:latin typeface="+mj-lt"/>
                        </a:rPr>
                      </a:br>
                      <a:r>
                        <a:rPr lang="en-US" sz="1600" dirty="0">
                          <a:latin typeface="+mj-lt"/>
                        </a:rPr>
                        <a:t>Sunil Mithas, </a:t>
                      </a:r>
                      <a:br>
                        <a:rPr lang="en-US" sz="1600" dirty="0">
                          <a:latin typeface="+mj-lt"/>
                        </a:rPr>
                      </a:br>
                      <a:r>
                        <a:rPr lang="en-US" sz="1600" dirty="0">
                          <a:latin typeface="+mj-lt"/>
                        </a:rPr>
                        <a:t>Balaji Padmanabhan</a:t>
                      </a:r>
                    </a:p>
                    <a:p>
                      <a:endParaRPr lang="en-US" sz="1600" b="1" dirty="0">
                        <a:latin typeface="+mj-lt"/>
                      </a:endParaRPr>
                    </a:p>
                  </a:txBody>
                  <a:tcPr/>
                </a:tc>
                <a:tc>
                  <a:txBody>
                    <a:bodyPr/>
                    <a:lstStyle/>
                    <a:p>
                      <a:r>
                        <a:rPr lang="en-US" sz="1800" b="1" dirty="0">
                          <a:latin typeface="+mj-lt"/>
                        </a:rPr>
                        <a:t>70%</a:t>
                      </a:r>
                    </a:p>
                    <a:p>
                      <a:endParaRPr lang="en-US" sz="1800" dirty="0">
                        <a:latin typeface="+mj-lt"/>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mj-lt"/>
                        </a:rPr>
                        <a:t>Created a simulation environment to study the governance of AI by platforms in the presence of misinformation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mj-lt"/>
                        </a:rPr>
                        <a:t>The goal is to find a set of policies that can reduce the platform problems identified from the simulation regarding how fake news affects users. </a:t>
                      </a:r>
                    </a:p>
                  </a:txBody>
                  <a:tcPr/>
                </a:tc>
                <a:tc>
                  <a:txBody>
                    <a:bodyPr/>
                    <a:lstStyle/>
                    <a:p>
                      <a:pPr marL="285750" indent="-285750">
                        <a:buFont typeface="Arial" panose="020B0604020202020204" pitchFamily="34" charset="0"/>
                        <a:buChar char="•"/>
                      </a:pPr>
                      <a:r>
                        <a:rPr lang="en-US" sz="1400" dirty="0">
                          <a:latin typeface="+mj-lt"/>
                        </a:rPr>
                        <a:t>Add more depth to the governance platform</a:t>
                      </a:r>
                    </a:p>
                    <a:p>
                      <a:endParaRPr lang="en-US" sz="1400" dirty="0">
                        <a:latin typeface="+mj-lt"/>
                      </a:endParaRPr>
                    </a:p>
                    <a:p>
                      <a:pPr marL="285750" indent="-285750">
                        <a:buFont typeface="Arial" panose="020B0604020202020204" pitchFamily="34" charset="0"/>
                        <a:buChar char="•"/>
                      </a:pPr>
                      <a:r>
                        <a:rPr lang="en-US" sz="1400" dirty="0">
                          <a:latin typeface="+mj-lt"/>
                        </a:rPr>
                        <a:t>Run simulation with suggested policies and compare results</a:t>
                      </a:r>
                    </a:p>
                  </a:txBody>
                  <a:tcPr/>
                </a:tc>
                <a:extLst>
                  <a:ext uri="{0D108BD9-81ED-4DB2-BD59-A6C34878D82A}">
                    <a16:rowId xmlns:a16="http://schemas.microsoft.com/office/drawing/2014/main" val="1791672952"/>
                  </a:ext>
                </a:extLst>
              </a:tr>
              <a:tr h="1517710">
                <a:tc>
                  <a:txBody>
                    <a:bodyPr/>
                    <a:lstStyle/>
                    <a:p>
                      <a:pPr algn="ctr"/>
                      <a:r>
                        <a:rPr lang="en-US" sz="1600" i="1" dirty="0">
                          <a:latin typeface="+mj-lt"/>
                        </a:rPr>
                        <a:t>Using Deep Learning in Recommender Systems</a:t>
                      </a:r>
                    </a:p>
                  </a:txBody>
                  <a:tcPr/>
                </a:tc>
                <a:tc>
                  <a:txBody>
                    <a:bodyPr/>
                    <a:lstStyle/>
                    <a:p>
                      <a:r>
                        <a:rPr lang="en-US" sz="1600" dirty="0">
                          <a:latin typeface="+mj-lt"/>
                        </a:rPr>
                        <a:t>TBD</a:t>
                      </a:r>
                    </a:p>
                  </a:txBody>
                  <a:tcPr/>
                </a:tc>
                <a:tc>
                  <a:txBody>
                    <a:bodyPr/>
                    <a:lstStyle/>
                    <a:p>
                      <a:r>
                        <a:rPr lang="en-US" sz="1800" b="1" dirty="0">
                          <a:latin typeface="+mj-lt"/>
                        </a:rPr>
                        <a:t>10%</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mj-lt"/>
                        </a:rPr>
                        <a:t>Learned about various traditional recommender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mj-lt"/>
                        </a:rPr>
                        <a:t>Learned about various deep learning architectures that are used in recommender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latin typeface="+mj-lt"/>
                      </a:endParaRPr>
                    </a:p>
                  </a:txBody>
                  <a:tcPr/>
                </a:tc>
                <a:tc>
                  <a:txBody>
                    <a:bodyPr/>
                    <a:lstStyle/>
                    <a:p>
                      <a:pPr marL="285750" indent="-285750">
                        <a:buFont typeface="Arial" panose="020B0604020202020204" pitchFamily="34" charset="0"/>
                        <a:buChar char="•"/>
                      </a:pPr>
                      <a:r>
                        <a:rPr lang="en-US" sz="1400" dirty="0">
                          <a:latin typeface="+mj-lt"/>
                        </a:rPr>
                        <a:t>Extensive literature Review</a:t>
                      </a:r>
                    </a:p>
                    <a:p>
                      <a:pPr marL="285750" indent="-285750">
                        <a:buFont typeface="Arial" panose="020B0604020202020204" pitchFamily="34" charset="0"/>
                        <a:buChar char="•"/>
                      </a:pPr>
                      <a:r>
                        <a:rPr lang="en-US" sz="1400" dirty="0">
                          <a:latin typeface="+mj-lt"/>
                        </a:rPr>
                        <a:t>Gather data</a:t>
                      </a:r>
                    </a:p>
                    <a:p>
                      <a:pPr marL="285750" indent="-285750">
                        <a:buFont typeface="Arial" panose="020B0604020202020204" pitchFamily="34" charset="0"/>
                        <a:buChar char="•"/>
                      </a:pPr>
                      <a:r>
                        <a:rPr lang="en-US" sz="1400" dirty="0">
                          <a:latin typeface="+mj-lt"/>
                        </a:rPr>
                        <a:t>Clean data</a:t>
                      </a:r>
                    </a:p>
                    <a:p>
                      <a:pPr marL="285750" indent="-285750">
                        <a:buFont typeface="Arial" panose="020B0604020202020204" pitchFamily="34" charset="0"/>
                        <a:buChar char="•"/>
                      </a:pPr>
                      <a:r>
                        <a:rPr lang="en-US" sz="1400" dirty="0">
                          <a:latin typeface="+mj-lt"/>
                        </a:rPr>
                        <a:t>Model Building</a:t>
                      </a:r>
                    </a:p>
                  </a:txBody>
                  <a:tcPr/>
                </a:tc>
                <a:extLst>
                  <a:ext uri="{0D108BD9-81ED-4DB2-BD59-A6C34878D82A}">
                    <a16:rowId xmlns:a16="http://schemas.microsoft.com/office/drawing/2014/main" val="1705576840"/>
                  </a:ext>
                </a:extLst>
              </a:tr>
            </a:tbl>
          </a:graphicData>
        </a:graphic>
      </p:graphicFrame>
    </p:spTree>
    <p:extLst>
      <p:ext uri="{BB962C8B-B14F-4D97-AF65-F5344CB8AC3E}">
        <p14:creationId xmlns:p14="http://schemas.microsoft.com/office/powerpoint/2010/main" val="4261553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6FC52E4-D8C8-4F28-A82B-D59B7DAC3C93}"/>
              </a:ext>
            </a:extLst>
          </p:cNvPr>
          <p:cNvSpPr/>
          <p:nvPr/>
        </p:nvSpPr>
        <p:spPr>
          <a:xfrm>
            <a:off x="1418820" y="409978"/>
            <a:ext cx="7959144" cy="6272011"/>
          </a:xfrm>
          <a:prstGeom prst="ellipse">
            <a:avLst/>
          </a:prstGeom>
          <a:solidFill>
            <a:srgbClr val="01553E"/>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mj-lt"/>
              </a:rPr>
              <a:t>NETWORK</a:t>
            </a:r>
          </a:p>
        </p:txBody>
      </p:sp>
      <p:sp>
        <p:nvSpPr>
          <p:cNvPr id="3" name="Oval 2">
            <a:extLst>
              <a:ext uri="{FF2B5EF4-FFF2-40B4-BE49-F238E27FC236}">
                <a16:creationId xmlns:a16="http://schemas.microsoft.com/office/drawing/2014/main" id="{C136036A-B221-4100-BDA7-B2925C93DCC6}"/>
              </a:ext>
            </a:extLst>
          </p:cNvPr>
          <p:cNvSpPr/>
          <p:nvPr/>
        </p:nvSpPr>
        <p:spPr>
          <a:xfrm>
            <a:off x="3072962" y="3471895"/>
            <a:ext cx="652128" cy="55379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user</a:t>
            </a:r>
          </a:p>
        </p:txBody>
      </p:sp>
      <p:sp>
        <p:nvSpPr>
          <p:cNvPr id="7" name="Oval 6">
            <a:extLst>
              <a:ext uri="{FF2B5EF4-FFF2-40B4-BE49-F238E27FC236}">
                <a16:creationId xmlns:a16="http://schemas.microsoft.com/office/drawing/2014/main" id="{FBEDC9BC-1823-499E-9809-C0743A49E5E2}"/>
              </a:ext>
            </a:extLst>
          </p:cNvPr>
          <p:cNvSpPr/>
          <p:nvPr/>
        </p:nvSpPr>
        <p:spPr>
          <a:xfrm>
            <a:off x="3634558" y="1610307"/>
            <a:ext cx="679895" cy="55379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user</a:t>
            </a:r>
          </a:p>
        </p:txBody>
      </p:sp>
      <p:sp>
        <p:nvSpPr>
          <p:cNvPr id="11" name="Oval 10">
            <a:extLst>
              <a:ext uri="{FF2B5EF4-FFF2-40B4-BE49-F238E27FC236}">
                <a16:creationId xmlns:a16="http://schemas.microsoft.com/office/drawing/2014/main" id="{A72731D1-22A9-4F49-BA95-9D4E22041A69}"/>
              </a:ext>
            </a:extLst>
          </p:cNvPr>
          <p:cNvSpPr/>
          <p:nvPr/>
        </p:nvSpPr>
        <p:spPr>
          <a:xfrm>
            <a:off x="4798267" y="2629884"/>
            <a:ext cx="681188" cy="55379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user</a:t>
            </a:r>
          </a:p>
        </p:txBody>
      </p:sp>
      <p:sp>
        <p:nvSpPr>
          <p:cNvPr id="18" name="Oval 17">
            <a:extLst>
              <a:ext uri="{FF2B5EF4-FFF2-40B4-BE49-F238E27FC236}">
                <a16:creationId xmlns:a16="http://schemas.microsoft.com/office/drawing/2014/main" id="{3E3BA95A-0650-453F-92FC-5717FDC340AA}"/>
              </a:ext>
            </a:extLst>
          </p:cNvPr>
          <p:cNvSpPr/>
          <p:nvPr/>
        </p:nvSpPr>
        <p:spPr>
          <a:xfrm>
            <a:off x="6160641" y="4286533"/>
            <a:ext cx="657462" cy="55379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user</a:t>
            </a:r>
          </a:p>
        </p:txBody>
      </p:sp>
      <p:sp>
        <p:nvSpPr>
          <p:cNvPr id="19" name="Oval 18">
            <a:extLst>
              <a:ext uri="{FF2B5EF4-FFF2-40B4-BE49-F238E27FC236}">
                <a16:creationId xmlns:a16="http://schemas.microsoft.com/office/drawing/2014/main" id="{0F67D334-41C5-4093-ABA6-38C7BFC1E5FD}"/>
              </a:ext>
            </a:extLst>
          </p:cNvPr>
          <p:cNvSpPr/>
          <p:nvPr/>
        </p:nvSpPr>
        <p:spPr>
          <a:xfrm>
            <a:off x="7637518" y="2537130"/>
            <a:ext cx="662077" cy="55379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user</a:t>
            </a:r>
          </a:p>
        </p:txBody>
      </p:sp>
      <p:sp>
        <p:nvSpPr>
          <p:cNvPr id="21" name="Oval 20">
            <a:extLst>
              <a:ext uri="{FF2B5EF4-FFF2-40B4-BE49-F238E27FC236}">
                <a16:creationId xmlns:a16="http://schemas.microsoft.com/office/drawing/2014/main" id="{BECDFC1A-61C7-489E-B449-5CF14C98F1A3}"/>
              </a:ext>
            </a:extLst>
          </p:cNvPr>
          <p:cNvSpPr/>
          <p:nvPr/>
        </p:nvSpPr>
        <p:spPr>
          <a:xfrm>
            <a:off x="1824845" y="4009637"/>
            <a:ext cx="662547" cy="55379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user</a:t>
            </a:r>
          </a:p>
        </p:txBody>
      </p:sp>
      <p:sp>
        <p:nvSpPr>
          <p:cNvPr id="23" name="Oval 22">
            <a:extLst>
              <a:ext uri="{FF2B5EF4-FFF2-40B4-BE49-F238E27FC236}">
                <a16:creationId xmlns:a16="http://schemas.microsoft.com/office/drawing/2014/main" id="{862F447A-22C5-4832-AC87-31176E738A65}"/>
              </a:ext>
            </a:extLst>
          </p:cNvPr>
          <p:cNvSpPr/>
          <p:nvPr/>
        </p:nvSpPr>
        <p:spPr>
          <a:xfrm>
            <a:off x="6420251" y="2076092"/>
            <a:ext cx="662077" cy="55379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user</a:t>
            </a:r>
          </a:p>
        </p:txBody>
      </p:sp>
      <p:sp>
        <p:nvSpPr>
          <p:cNvPr id="24" name="Oval 23">
            <a:extLst>
              <a:ext uri="{FF2B5EF4-FFF2-40B4-BE49-F238E27FC236}">
                <a16:creationId xmlns:a16="http://schemas.microsoft.com/office/drawing/2014/main" id="{C83602E4-17A8-4D11-AAB5-E8346BC73F41}"/>
              </a:ext>
            </a:extLst>
          </p:cNvPr>
          <p:cNvSpPr/>
          <p:nvPr/>
        </p:nvSpPr>
        <p:spPr>
          <a:xfrm>
            <a:off x="6256924" y="5785763"/>
            <a:ext cx="690981" cy="553792"/>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user</a:t>
            </a:r>
          </a:p>
        </p:txBody>
      </p:sp>
      <p:sp>
        <p:nvSpPr>
          <p:cNvPr id="27" name="Oval 26">
            <a:extLst>
              <a:ext uri="{FF2B5EF4-FFF2-40B4-BE49-F238E27FC236}">
                <a16:creationId xmlns:a16="http://schemas.microsoft.com/office/drawing/2014/main" id="{1CAC5C47-C3D7-4246-BDE3-C2533F4ECAD7}"/>
              </a:ext>
            </a:extLst>
          </p:cNvPr>
          <p:cNvSpPr/>
          <p:nvPr/>
        </p:nvSpPr>
        <p:spPr>
          <a:xfrm>
            <a:off x="4045345" y="4750606"/>
            <a:ext cx="1007228" cy="79956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source</a:t>
            </a:r>
          </a:p>
        </p:txBody>
      </p:sp>
      <p:sp>
        <p:nvSpPr>
          <p:cNvPr id="29" name="Oval 28">
            <a:extLst>
              <a:ext uri="{FF2B5EF4-FFF2-40B4-BE49-F238E27FC236}">
                <a16:creationId xmlns:a16="http://schemas.microsoft.com/office/drawing/2014/main" id="{6AFEBB53-5AE0-4088-AB7B-D5C2DA090FDB}"/>
              </a:ext>
            </a:extLst>
          </p:cNvPr>
          <p:cNvSpPr/>
          <p:nvPr/>
        </p:nvSpPr>
        <p:spPr>
          <a:xfrm>
            <a:off x="7416966" y="3682764"/>
            <a:ext cx="1007228" cy="79956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source</a:t>
            </a:r>
          </a:p>
        </p:txBody>
      </p:sp>
      <p:sp>
        <p:nvSpPr>
          <p:cNvPr id="30" name="TextBox 29">
            <a:extLst>
              <a:ext uri="{FF2B5EF4-FFF2-40B4-BE49-F238E27FC236}">
                <a16:creationId xmlns:a16="http://schemas.microsoft.com/office/drawing/2014/main" id="{8A5E35F0-4BE5-4A5F-8CD9-47EF96362252}"/>
              </a:ext>
            </a:extLst>
          </p:cNvPr>
          <p:cNvSpPr txBox="1"/>
          <p:nvPr/>
        </p:nvSpPr>
        <p:spPr>
          <a:xfrm>
            <a:off x="0" y="0"/>
            <a:ext cx="2889898" cy="1200329"/>
          </a:xfrm>
          <a:prstGeom prst="rect">
            <a:avLst/>
          </a:prstGeom>
          <a:noFill/>
        </p:spPr>
        <p:txBody>
          <a:bodyPr wrap="square" rtlCol="0">
            <a:spAutoFit/>
          </a:bodyPr>
          <a:lstStyle/>
          <a:p>
            <a:r>
              <a:rPr lang="en-US" dirty="0">
                <a:latin typeface="+mj-lt"/>
              </a:rPr>
              <a:t>-In a single step “iteration”</a:t>
            </a:r>
          </a:p>
          <a:p>
            <a:r>
              <a:rPr lang="en-US" dirty="0">
                <a:latin typeface="+mj-lt"/>
              </a:rPr>
              <a:t>-Sources share events</a:t>
            </a:r>
          </a:p>
          <a:p>
            <a:r>
              <a:rPr lang="en-US" dirty="0">
                <a:latin typeface="+mj-lt"/>
              </a:rPr>
              <a:t>-Users assist the flow of information by sharing</a:t>
            </a:r>
          </a:p>
        </p:txBody>
      </p:sp>
      <p:cxnSp>
        <p:nvCxnSpPr>
          <p:cNvPr id="5" name="Straight Connector 4">
            <a:extLst>
              <a:ext uri="{FF2B5EF4-FFF2-40B4-BE49-F238E27FC236}">
                <a16:creationId xmlns:a16="http://schemas.microsoft.com/office/drawing/2014/main" id="{5B5B0565-3808-44BD-940B-EF14212D54AE}"/>
              </a:ext>
            </a:extLst>
          </p:cNvPr>
          <p:cNvCxnSpPr>
            <a:cxnSpLocks/>
            <a:stCxn id="3" idx="7"/>
            <a:endCxn id="7" idx="3"/>
          </p:cNvCxnSpPr>
          <p:nvPr/>
        </p:nvCxnSpPr>
        <p:spPr>
          <a:xfrm flipV="1">
            <a:off x="3629588" y="2082998"/>
            <a:ext cx="104538" cy="1469998"/>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6" name="Straight Connector 15">
            <a:extLst>
              <a:ext uri="{FF2B5EF4-FFF2-40B4-BE49-F238E27FC236}">
                <a16:creationId xmlns:a16="http://schemas.microsoft.com/office/drawing/2014/main" id="{29630FF3-73A7-4E93-BB0A-FDCC246ADDE7}"/>
              </a:ext>
            </a:extLst>
          </p:cNvPr>
          <p:cNvCxnSpPr>
            <a:cxnSpLocks/>
            <a:stCxn id="3" idx="6"/>
            <a:endCxn id="11" idx="2"/>
          </p:cNvCxnSpPr>
          <p:nvPr/>
        </p:nvCxnSpPr>
        <p:spPr>
          <a:xfrm flipV="1">
            <a:off x="3725090" y="2906780"/>
            <a:ext cx="1073177" cy="842011"/>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7" name="Straight Connector 16">
            <a:extLst>
              <a:ext uri="{FF2B5EF4-FFF2-40B4-BE49-F238E27FC236}">
                <a16:creationId xmlns:a16="http://schemas.microsoft.com/office/drawing/2014/main" id="{4AD0D65A-609C-4747-B092-C85ADA609134}"/>
              </a:ext>
            </a:extLst>
          </p:cNvPr>
          <p:cNvCxnSpPr>
            <a:cxnSpLocks/>
            <a:stCxn id="11" idx="1"/>
            <a:endCxn id="7" idx="5"/>
          </p:cNvCxnSpPr>
          <p:nvPr/>
        </p:nvCxnSpPr>
        <p:spPr>
          <a:xfrm flipH="1" flipV="1">
            <a:off x="4214885" y="2082998"/>
            <a:ext cx="683140" cy="627987"/>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0" name="Straight Connector 19">
            <a:extLst>
              <a:ext uri="{FF2B5EF4-FFF2-40B4-BE49-F238E27FC236}">
                <a16:creationId xmlns:a16="http://schemas.microsoft.com/office/drawing/2014/main" id="{A28DF621-C98A-4E05-9F36-F5DCCD5A8780}"/>
              </a:ext>
            </a:extLst>
          </p:cNvPr>
          <p:cNvCxnSpPr>
            <a:cxnSpLocks/>
            <a:stCxn id="11" idx="3"/>
            <a:endCxn id="27" idx="0"/>
          </p:cNvCxnSpPr>
          <p:nvPr/>
        </p:nvCxnSpPr>
        <p:spPr>
          <a:xfrm flipH="1">
            <a:off x="4548959" y="3102575"/>
            <a:ext cx="349066" cy="1648031"/>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2" name="Straight Connector 21">
            <a:extLst>
              <a:ext uri="{FF2B5EF4-FFF2-40B4-BE49-F238E27FC236}">
                <a16:creationId xmlns:a16="http://schemas.microsoft.com/office/drawing/2014/main" id="{EED9EFCA-6CCC-4DA0-A167-ABB48B76D40D}"/>
              </a:ext>
            </a:extLst>
          </p:cNvPr>
          <p:cNvCxnSpPr>
            <a:cxnSpLocks/>
            <a:stCxn id="3" idx="5"/>
            <a:endCxn id="27" idx="1"/>
          </p:cNvCxnSpPr>
          <p:nvPr/>
        </p:nvCxnSpPr>
        <p:spPr>
          <a:xfrm>
            <a:off x="3629588" y="3944586"/>
            <a:ext cx="563262" cy="923113"/>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1" name="Straight Connector 30">
            <a:extLst>
              <a:ext uri="{FF2B5EF4-FFF2-40B4-BE49-F238E27FC236}">
                <a16:creationId xmlns:a16="http://schemas.microsoft.com/office/drawing/2014/main" id="{B831B231-B20F-4196-940E-05717692D8E6}"/>
              </a:ext>
            </a:extLst>
          </p:cNvPr>
          <p:cNvCxnSpPr>
            <a:cxnSpLocks/>
            <a:stCxn id="21" idx="6"/>
            <a:endCxn id="27" idx="2"/>
          </p:cNvCxnSpPr>
          <p:nvPr/>
        </p:nvCxnSpPr>
        <p:spPr>
          <a:xfrm>
            <a:off x="2487392" y="4286533"/>
            <a:ext cx="1557953" cy="863855"/>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2" name="Straight Connector 31">
            <a:extLst>
              <a:ext uri="{FF2B5EF4-FFF2-40B4-BE49-F238E27FC236}">
                <a16:creationId xmlns:a16="http://schemas.microsoft.com/office/drawing/2014/main" id="{41A25320-08ED-4C9C-9ED0-44BE0AB17F12}"/>
              </a:ext>
            </a:extLst>
          </p:cNvPr>
          <p:cNvCxnSpPr>
            <a:cxnSpLocks/>
            <a:stCxn id="11" idx="4"/>
            <a:endCxn id="18" idx="1"/>
          </p:cNvCxnSpPr>
          <p:nvPr/>
        </p:nvCxnSpPr>
        <p:spPr>
          <a:xfrm>
            <a:off x="5138861" y="3183676"/>
            <a:ext cx="1118063" cy="1183958"/>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3" name="Straight Connector 32">
            <a:extLst>
              <a:ext uri="{FF2B5EF4-FFF2-40B4-BE49-F238E27FC236}">
                <a16:creationId xmlns:a16="http://schemas.microsoft.com/office/drawing/2014/main" id="{6D726A69-5BD6-4B71-8DDA-641449873E43}"/>
              </a:ext>
            </a:extLst>
          </p:cNvPr>
          <p:cNvCxnSpPr>
            <a:cxnSpLocks/>
            <a:stCxn id="11" idx="5"/>
            <a:endCxn id="29" idx="2"/>
          </p:cNvCxnSpPr>
          <p:nvPr/>
        </p:nvCxnSpPr>
        <p:spPr>
          <a:xfrm>
            <a:off x="5379697" y="3102575"/>
            <a:ext cx="2037269" cy="979971"/>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4" name="Straight Connector 33">
            <a:extLst>
              <a:ext uri="{FF2B5EF4-FFF2-40B4-BE49-F238E27FC236}">
                <a16:creationId xmlns:a16="http://schemas.microsoft.com/office/drawing/2014/main" id="{2D46CE12-FAF6-43A3-B70C-A8BF5DB1223D}"/>
              </a:ext>
            </a:extLst>
          </p:cNvPr>
          <p:cNvCxnSpPr>
            <a:cxnSpLocks/>
            <a:stCxn id="24" idx="1"/>
            <a:endCxn id="18" idx="4"/>
          </p:cNvCxnSpPr>
          <p:nvPr/>
        </p:nvCxnSpPr>
        <p:spPr>
          <a:xfrm flipV="1">
            <a:off x="6358116" y="4840325"/>
            <a:ext cx="131256" cy="1026539"/>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5" name="Straight Connector 34">
            <a:extLst>
              <a:ext uri="{FF2B5EF4-FFF2-40B4-BE49-F238E27FC236}">
                <a16:creationId xmlns:a16="http://schemas.microsoft.com/office/drawing/2014/main" id="{777BDC50-9E1E-499B-8D24-97B617CFEFAB}"/>
              </a:ext>
            </a:extLst>
          </p:cNvPr>
          <p:cNvCxnSpPr>
            <a:cxnSpLocks/>
            <a:stCxn id="27" idx="7"/>
            <a:endCxn id="23" idx="4"/>
          </p:cNvCxnSpPr>
          <p:nvPr/>
        </p:nvCxnSpPr>
        <p:spPr>
          <a:xfrm flipV="1">
            <a:off x="4905068" y="2629884"/>
            <a:ext cx="1846222" cy="2237815"/>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6" name="Straight Connector 35">
            <a:extLst>
              <a:ext uri="{FF2B5EF4-FFF2-40B4-BE49-F238E27FC236}">
                <a16:creationId xmlns:a16="http://schemas.microsoft.com/office/drawing/2014/main" id="{AA1F5BD9-ACBB-4299-B2D7-0561F0DC9038}"/>
              </a:ext>
            </a:extLst>
          </p:cNvPr>
          <p:cNvCxnSpPr>
            <a:cxnSpLocks/>
            <a:stCxn id="18" idx="0"/>
            <a:endCxn id="19" idx="3"/>
          </p:cNvCxnSpPr>
          <p:nvPr/>
        </p:nvCxnSpPr>
        <p:spPr>
          <a:xfrm flipV="1">
            <a:off x="6489372" y="3009821"/>
            <a:ext cx="1245105" cy="1276712"/>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7" name="Straight Connector 36">
            <a:extLst>
              <a:ext uri="{FF2B5EF4-FFF2-40B4-BE49-F238E27FC236}">
                <a16:creationId xmlns:a16="http://schemas.microsoft.com/office/drawing/2014/main" id="{F36F2899-10D8-48D3-846D-DA29E726C555}"/>
              </a:ext>
            </a:extLst>
          </p:cNvPr>
          <p:cNvCxnSpPr>
            <a:cxnSpLocks/>
            <a:stCxn id="19" idx="4"/>
            <a:endCxn id="29" idx="0"/>
          </p:cNvCxnSpPr>
          <p:nvPr/>
        </p:nvCxnSpPr>
        <p:spPr>
          <a:xfrm flipH="1">
            <a:off x="7920580" y="3090922"/>
            <a:ext cx="47977" cy="591842"/>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8" name="Straight Connector 37">
            <a:extLst>
              <a:ext uri="{FF2B5EF4-FFF2-40B4-BE49-F238E27FC236}">
                <a16:creationId xmlns:a16="http://schemas.microsoft.com/office/drawing/2014/main" id="{758381BD-516B-456C-B4B3-0351E3238565}"/>
              </a:ext>
            </a:extLst>
          </p:cNvPr>
          <p:cNvCxnSpPr>
            <a:cxnSpLocks/>
            <a:stCxn id="29" idx="3"/>
            <a:endCxn id="24" idx="6"/>
          </p:cNvCxnSpPr>
          <p:nvPr/>
        </p:nvCxnSpPr>
        <p:spPr>
          <a:xfrm flipH="1">
            <a:off x="6947905" y="4365235"/>
            <a:ext cx="616566" cy="1697424"/>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9" name="Straight Connector 38">
            <a:extLst>
              <a:ext uri="{FF2B5EF4-FFF2-40B4-BE49-F238E27FC236}">
                <a16:creationId xmlns:a16="http://schemas.microsoft.com/office/drawing/2014/main" id="{341F8D41-B451-4C95-B4EA-DF218236EC3E}"/>
              </a:ext>
            </a:extLst>
          </p:cNvPr>
          <p:cNvCxnSpPr>
            <a:cxnSpLocks/>
            <a:stCxn id="19" idx="2"/>
            <a:endCxn id="23" idx="5"/>
          </p:cNvCxnSpPr>
          <p:nvPr/>
        </p:nvCxnSpPr>
        <p:spPr>
          <a:xfrm flipH="1" flipV="1">
            <a:off x="6985369" y="2548783"/>
            <a:ext cx="652149" cy="265243"/>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40" name="Straight Connector 39">
            <a:extLst>
              <a:ext uri="{FF2B5EF4-FFF2-40B4-BE49-F238E27FC236}">
                <a16:creationId xmlns:a16="http://schemas.microsoft.com/office/drawing/2014/main" id="{000D24A5-0D6F-4D7E-A810-5E2A8B8624AA}"/>
              </a:ext>
            </a:extLst>
          </p:cNvPr>
          <p:cNvCxnSpPr>
            <a:cxnSpLocks/>
            <a:stCxn id="11" idx="6"/>
            <a:endCxn id="23" idx="3"/>
          </p:cNvCxnSpPr>
          <p:nvPr/>
        </p:nvCxnSpPr>
        <p:spPr>
          <a:xfrm flipV="1">
            <a:off x="5479455" y="2548783"/>
            <a:ext cx="1037755" cy="357997"/>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4" name="Cloud 3">
            <a:extLst>
              <a:ext uri="{FF2B5EF4-FFF2-40B4-BE49-F238E27FC236}">
                <a16:creationId xmlns:a16="http://schemas.microsoft.com/office/drawing/2014/main" id="{1B302A1C-05EC-4C18-ADAF-7D138E2B394B}"/>
              </a:ext>
            </a:extLst>
          </p:cNvPr>
          <p:cNvSpPr/>
          <p:nvPr/>
        </p:nvSpPr>
        <p:spPr>
          <a:xfrm>
            <a:off x="3080627" y="4330497"/>
            <a:ext cx="509066" cy="260305"/>
          </a:xfrm>
          <a:prstGeom prst="cloud">
            <a:avLst/>
          </a:prstGeom>
          <a:solidFill>
            <a:schemeClr val="bg1"/>
          </a:solidFill>
          <a:effectLst>
            <a:glow rad="101600">
              <a:schemeClr val="accent4">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rPr>
              <a:t>e1</a:t>
            </a:r>
          </a:p>
        </p:txBody>
      </p:sp>
      <p:sp>
        <p:nvSpPr>
          <p:cNvPr id="42" name="Cloud 41">
            <a:extLst>
              <a:ext uri="{FF2B5EF4-FFF2-40B4-BE49-F238E27FC236}">
                <a16:creationId xmlns:a16="http://schemas.microsoft.com/office/drawing/2014/main" id="{01F61E69-0877-4ED7-B5A5-4980D60537D1}"/>
              </a:ext>
            </a:extLst>
          </p:cNvPr>
          <p:cNvSpPr/>
          <p:nvPr/>
        </p:nvSpPr>
        <p:spPr>
          <a:xfrm>
            <a:off x="3800094" y="3928330"/>
            <a:ext cx="530303" cy="260305"/>
          </a:xfrm>
          <a:prstGeom prst="cloud">
            <a:avLst/>
          </a:prstGeom>
          <a:solidFill>
            <a:schemeClr val="bg1"/>
          </a:solidFill>
          <a:effectLst>
            <a:glow rad="101600">
              <a:schemeClr val="accent4">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rPr>
              <a:t>e1</a:t>
            </a:r>
          </a:p>
        </p:txBody>
      </p:sp>
      <p:sp>
        <p:nvSpPr>
          <p:cNvPr id="43" name="Cloud 42">
            <a:extLst>
              <a:ext uri="{FF2B5EF4-FFF2-40B4-BE49-F238E27FC236}">
                <a16:creationId xmlns:a16="http://schemas.microsoft.com/office/drawing/2014/main" id="{814476AA-EA6D-4B21-AD14-DEAC2C5C2257}"/>
              </a:ext>
            </a:extLst>
          </p:cNvPr>
          <p:cNvSpPr/>
          <p:nvPr/>
        </p:nvSpPr>
        <p:spPr>
          <a:xfrm>
            <a:off x="3904088" y="2929897"/>
            <a:ext cx="507749" cy="260305"/>
          </a:xfrm>
          <a:prstGeom prst="cloud">
            <a:avLst/>
          </a:prstGeom>
          <a:solidFill>
            <a:schemeClr val="bg1"/>
          </a:solidFill>
          <a:effectLst>
            <a:glow rad="101600">
              <a:schemeClr val="accent4">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rPr>
              <a:t>e1</a:t>
            </a:r>
          </a:p>
        </p:txBody>
      </p:sp>
      <p:sp>
        <p:nvSpPr>
          <p:cNvPr id="44" name="Cloud 43">
            <a:extLst>
              <a:ext uri="{FF2B5EF4-FFF2-40B4-BE49-F238E27FC236}">
                <a16:creationId xmlns:a16="http://schemas.microsoft.com/office/drawing/2014/main" id="{733D79B6-2F6C-413F-9CB4-9B6CF0C9E58C}"/>
              </a:ext>
            </a:extLst>
          </p:cNvPr>
          <p:cNvSpPr/>
          <p:nvPr/>
        </p:nvSpPr>
        <p:spPr>
          <a:xfrm>
            <a:off x="5615930" y="2388996"/>
            <a:ext cx="544711" cy="260305"/>
          </a:xfrm>
          <a:prstGeom prst="cloud">
            <a:avLst/>
          </a:prstGeom>
          <a:solidFill>
            <a:schemeClr val="bg1"/>
          </a:solidFill>
          <a:effectLst>
            <a:glow rad="101600">
              <a:schemeClr val="accent4">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rPr>
              <a:t>e1</a:t>
            </a:r>
          </a:p>
        </p:txBody>
      </p:sp>
      <p:sp>
        <p:nvSpPr>
          <p:cNvPr id="45" name="Cloud 44">
            <a:extLst>
              <a:ext uri="{FF2B5EF4-FFF2-40B4-BE49-F238E27FC236}">
                <a16:creationId xmlns:a16="http://schemas.microsoft.com/office/drawing/2014/main" id="{CD5A3F7B-39CA-4BCD-B48D-5C8959D83DFA}"/>
              </a:ext>
            </a:extLst>
          </p:cNvPr>
          <p:cNvSpPr/>
          <p:nvPr/>
        </p:nvSpPr>
        <p:spPr>
          <a:xfrm>
            <a:off x="5018894" y="3534044"/>
            <a:ext cx="482789" cy="260305"/>
          </a:xfrm>
          <a:prstGeom prst="cloud">
            <a:avLst/>
          </a:prstGeom>
          <a:solidFill>
            <a:schemeClr val="bg1"/>
          </a:solidFill>
          <a:effectLst>
            <a:glow rad="101600">
              <a:schemeClr val="accent4">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rPr>
              <a:t>e1</a:t>
            </a:r>
          </a:p>
        </p:txBody>
      </p:sp>
      <p:sp>
        <p:nvSpPr>
          <p:cNvPr id="46" name="Cloud 45">
            <a:extLst>
              <a:ext uri="{FF2B5EF4-FFF2-40B4-BE49-F238E27FC236}">
                <a16:creationId xmlns:a16="http://schemas.microsoft.com/office/drawing/2014/main" id="{1C098E95-7EAC-4DCF-965D-F18C32213D6A}"/>
              </a:ext>
            </a:extLst>
          </p:cNvPr>
          <p:cNvSpPr/>
          <p:nvPr/>
        </p:nvSpPr>
        <p:spPr>
          <a:xfrm>
            <a:off x="4281716" y="3465401"/>
            <a:ext cx="507749" cy="260305"/>
          </a:xfrm>
          <a:prstGeom prst="cloud">
            <a:avLst/>
          </a:prstGeom>
          <a:solidFill>
            <a:schemeClr val="bg1"/>
          </a:solidFill>
          <a:effectLst>
            <a:glow rad="101600">
              <a:schemeClr val="accent4">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rPr>
              <a:t>e1</a:t>
            </a:r>
          </a:p>
        </p:txBody>
      </p:sp>
      <p:sp>
        <p:nvSpPr>
          <p:cNvPr id="47" name="Cloud 46">
            <a:extLst>
              <a:ext uri="{FF2B5EF4-FFF2-40B4-BE49-F238E27FC236}">
                <a16:creationId xmlns:a16="http://schemas.microsoft.com/office/drawing/2014/main" id="{8FE4D04C-26D0-4F5A-883F-10680959B66E}"/>
              </a:ext>
            </a:extLst>
          </p:cNvPr>
          <p:cNvSpPr/>
          <p:nvPr/>
        </p:nvSpPr>
        <p:spPr>
          <a:xfrm>
            <a:off x="4522947" y="2114904"/>
            <a:ext cx="529626" cy="260305"/>
          </a:xfrm>
          <a:prstGeom prst="cloud">
            <a:avLst/>
          </a:prstGeom>
          <a:solidFill>
            <a:schemeClr val="bg1"/>
          </a:solidFill>
          <a:effectLst>
            <a:glow rad="101600">
              <a:schemeClr val="accent4">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rPr>
              <a:t>e1</a:t>
            </a:r>
          </a:p>
        </p:txBody>
      </p:sp>
      <p:sp>
        <p:nvSpPr>
          <p:cNvPr id="49" name="Cloud 48">
            <a:extLst>
              <a:ext uri="{FF2B5EF4-FFF2-40B4-BE49-F238E27FC236}">
                <a16:creationId xmlns:a16="http://schemas.microsoft.com/office/drawing/2014/main" id="{844F7894-56B1-4B94-AAD1-587D1B757D8F}"/>
              </a:ext>
            </a:extLst>
          </p:cNvPr>
          <p:cNvSpPr/>
          <p:nvPr/>
        </p:nvSpPr>
        <p:spPr>
          <a:xfrm>
            <a:off x="3259323" y="5039723"/>
            <a:ext cx="563262" cy="260305"/>
          </a:xfrm>
          <a:prstGeom prst="cloud">
            <a:avLst/>
          </a:prstGeom>
          <a:solidFill>
            <a:schemeClr val="bg2">
              <a:lumMod val="50000"/>
            </a:schemeClr>
          </a:solidFill>
          <a:effectLst>
            <a:glow rad="101600">
              <a:schemeClr val="accent4">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rPr>
              <a:t>e2</a:t>
            </a:r>
          </a:p>
        </p:txBody>
      </p:sp>
      <p:sp>
        <p:nvSpPr>
          <p:cNvPr id="55" name="Cloud 54">
            <a:extLst>
              <a:ext uri="{FF2B5EF4-FFF2-40B4-BE49-F238E27FC236}">
                <a16:creationId xmlns:a16="http://schemas.microsoft.com/office/drawing/2014/main" id="{C9F41FC7-8932-4055-B31A-0D2D33416B81}"/>
              </a:ext>
            </a:extLst>
          </p:cNvPr>
          <p:cNvSpPr/>
          <p:nvPr/>
        </p:nvSpPr>
        <p:spPr>
          <a:xfrm>
            <a:off x="4019943" y="4314810"/>
            <a:ext cx="494463" cy="260305"/>
          </a:xfrm>
          <a:prstGeom prst="cloud">
            <a:avLst/>
          </a:prstGeom>
          <a:solidFill>
            <a:schemeClr val="bg2">
              <a:lumMod val="50000"/>
            </a:schemeClr>
          </a:solidFill>
          <a:effectLst>
            <a:glow rad="101600">
              <a:schemeClr val="accent4">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rPr>
              <a:t>e2</a:t>
            </a:r>
          </a:p>
        </p:txBody>
      </p:sp>
      <p:sp>
        <p:nvSpPr>
          <p:cNvPr id="56" name="Cloud 55">
            <a:extLst>
              <a:ext uri="{FF2B5EF4-FFF2-40B4-BE49-F238E27FC236}">
                <a16:creationId xmlns:a16="http://schemas.microsoft.com/office/drawing/2014/main" id="{5AEB5B28-0496-4731-B34A-5307244D833B}"/>
              </a:ext>
            </a:extLst>
          </p:cNvPr>
          <p:cNvSpPr/>
          <p:nvPr/>
        </p:nvSpPr>
        <p:spPr>
          <a:xfrm>
            <a:off x="4700232" y="4249024"/>
            <a:ext cx="482789" cy="260305"/>
          </a:xfrm>
          <a:prstGeom prst="cloud">
            <a:avLst/>
          </a:prstGeom>
          <a:solidFill>
            <a:schemeClr val="bg2">
              <a:lumMod val="50000"/>
            </a:schemeClr>
          </a:solidFill>
          <a:effectLst>
            <a:glow rad="101600">
              <a:schemeClr val="accent4">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rPr>
              <a:t>e2</a:t>
            </a:r>
          </a:p>
        </p:txBody>
      </p:sp>
      <p:sp>
        <p:nvSpPr>
          <p:cNvPr id="57" name="Cloud 56">
            <a:extLst>
              <a:ext uri="{FF2B5EF4-FFF2-40B4-BE49-F238E27FC236}">
                <a16:creationId xmlns:a16="http://schemas.microsoft.com/office/drawing/2014/main" id="{E1A4AF36-15CD-425F-AF95-0D4C5C787224}"/>
              </a:ext>
            </a:extLst>
          </p:cNvPr>
          <p:cNvSpPr/>
          <p:nvPr/>
        </p:nvSpPr>
        <p:spPr>
          <a:xfrm>
            <a:off x="5123894" y="4631184"/>
            <a:ext cx="482789" cy="260305"/>
          </a:xfrm>
          <a:prstGeom prst="cloud">
            <a:avLst/>
          </a:prstGeom>
          <a:solidFill>
            <a:schemeClr val="bg2">
              <a:lumMod val="50000"/>
            </a:schemeClr>
          </a:solidFill>
          <a:effectLst>
            <a:glow rad="101600">
              <a:schemeClr val="accent4">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rPr>
              <a:t>e2</a:t>
            </a:r>
          </a:p>
        </p:txBody>
      </p:sp>
      <p:sp>
        <p:nvSpPr>
          <p:cNvPr id="58" name="Cloud 57">
            <a:extLst>
              <a:ext uri="{FF2B5EF4-FFF2-40B4-BE49-F238E27FC236}">
                <a16:creationId xmlns:a16="http://schemas.microsoft.com/office/drawing/2014/main" id="{A56F8FC0-BE91-4A3B-A310-0B4B59E59608}"/>
              </a:ext>
            </a:extLst>
          </p:cNvPr>
          <p:cNvSpPr/>
          <p:nvPr/>
        </p:nvSpPr>
        <p:spPr>
          <a:xfrm>
            <a:off x="6684081" y="3198960"/>
            <a:ext cx="541838" cy="260305"/>
          </a:xfrm>
          <a:prstGeom prst="cloud">
            <a:avLst/>
          </a:prstGeom>
          <a:solidFill>
            <a:schemeClr val="bg2">
              <a:lumMod val="50000"/>
            </a:schemeClr>
          </a:solidFill>
          <a:effectLst>
            <a:glow rad="101600">
              <a:schemeClr val="accent4">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rPr>
              <a:t>e2</a:t>
            </a:r>
          </a:p>
        </p:txBody>
      </p:sp>
      <p:sp>
        <p:nvSpPr>
          <p:cNvPr id="59" name="Cloud 58">
            <a:extLst>
              <a:ext uri="{FF2B5EF4-FFF2-40B4-BE49-F238E27FC236}">
                <a16:creationId xmlns:a16="http://schemas.microsoft.com/office/drawing/2014/main" id="{FE0E93A5-60FE-4E69-ADE4-36A75E01612D}"/>
              </a:ext>
            </a:extLst>
          </p:cNvPr>
          <p:cNvSpPr/>
          <p:nvPr/>
        </p:nvSpPr>
        <p:spPr>
          <a:xfrm>
            <a:off x="7996208" y="3295911"/>
            <a:ext cx="558512" cy="260305"/>
          </a:xfrm>
          <a:prstGeom prst="cloud">
            <a:avLst/>
          </a:prstGeom>
          <a:solidFill>
            <a:schemeClr val="bg2">
              <a:lumMod val="50000"/>
            </a:schemeClr>
          </a:solidFill>
          <a:effectLst>
            <a:glow rad="101600">
              <a:schemeClr val="accent4">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rPr>
              <a:t>e2</a:t>
            </a:r>
          </a:p>
        </p:txBody>
      </p:sp>
      <p:sp>
        <p:nvSpPr>
          <p:cNvPr id="60" name="Cloud 59">
            <a:extLst>
              <a:ext uri="{FF2B5EF4-FFF2-40B4-BE49-F238E27FC236}">
                <a16:creationId xmlns:a16="http://schemas.microsoft.com/office/drawing/2014/main" id="{95CBFE11-9F74-4A6A-A8CF-4386B23C04BA}"/>
              </a:ext>
            </a:extLst>
          </p:cNvPr>
          <p:cNvSpPr/>
          <p:nvPr/>
        </p:nvSpPr>
        <p:spPr>
          <a:xfrm>
            <a:off x="7520577" y="4645690"/>
            <a:ext cx="592374" cy="260305"/>
          </a:xfrm>
          <a:prstGeom prst="cloud">
            <a:avLst/>
          </a:prstGeom>
          <a:solidFill>
            <a:schemeClr val="bg2">
              <a:lumMod val="50000"/>
            </a:schemeClr>
          </a:solidFill>
          <a:effectLst>
            <a:glow rad="101600">
              <a:schemeClr val="accent4">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rPr>
              <a:t>e2</a:t>
            </a:r>
          </a:p>
        </p:txBody>
      </p:sp>
      <p:sp>
        <p:nvSpPr>
          <p:cNvPr id="61" name="Cloud 60">
            <a:extLst>
              <a:ext uri="{FF2B5EF4-FFF2-40B4-BE49-F238E27FC236}">
                <a16:creationId xmlns:a16="http://schemas.microsoft.com/office/drawing/2014/main" id="{E69C0B45-42D6-49C1-BE01-48AF4BB39D34}"/>
              </a:ext>
            </a:extLst>
          </p:cNvPr>
          <p:cNvSpPr/>
          <p:nvPr/>
        </p:nvSpPr>
        <p:spPr>
          <a:xfrm>
            <a:off x="7150026" y="2301833"/>
            <a:ext cx="584422" cy="260305"/>
          </a:xfrm>
          <a:prstGeom prst="cloud">
            <a:avLst/>
          </a:prstGeom>
          <a:solidFill>
            <a:schemeClr val="bg2">
              <a:lumMod val="50000"/>
            </a:schemeClr>
          </a:solidFill>
          <a:effectLst>
            <a:glow rad="101600">
              <a:schemeClr val="accent4">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rPr>
              <a:t>e2</a:t>
            </a:r>
          </a:p>
        </p:txBody>
      </p:sp>
      <p:sp>
        <p:nvSpPr>
          <p:cNvPr id="62" name="Cloud 61">
            <a:extLst>
              <a:ext uri="{FF2B5EF4-FFF2-40B4-BE49-F238E27FC236}">
                <a16:creationId xmlns:a16="http://schemas.microsoft.com/office/drawing/2014/main" id="{4585C58F-C710-4668-9D04-062223C20B2C}"/>
              </a:ext>
            </a:extLst>
          </p:cNvPr>
          <p:cNvSpPr/>
          <p:nvPr/>
        </p:nvSpPr>
        <p:spPr>
          <a:xfrm>
            <a:off x="5665559" y="2988896"/>
            <a:ext cx="495082" cy="260305"/>
          </a:xfrm>
          <a:prstGeom prst="cloud">
            <a:avLst/>
          </a:prstGeom>
          <a:solidFill>
            <a:schemeClr val="bg1"/>
          </a:solidFill>
          <a:effectLst>
            <a:glow rad="101600">
              <a:schemeClr val="accent4">
                <a:satMod val="175000"/>
                <a:alpha val="40000"/>
              </a:schemeClr>
            </a:glow>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mj-lt"/>
              </a:rPr>
              <a:t>e1</a:t>
            </a:r>
          </a:p>
        </p:txBody>
      </p:sp>
    </p:spTree>
    <p:extLst>
      <p:ext uri="{BB962C8B-B14F-4D97-AF65-F5344CB8AC3E}">
        <p14:creationId xmlns:p14="http://schemas.microsoft.com/office/powerpoint/2010/main" val="161431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1000"/>
                                        <p:tgtEl>
                                          <p:spTgt spid="42"/>
                                        </p:tgtEl>
                                      </p:cBhvr>
                                    </p:animEffect>
                                    <p:anim calcmode="lin" valueType="num">
                                      <p:cBhvr>
                                        <p:cTn id="13" dur="1000" fill="hold"/>
                                        <p:tgtEl>
                                          <p:spTgt spid="42"/>
                                        </p:tgtEl>
                                        <p:attrNameLst>
                                          <p:attrName>ppt_x</p:attrName>
                                        </p:attrNameLst>
                                      </p:cBhvr>
                                      <p:tavLst>
                                        <p:tav tm="0">
                                          <p:val>
                                            <p:strVal val="#ppt_x"/>
                                          </p:val>
                                        </p:tav>
                                        <p:tav tm="100000">
                                          <p:val>
                                            <p:strVal val="#ppt_x"/>
                                          </p:val>
                                        </p:tav>
                                      </p:tavLst>
                                    </p:anim>
                                    <p:anim calcmode="lin" valueType="num">
                                      <p:cBhvr>
                                        <p:cTn id="14" dur="1000" fill="hold"/>
                                        <p:tgtEl>
                                          <p:spTgt spid="4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1000"/>
                                        <p:tgtEl>
                                          <p:spTgt spid="46"/>
                                        </p:tgtEl>
                                      </p:cBhvr>
                                    </p:animEffect>
                                    <p:anim calcmode="lin" valueType="num">
                                      <p:cBhvr>
                                        <p:cTn id="18" dur="1000" fill="hold"/>
                                        <p:tgtEl>
                                          <p:spTgt spid="46"/>
                                        </p:tgtEl>
                                        <p:attrNameLst>
                                          <p:attrName>ppt_x</p:attrName>
                                        </p:attrNameLst>
                                      </p:cBhvr>
                                      <p:tavLst>
                                        <p:tav tm="0">
                                          <p:val>
                                            <p:strVal val="#ppt_x"/>
                                          </p:val>
                                        </p:tav>
                                        <p:tav tm="100000">
                                          <p:val>
                                            <p:strVal val="#ppt_x"/>
                                          </p:val>
                                        </p:tav>
                                      </p:tavLst>
                                    </p:anim>
                                    <p:anim calcmode="lin" valueType="num">
                                      <p:cBhvr>
                                        <p:cTn id="1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500"/>
                                        <p:tgtEl>
                                          <p:spTgt spid="6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wipe(down)">
                                      <p:cBhvr>
                                        <p:cTn id="41" dur="500"/>
                                        <p:tgtEl>
                                          <p:spTgt spid="49"/>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wipe(down)">
                                      <p:cBhvr>
                                        <p:cTn id="44" dur="500"/>
                                        <p:tgtEl>
                                          <p:spTgt spid="55"/>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wipe(down)">
                                      <p:cBhvr>
                                        <p:cTn id="47" dur="500"/>
                                        <p:tgtEl>
                                          <p:spTgt spid="56"/>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wipe(down)">
                                      <p:cBhvr>
                                        <p:cTn id="50" dur="500"/>
                                        <p:tgtEl>
                                          <p:spTgt spid="57"/>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wipe(down)">
                                      <p:cBhvr>
                                        <p:cTn id="53" dur="500"/>
                                        <p:tgtEl>
                                          <p:spTgt spid="6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wipe(down)">
                                      <p:cBhvr>
                                        <p:cTn id="56" dur="500"/>
                                        <p:tgtEl>
                                          <p:spTgt spid="5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fade">
                                      <p:cBhvr>
                                        <p:cTn id="61" dur="500"/>
                                        <p:tgtEl>
                                          <p:spTgt spid="6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fade">
                                      <p:cBhvr>
                                        <p:cTn id="6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2" grpId="0" animBg="1"/>
      <p:bldP spid="43" grpId="0" animBg="1"/>
      <p:bldP spid="44" grpId="0" animBg="1"/>
      <p:bldP spid="45" grpId="0" animBg="1"/>
      <p:bldP spid="46" grpId="0" animBg="1"/>
      <p:bldP spid="47" grpId="0" animBg="1"/>
      <p:bldP spid="49" grpId="0" animBg="1"/>
      <p:bldP spid="55" grpId="0" animBg="1"/>
      <p:bldP spid="56" grpId="0" animBg="1"/>
      <p:bldP spid="57" grpId="0" animBg="1"/>
      <p:bldP spid="58" grpId="0" animBg="1"/>
      <p:bldP spid="59" grpId="0" animBg="1"/>
      <p:bldP spid="60" grpId="0" animBg="1"/>
      <p:bldP spid="61" grpId="0" animBg="1"/>
      <p:bldP spid="6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C3E574-9DA5-4BD5-ADB7-8F18F6FA4EF5}"/>
              </a:ext>
            </a:extLst>
          </p:cNvPr>
          <p:cNvSpPr/>
          <p:nvPr/>
        </p:nvSpPr>
        <p:spPr>
          <a:xfrm>
            <a:off x="1903083" y="638555"/>
            <a:ext cx="7994012" cy="5658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cs typeface="Arial" panose="020B0604020202020204" pitchFamily="34" charset="0"/>
              </a:rPr>
              <a:t>Create empty graph and add news sources. Connect news sources based on their similarity</a:t>
            </a:r>
          </a:p>
        </p:txBody>
      </p:sp>
      <p:sp>
        <p:nvSpPr>
          <p:cNvPr id="3" name="Rectangle 2">
            <a:extLst>
              <a:ext uri="{FF2B5EF4-FFF2-40B4-BE49-F238E27FC236}">
                <a16:creationId xmlns:a16="http://schemas.microsoft.com/office/drawing/2014/main" id="{6B3AA241-6C07-46B5-B824-B4CBBE141ED3}"/>
              </a:ext>
            </a:extLst>
          </p:cNvPr>
          <p:cNvSpPr/>
          <p:nvPr/>
        </p:nvSpPr>
        <p:spPr>
          <a:xfrm>
            <a:off x="3962400" y="1487085"/>
            <a:ext cx="3830320" cy="3842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latin typeface="+mj-lt"/>
                <a:cs typeface="Arial" panose="020B0604020202020204" pitchFamily="34" charset="0"/>
              </a:rPr>
              <a:t>Create E news events (e=1, E)</a:t>
            </a:r>
          </a:p>
        </p:txBody>
      </p:sp>
      <p:sp>
        <p:nvSpPr>
          <p:cNvPr id="4" name="Rectangle 3">
            <a:extLst>
              <a:ext uri="{FF2B5EF4-FFF2-40B4-BE49-F238E27FC236}">
                <a16:creationId xmlns:a16="http://schemas.microsoft.com/office/drawing/2014/main" id="{94E476AC-A176-4CA0-839B-CCAAA00BE76A}"/>
              </a:ext>
            </a:extLst>
          </p:cNvPr>
          <p:cNvSpPr/>
          <p:nvPr/>
        </p:nvSpPr>
        <p:spPr>
          <a:xfrm>
            <a:off x="1884678" y="2136441"/>
            <a:ext cx="8002258" cy="5813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cs typeface="Arial" panose="020B0604020202020204" pitchFamily="34" charset="0"/>
              </a:rPr>
              <a:t>Add users to the graph. Connect the users to each other and to news sources in an iterative process that aims at creating communities </a:t>
            </a:r>
          </a:p>
        </p:txBody>
      </p:sp>
      <p:sp>
        <p:nvSpPr>
          <p:cNvPr id="5" name="Diamond 4">
            <a:extLst>
              <a:ext uri="{FF2B5EF4-FFF2-40B4-BE49-F238E27FC236}">
                <a16:creationId xmlns:a16="http://schemas.microsoft.com/office/drawing/2014/main" id="{BE28DB48-DF6A-4DCC-B566-81951702F7D2}"/>
              </a:ext>
            </a:extLst>
          </p:cNvPr>
          <p:cNvSpPr/>
          <p:nvPr/>
        </p:nvSpPr>
        <p:spPr>
          <a:xfrm>
            <a:off x="5060637" y="5725473"/>
            <a:ext cx="1625600" cy="77220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cs typeface="Times New Roman" panose="02020603050405020304" pitchFamily="18" charset="0"/>
              </a:rPr>
              <a:t>e &lt;=E</a:t>
            </a:r>
            <a:endParaRPr lang="en-US" sz="2800" dirty="0">
              <a:latin typeface="+mj-lt"/>
              <a:cs typeface="Times New Roman" panose="02020603050405020304" pitchFamily="18" charset="0"/>
            </a:endParaRPr>
          </a:p>
        </p:txBody>
      </p:sp>
      <p:sp>
        <p:nvSpPr>
          <p:cNvPr id="6" name="Rectangle 5">
            <a:extLst>
              <a:ext uri="{FF2B5EF4-FFF2-40B4-BE49-F238E27FC236}">
                <a16:creationId xmlns:a16="http://schemas.microsoft.com/office/drawing/2014/main" id="{69388BD4-27A9-49A2-B3C5-871058F801B2}"/>
              </a:ext>
            </a:extLst>
          </p:cNvPr>
          <p:cNvSpPr/>
          <p:nvPr/>
        </p:nvSpPr>
        <p:spPr>
          <a:xfrm>
            <a:off x="1866271" y="3008513"/>
            <a:ext cx="8002258" cy="5813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cs typeface="Arial" panose="020B0604020202020204" pitchFamily="34" charset="0"/>
              </a:rPr>
              <a:t>New event shared by its original news source. The source’s neighbors  find the news article in their feed</a:t>
            </a:r>
          </a:p>
        </p:txBody>
      </p:sp>
      <p:sp>
        <p:nvSpPr>
          <p:cNvPr id="7" name="Rectangle 6">
            <a:extLst>
              <a:ext uri="{FF2B5EF4-FFF2-40B4-BE49-F238E27FC236}">
                <a16:creationId xmlns:a16="http://schemas.microsoft.com/office/drawing/2014/main" id="{CC2BACFA-E36F-4416-A720-079A929DEC88}"/>
              </a:ext>
            </a:extLst>
          </p:cNvPr>
          <p:cNvSpPr/>
          <p:nvPr/>
        </p:nvSpPr>
        <p:spPr>
          <a:xfrm>
            <a:off x="1884678" y="3975502"/>
            <a:ext cx="8002258" cy="543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cs typeface="Arial" panose="020B0604020202020204" pitchFamily="34" charset="0"/>
              </a:rPr>
              <a:t>News sources share the news event based on their reliability and based on similarity. The list of neighbors may expand upon sharing </a:t>
            </a:r>
          </a:p>
        </p:txBody>
      </p:sp>
      <p:sp>
        <p:nvSpPr>
          <p:cNvPr id="8" name="Rectangle 7">
            <a:extLst>
              <a:ext uri="{FF2B5EF4-FFF2-40B4-BE49-F238E27FC236}">
                <a16:creationId xmlns:a16="http://schemas.microsoft.com/office/drawing/2014/main" id="{120D223B-1318-46F9-BD39-34AC339DC6BB}"/>
              </a:ext>
            </a:extLst>
          </p:cNvPr>
          <p:cNvSpPr/>
          <p:nvPr/>
        </p:nvSpPr>
        <p:spPr>
          <a:xfrm>
            <a:off x="1876431" y="4910133"/>
            <a:ext cx="8010505" cy="543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cs typeface="Arial" panose="020B0604020202020204" pitchFamily="34" charset="0"/>
              </a:rPr>
              <a:t>Users classify the news event they have not seen. They also might share based on a share probability. The list of neighbors may expand upon sharing</a:t>
            </a:r>
          </a:p>
        </p:txBody>
      </p:sp>
      <p:sp>
        <p:nvSpPr>
          <p:cNvPr id="9" name="Rectangle 8">
            <a:extLst>
              <a:ext uri="{FF2B5EF4-FFF2-40B4-BE49-F238E27FC236}">
                <a16:creationId xmlns:a16="http://schemas.microsoft.com/office/drawing/2014/main" id="{5D2700F6-59BB-4ADA-BFEA-64CCBCFC8018}"/>
              </a:ext>
            </a:extLst>
          </p:cNvPr>
          <p:cNvSpPr/>
          <p:nvPr/>
        </p:nvSpPr>
        <p:spPr>
          <a:xfrm>
            <a:off x="9159241" y="6424799"/>
            <a:ext cx="711202" cy="386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cs typeface="Arial" panose="020B0604020202020204" pitchFamily="34" charset="0"/>
              </a:rPr>
              <a:t>End</a:t>
            </a:r>
          </a:p>
        </p:txBody>
      </p:sp>
      <p:cxnSp>
        <p:nvCxnSpPr>
          <p:cNvPr id="10" name="Straight Arrow Connector 9">
            <a:extLst>
              <a:ext uri="{FF2B5EF4-FFF2-40B4-BE49-F238E27FC236}">
                <a16:creationId xmlns:a16="http://schemas.microsoft.com/office/drawing/2014/main" id="{3D04C188-3BD3-412B-ABC6-E1345588E657}"/>
              </a:ext>
            </a:extLst>
          </p:cNvPr>
          <p:cNvCxnSpPr>
            <a:cxnSpLocks/>
            <a:stCxn id="2" idx="2"/>
            <a:endCxn id="3" idx="0"/>
          </p:cNvCxnSpPr>
          <p:nvPr/>
        </p:nvCxnSpPr>
        <p:spPr>
          <a:xfrm flipH="1">
            <a:off x="5877560" y="1204401"/>
            <a:ext cx="22529" cy="282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C00E213-A4BD-46E0-9512-C519BADD53F4}"/>
              </a:ext>
            </a:extLst>
          </p:cNvPr>
          <p:cNvCxnSpPr>
            <a:cxnSpLocks/>
            <a:stCxn id="3" idx="2"/>
            <a:endCxn id="4" idx="0"/>
          </p:cNvCxnSpPr>
          <p:nvPr/>
        </p:nvCxnSpPr>
        <p:spPr>
          <a:xfrm>
            <a:off x="5877560" y="1871374"/>
            <a:ext cx="8247" cy="265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1339F16-C422-4F39-B3C2-C177BC995B80}"/>
              </a:ext>
            </a:extLst>
          </p:cNvPr>
          <p:cNvCxnSpPr>
            <a:cxnSpLocks/>
            <a:stCxn id="4" idx="2"/>
            <a:endCxn id="6" idx="0"/>
          </p:cNvCxnSpPr>
          <p:nvPr/>
        </p:nvCxnSpPr>
        <p:spPr>
          <a:xfrm flipH="1">
            <a:off x="5867400" y="2717822"/>
            <a:ext cx="18407" cy="2906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93AA5CB3-7527-435D-BF67-9C010C6ED095}"/>
              </a:ext>
            </a:extLst>
          </p:cNvPr>
          <p:cNvCxnSpPr>
            <a:cxnSpLocks/>
            <a:stCxn id="6" idx="2"/>
            <a:endCxn id="7" idx="0"/>
          </p:cNvCxnSpPr>
          <p:nvPr/>
        </p:nvCxnSpPr>
        <p:spPr>
          <a:xfrm>
            <a:off x="5867400" y="3589895"/>
            <a:ext cx="18407" cy="3856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1824B16E-B9D4-43BF-99F1-1C98C8D5281C}"/>
              </a:ext>
            </a:extLst>
          </p:cNvPr>
          <p:cNvCxnSpPr>
            <a:cxnSpLocks/>
            <a:stCxn id="7" idx="2"/>
            <a:endCxn id="8" idx="0"/>
          </p:cNvCxnSpPr>
          <p:nvPr/>
        </p:nvCxnSpPr>
        <p:spPr>
          <a:xfrm flipH="1">
            <a:off x="5881684" y="4519062"/>
            <a:ext cx="4123" cy="391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74DD3128-4784-423B-8214-00BD52654D78}"/>
              </a:ext>
            </a:extLst>
          </p:cNvPr>
          <p:cNvCxnSpPr>
            <a:cxnSpLocks/>
            <a:stCxn id="8" idx="2"/>
            <a:endCxn id="5" idx="0"/>
          </p:cNvCxnSpPr>
          <p:nvPr/>
        </p:nvCxnSpPr>
        <p:spPr>
          <a:xfrm flipH="1">
            <a:off x="5873437" y="5453693"/>
            <a:ext cx="8247" cy="2717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4AF21484-37E7-4D73-8CBB-6D768ED9C636}"/>
              </a:ext>
            </a:extLst>
          </p:cNvPr>
          <p:cNvCxnSpPr>
            <a:cxnSpLocks/>
            <a:stCxn id="5" idx="2"/>
            <a:endCxn id="6" idx="1"/>
          </p:cNvCxnSpPr>
          <p:nvPr/>
        </p:nvCxnSpPr>
        <p:spPr>
          <a:xfrm rot="5400000" flipH="1">
            <a:off x="2270619" y="2894856"/>
            <a:ext cx="3198469" cy="4007166"/>
          </a:xfrm>
          <a:prstGeom prst="bentConnector4">
            <a:avLst>
              <a:gd name="adj1" fmla="val -3652"/>
              <a:gd name="adj2" fmla="val 105705"/>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4C6CD859-AA0D-4AE3-9E30-81F2904D78E3}"/>
              </a:ext>
            </a:extLst>
          </p:cNvPr>
          <p:cNvSpPr txBox="1"/>
          <p:nvPr/>
        </p:nvSpPr>
        <p:spPr>
          <a:xfrm>
            <a:off x="6662909" y="6365392"/>
            <a:ext cx="568953" cy="276999"/>
          </a:xfrm>
          <a:prstGeom prst="rect">
            <a:avLst/>
          </a:prstGeom>
          <a:noFill/>
        </p:spPr>
        <p:txBody>
          <a:bodyPr wrap="square" rtlCol="0">
            <a:spAutoFit/>
          </a:bodyPr>
          <a:lstStyle/>
          <a:p>
            <a:r>
              <a:rPr lang="en-US" sz="1200" dirty="0">
                <a:latin typeface="+mj-lt"/>
              </a:rPr>
              <a:t>No</a:t>
            </a:r>
          </a:p>
        </p:txBody>
      </p:sp>
      <p:sp>
        <p:nvSpPr>
          <p:cNvPr id="42" name="TextBox 41">
            <a:extLst>
              <a:ext uri="{FF2B5EF4-FFF2-40B4-BE49-F238E27FC236}">
                <a16:creationId xmlns:a16="http://schemas.microsoft.com/office/drawing/2014/main" id="{EF54E956-8B32-478D-9837-32A3EEDC8308}"/>
              </a:ext>
            </a:extLst>
          </p:cNvPr>
          <p:cNvSpPr txBox="1"/>
          <p:nvPr/>
        </p:nvSpPr>
        <p:spPr>
          <a:xfrm>
            <a:off x="4378961" y="6359174"/>
            <a:ext cx="568958" cy="276999"/>
          </a:xfrm>
          <a:prstGeom prst="rect">
            <a:avLst/>
          </a:prstGeom>
          <a:noFill/>
        </p:spPr>
        <p:txBody>
          <a:bodyPr wrap="square" rtlCol="0">
            <a:spAutoFit/>
          </a:bodyPr>
          <a:lstStyle/>
          <a:p>
            <a:r>
              <a:rPr lang="en-US" sz="1200" dirty="0">
                <a:latin typeface="+mj-lt"/>
              </a:rPr>
              <a:t>Yes</a:t>
            </a:r>
          </a:p>
        </p:txBody>
      </p:sp>
      <p:cxnSp>
        <p:nvCxnSpPr>
          <p:cNvPr id="248" name="Connector: Elbow 247">
            <a:extLst>
              <a:ext uri="{FF2B5EF4-FFF2-40B4-BE49-F238E27FC236}">
                <a16:creationId xmlns:a16="http://schemas.microsoft.com/office/drawing/2014/main" id="{B4E476B9-C923-4BEE-AE3F-1E19503349C5}"/>
              </a:ext>
            </a:extLst>
          </p:cNvPr>
          <p:cNvCxnSpPr>
            <a:cxnSpLocks/>
            <a:stCxn id="5" idx="2"/>
            <a:endCxn id="9" idx="1"/>
          </p:cNvCxnSpPr>
          <p:nvPr/>
        </p:nvCxnSpPr>
        <p:spPr>
          <a:xfrm rot="16200000" flipH="1">
            <a:off x="7456256" y="4914854"/>
            <a:ext cx="120166" cy="328580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78" name="Rectangle 277">
            <a:extLst>
              <a:ext uri="{FF2B5EF4-FFF2-40B4-BE49-F238E27FC236}">
                <a16:creationId xmlns:a16="http://schemas.microsoft.com/office/drawing/2014/main" id="{D3485044-7B02-472C-8FF3-C91C2CCB052C}"/>
              </a:ext>
            </a:extLst>
          </p:cNvPr>
          <p:cNvSpPr/>
          <p:nvPr/>
        </p:nvSpPr>
        <p:spPr>
          <a:xfrm>
            <a:off x="5413445" y="53365"/>
            <a:ext cx="973287" cy="330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cs typeface="Arial" panose="020B0604020202020204" pitchFamily="34" charset="0"/>
              </a:rPr>
              <a:t>Start</a:t>
            </a:r>
          </a:p>
        </p:txBody>
      </p:sp>
      <p:cxnSp>
        <p:nvCxnSpPr>
          <p:cNvPr id="294" name="Straight Arrow Connector 293">
            <a:extLst>
              <a:ext uri="{FF2B5EF4-FFF2-40B4-BE49-F238E27FC236}">
                <a16:creationId xmlns:a16="http://schemas.microsoft.com/office/drawing/2014/main" id="{8C85617C-ED84-4CA7-BC96-49CCB717C1AB}"/>
              </a:ext>
            </a:extLst>
          </p:cNvPr>
          <p:cNvCxnSpPr>
            <a:cxnSpLocks/>
            <a:stCxn id="278" idx="2"/>
            <a:endCxn id="2" idx="0"/>
          </p:cNvCxnSpPr>
          <p:nvPr/>
        </p:nvCxnSpPr>
        <p:spPr>
          <a:xfrm>
            <a:off x="5900089" y="383565"/>
            <a:ext cx="0" cy="2549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45421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4635-D4A1-46E9-A8E4-60665589EC40}"/>
              </a:ext>
            </a:extLst>
          </p:cNvPr>
          <p:cNvSpPr>
            <a:spLocks noGrp="1"/>
          </p:cNvSpPr>
          <p:nvPr>
            <p:ph type="title"/>
          </p:nvPr>
        </p:nvSpPr>
        <p:spPr>
          <a:xfrm>
            <a:off x="0" y="0"/>
            <a:ext cx="12192000" cy="1325563"/>
          </a:xfrm>
        </p:spPr>
        <p:txBody>
          <a:bodyPr/>
          <a:lstStyle/>
          <a:p>
            <a:r>
              <a:rPr lang="en-US" dirty="0"/>
              <a:t>Pseudo code for news diffusion</a:t>
            </a:r>
          </a:p>
        </p:txBody>
      </p:sp>
      <p:sp>
        <p:nvSpPr>
          <p:cNvPr id="3" name="Content Placeholder 2">
            <a:extLst>
              <a:ext uri="{FF2B5EF4-FFF2-40B4-BE49-F238E27FC236}">
                <a16:creationId xmlns:a16="http://schemas.microsoft.com/office/drawing/2014/main" id="{6C143F11-CD60-4B00-9D6A-76319C9730FA}"/>
              </a:ext>
            </a:extLst>
          </p:cNvPr>
          <p:cNvSpPr>
            <a:spLocks noGrp="1"/>
          </p:cNvSpPr>
          <p:nvPr>
            <p:ph idx="1"/>
          </p:nvPr>
        </p:nvSpPr>
        <p:spPr>
          <a:xfrm>
            <a:off x="0" y="1253330"/>
            <a:ext cx="12192000" cy="5604669"/>
          </a:xfrm>
        </p:spPr>
        <p:txBody>
          <a:bodyPr>
            <a:normAutofit fontScale="62500" lnSpcReduction="20000"/>
          </a:bodyPr>
          <a:lstStyle/>
          <a:p>
            <a:pPr marL="0" indent="0">
              <a:buNone/>
            </a:pPr>
            <a:r>
              <a:rPr lang="en-US" dirty="0">
                <a:latin typeface="+mj-lt"/>
              </a:rPr>
              <a:t>For a news event </a:t>
            </a:r>
            <a:r>
              <a:rPr lang="en-US" i="1" dirty="0">
                <a:latin typeface="+mj-lt"/>
              </a:rPr>
              <a:t>e</a:t>
            </a:r>
            <a:r>
              <a:rPr lang="en-US" dirty="0">
                <a:latin typeface="+mj-lt"/>
              </a:rPr>
              <a:t> in a set of news events </a:t>
            </a:r>
            <a:r>
              <a:rPr lang="en-US" i="1" dirty="0">
                <a:latin typeface="+mj-lt"/>
              </a:rPr>
              <a:t>E</a:t>
            </a:r>
            <a:r>
              <a:rPr lang="en-US" dirty="0">
                <a:latin typeface="+mj-lt"/>
              </a:rPr>
              <a:t>:</a:t>
            </a:r>
          </a:p>
          <a:p>
            <a:pPr marL="0" indent="0">
              <a:buNone/>
            </a:pPr>
            <a:r>
              <a:rPr lang="en-US" dirty="0">
                <a:latin typeface="+mj-lt"/>
              </a:rPr>
              <a:t>	get_article_attributes(</a:t>
            </a:r>
            <a:r>
              <a:rPr lang="en-US" i="1" dirty="0">
                <a:latin typeface="+mj-lt"/>
              </a:rPr>
              <a:t>e)</a:t>
            </a:r>
            <a:r>
              <a:rPr lang="en-US" dirty="0">
                <a:latin typeface="+mj-lt"/>
              </a:rPr>
              <a:t>: (</a:t>
            </a:r>
            <a:r>
              <a:rPr lang="en-US" i="1" dirty="0">
                <a:latin typeface="+mj-lt"/>
              </a:rPr>
              <a:t>sentiment, number of shares, and source attributes)</a:t>
            </a:r>
          </a:p>
          <a:p>
            <a:pPr marL="0" indent="0">
              <a:buNone/>
            </a:pPr>
            <a:r>
              <a:rPr lang="en-US" dirty="0">
                <a:latin typeface="+mj-lt"/>
              </a:rPr>
              <a:t>	</a:t>
            </a:r>
            <a:r>
              <a:rPr lang="en-US" i="1" dirty="0">
                <a:latin typeface="+mj-lt"/>
              </a:rPr>
              <a:t>source</a:t>
            </a:r>
            <a:r>
              <a:rPr lang="en-US" dirty="0">
                <a:latin typeface="+mj-lt"/>
              </a:rPr>
              <a:t>.articles.add(e) #add the event to its source’s articles (share) </a:t>
            </a:r>
          </a:p>
          <a:p>
            <a:pPr marL="0" indent="0">
              <a:buNone/>
            </a:pPr>
            <a:r>
              <a:rPr lang="en-US" dirty="0">
                <a:latin typeface="+mj-lt"/>
              </a:rPr>
              <a:t>	</a:t>
            </a:r>
            <a:r>
              <a:rPr lang="en-US" i="1" dirty="0">
                <a:latin typeface="+mj-lt"/>
              </a:rPr>
              <a:t>neighbors</a:t>
            </a:r>
            <a:r>
              <a:rPr lang="en-US" dirty="0">
                <a:latin typeface="+mj-lt"/>
              </a:rPr>
              <a:t> = get_neighbors(</a:t>
            </a:r>
            <a:r>
              <a:rPr lang="en-US" i="1" dirty="0">
                <a:latin typeface="+mj-lt"/>
              </a:rPr>
              <a:t>source</a:t>
            </a:r>
            <a:r>
              <a:rPr lang="en-US" dirty="0">
                <a:latin typeface="+mj-lt"/>
              </a:rPr>
              <a:t>) and store it in a list</a:t>
            </a:r>
          </a:p>
          <a:p>
            <a:pPr marL="0" indent="0">
              <a:buNone/>
            </a:pPr>
            <a:r>
              <a:rPr lang="en-US" dirty="0">
                <a:latin typeface="+mj-lt"/>
              </a:rPr>
              <a:t>	while </a:t>
            </a:r>
            <a:r>
              <a:rPr lang="en-US" i="1" dirty="0">
                <a:latin typeface="+mj-lt"/>
              </a:rPr>
              <a:t>neighbors</a:t>
            </a:r>
            <a:r>
              <a:rPr lang="en-US" dirty="0">
                <a:latin typeface="+mj-lt"/>
              </a:rPr>
              <a:t> is not empty:</a:t>
            </a:r>
          </a:p>
          <a:p>
            <a:pPr marL="0" indent="0">
              <a:buNone/>
            </a:pPr>
            <a:r>
              <a:rPr lang="en-US" dirty="0">
                <a:latin typeface="+mj-lt"/>
              </a:rPr>
              <a:t>		</a:t>
            </a:r>
            <a:r>
              <a:rPr lang="en-US" i="1" dirty="0">
                <a:latin typeface="+mj-lt"/>
              </a:rPr>
              <a:t>neighbor</a:t>
            </a:r>
            <a:r>
              <a:rPr lang="en-US" dirty="0">
                <a:latin typeface="+mj-lt"/>
              </a:rPr>
              <a:t> = </a:t>
            </a:r>
            <a:r>
              <a:rPr lang="en-US" i="1" dirty="0">
                <a:latin typeface="+mj-lt"/>
              </a:rPr>
              <a:t>neighbors</a:t>
            </a:r>
            <a:r>
              <a:rPr lang="en-US" dirty="0">
                <a:latin typeface="+mj-lt"/>
              </a:rPr>
              <a:t>.pop()</a:t>
            </a:r>
          </a:p>
          <a:p>
            <a:pPr marL="0" indent="0">
              <a:buNone/>
            </a:pPr>
            <a:r>
              <a:rPr lang="en-US" dirty="0">
                <a:latin typeface="+mj-lt"/>
              </a:rPr>
              <a:t>		flag </a:t>
            </a:r>
            <a:r>
              <a:rPr lang="en-US" i="1" dirty="0">
                <a:latin typeface="+mj-lt"/>
              </a:rPr>
              <a:t>neighbor</a:t>
            </a:r>
            <a:r>
              <a:rPr lang="en-US" dirty="0">
                <a:latin typeface="+mj-lt"/>
              </a:rPr>
              <a:t> so it will not be visited again for </a:t>
            </a:r>
            <a:r>
              <a:rPr lang="en-US" i="1" dirty="0">
                <a:latin typeface="+mj-lt"/>
              </a:rPr>
              <a:t>e</a:t>
            </a:r>
          </a:p>
          <a:p>
            <a:pPr marL="0" indent="0">
              <a:buNone/>
            </a:pPr>
            <a:r>
              <a:rPr lang="en-US" dirty="0">
                <a:latin typeface="+mj-lt"/>
              </a:rPr>
              <a:t>		if </a:t>
            </a:r>
            <a:r>
              <a:rPr lang="en-US" i="1" dirty="0">
                <a:latin typeface="+mj-lt"/>
              </a:rPr>
              <a:t>neighbor</a:t>
            </a:r>
            <a:r>
              <a:rPr lang="en-US" dirty="0">
                <a:latin typeface="+mj-lt"/>
              </a:rPr>
              <a:t> is a user:</a:t>
            </a:r>
          </a:p>
          <a:p>
            <a:pPr marL="0" indent="0">
              <a:buNone/>
            </a:pPr>
            <a:r>
              <a:rPr lang="en-US" dirty="0">
                <a:latin typeface="+mj-lt"/>
              </a:rPr>
              <a:t>			classify </a:t>
            </a:r>
            <a:r>
              <a:rPr lang="en-US" i="1" dirty="0">
                <a:latin typeface="+mj-lt"/>
              </a:rPr>
              <a:t>e</a:t>
            </a:r>
            <a:r>
              <a:rPr lang="en-US" dirty="0">
                <a:latin typeface="+mj-lt"/>
              </a:rPr>
              <a:t> and compute P(sharing)</a:t>
            </a:r>
          </a:p>
          <a:p>
            <a:pPr marL="0" indent="0">
              <a:buNone/>
            </a:pPr>
            <a:r>
              <a:rPr lang="en-US" dirty="0">
                <a:latin typeface="+mj-lt"/>
              </a:rPr>
              <a:t>			if share decision is True:</a:t>
            </a:r>
          </a:p>
          <a:p>
            <a:pPr marL="0" indent="0">
              <a:buNone/>
            </a:pPr>
            <a:r>
              <a:rPr lang="en-US" dirty="0">
                <a:latin typeface="+mj-lt"/>
              </a:rPr>
              <a:t>				</a:t>
            </a:r>
            <a:r>
              <a:rPr lang="en-US" i="1" dirty="0">
                <a:latin typeface="+mj-lt"/>
              </a:rPr>
              <a:t>neighbor</a:t>
            </a:r>
            <a:r>
              <a:rPr lang="en-US" dirty="0">
                <a:latin typeface="+mj-lt"/>
              </a:rPr>
              <a:t>.articles.add(</a:t>
            </a:r>
            <a:r>
              <a:rPr lang="en-US" i="1" dirty="0">
                <a:latin typeface="+mj-lt"/>
              </a:rPr>
              <a:t>e</a:t>
            </a:r>
            <a:r>
              <a:rPr lang="en-US" dirty="0">
                <a:latin typeface="+mj-lt"/>
              </a:rPr>
              <a:t>) (share)</a:t>
            </a:r>
          </a:p>
          <a:p>
            <a:pPr marL="0" indent="0">
              <a:buNone/>
            </a:pPr>
            <a:r>
              <a:rPr lang="en-US" dirty="0">
                <a:latin typeface="+mj-lt"/>
              </a:rPr>
              <a:t>				update </a:t>
            </a:r>
            <a:r>
              <a:rPr lang="en-US" i="1" dirty="0">
                <a:latin typeface="+mj-lt"/>
              </a:rPr>
              <a:t>number of shares</a:t>
            </a:r>
            <a:r>
              <a:rPr lang="en-US" dirty="0">
                <a:latin typeface="+mj-lt"/>
              </a:rPr>
              <a:t> and update </a:t>
            </a:r>
            <a:r>
              <a:rPr lang="en-US" i="1" dirty="0">
                <a:latin typeface="+mj-lt"/>
              </a:rPr>
              <a:t>neighbors </a:t>
            </a:r>
            <a:r>
              <a:rPr lang="en-US" dirty="0">
                <a:latin typeface="+mj-lt"/>
              </a:rPr>
              <a:t>adding unvisited neighbors of </a:t>
            </a:r>
            <a:r>
              <a:rPr lang="en-US" i="1" dirty="0">
                <a:latin typeface="+mj-lt"/>
              </a:rPr>
              <a:t>neighbor</a:t>
            </a:r>
          </a:p>
          <a:p>
            <a:pPr marL="0" indent="0">
              <a:buNone/>
            </a:pPr>
            <a:r>
              <a:rPr lang="en-US" dirty="0">
                <a:latin typeface="+mj-lt"/>
              </a:rPr>
              <a:t>		else if </a:t>
            </a:r>
            <a:r>
              <a:rPr lang="en-US" i="1" dirty="0">
                <a:latin typeface="+mj-lt"/>
              </a:rPr>
              <a:t>neighbor</a:t>
            </a:r>
            <a:r>
              <a:rPr lang="en-US" dirty="0">
                <a:latin typeface="+mj-lt"/>
              </a:rPr>
              <a:t> is a news source:</a:t>
            </a:r>
          </a:p>
          <a:p>
            <a:pPr marL="0" indent="0">
              <a:buNone/>
            </a:pPr>
            <a:r>
              <a:rPr lang="en-US" dirty="0">
                <a:latin typeface="+mj-lt"/>
              </a:rPr>
              <a:t>			compute P(sharing)</a:t>
            </a:r>
          </a:p>
          <a:p>
            <a:pPr marL="0" indent="0">
              <a:buNone/>
            </a:pPr>
            <a:r>
              <a:rPr lang="en-US" dirty="0">
                <a:latin typeface="+mj-lt"/>
              </a:rPr>
              <a:t>			if share decision is True:</a:t>
            </a:r>
          </a:p>
          <a:p>
            <a:pPr marL="0" indent="0">
              <a:buNone/>
            </a:pPr>
            <a:r>
              <a:rPr lang="en-US" dirty="0">
                <a:latin typeface="+mj-lt"/>
              </a:rPr>
              <a:t>				</a:t>
            </a:r>
            <a:r>
              <a:rPr lang="en-US" i="1" dirty="0">
                <a:latin typeface="+mj-lt"/>
              </a:rPr>
              <a:t>neighbor</a:t>
            </a:r>
            <a:r>
              <a:rPr lang="en-US" dirty="0">
                <a:latin typeface="+mj-lt"/>
              </a:rPr>
              <a:t>.articles.add  (share)</a:t>
            </a:r>
          </a:p>
          <a:p>
            <a:pPr marL="0" indent="0">
              <a:buNone/>
            </a:pPr>
            <a:r>
              <a:rPr lang="en-US" dirty="0">
                <a:latin typeface="+mj-lt"/>
              </a:rPr>
              <a:t>				update </a:t>
            </a:r>
            <a:r>
              <a:rPr lang="en-US" i="1" dirty="0">
                <a:latin typeface="+mj-lt"/>
              </a:rPr>
              <a:t>number of shares</a:t>
            </a:r>
            <a:r>
              <a:rPr lang="en-US" dirty="0">
                <a:latin typeface="+mj-lt"/>
              </a:rPr>
              <a:t> and update </a:t>
            </a:r>
            <a:r>
              <a:rPr lang="en-US" i="1" dirty="0">
                <a:latin typeface="+mj-lt"/>
              </a:rPr>
              <a:t>neighbors</a:t>
            </a:r>
            <a:r>
              <a:rPr lang="en-US" dirty="0">
                <a:latin typeface="+mj-lt"/>
              </a:rPr>
              <a:t> adding unvisited neighbors of </a:t>
            </a:r>
            <a:r>
              <a:rPr lang="en-US" i="1" dirty="0">
                <a:latin typeface="+mj-lt"/>
              </a:rPr>
              <a:t>neighbor</a:t>
            </a:r>
          </a:p>
        </p:txBody>
      </p:sp>
    </p:spTree>
    <p:extLst>
      <p:ext uri="{BB962C8B-B14F-4D97-AF65-F5344CB8AC3E}">
        <p14:creationId xmlns:p14="http://schemas.microsoft.com/office/powerpoint/2010/main" val="3458491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6FC52E4-D8C8-4F28-A82B-D59B7DAC3C93}"/>
              </a:ext>
            </a:extLst>
          </p:cNvPr>
          <p:cNvSpPr/>
          <p:nvPr/>
        </p:nvSpPr>
        <p:spPr>
          <a:xfrm>
            <a:off x="1418820" y="409978"/>
            <a:ext cx="7959144" cy="62720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NETWORK</a:t>
            </a:r>
          </a:p>
        </p:txBody>
      </p:sp>
      <p:sp>
        <p:nvSpPr>
          <p:cNvPr id="3" name="Oval 2">
            <a:extLst>
              <a:ext uri="{FF2B5EF4-FFF2-40B4-BE49-F238E27FC236}">
                <a16:creationId xmlns:a16="http://schemas.microsoft.com/office/drawing/2014/main" id="{C136036A-B221-4100-BDA7-B2925C93DCC6}"/>
              </a:ext>
            </a:extLst>
          </p:cNvPr>
          <p:cNvSpPr/>
          <p:nvPr/>
        </p:nvSpPr>
        <p:spPr>
          <a:xfrm>
            <a:off x="2354680" y="1624651"/>
            <a:ext cx="618185" cy="553792"/>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user</a:t>
            </a:r>
          </a:p>
        </p:txBody>
      </p:sp>
      <p:sp>
        <p:nvSpPr>
          <p:cNvPr id="4" name="Oval 3">
            <a:extLst>
              <a:ext uri="{FF2B5EF4-FFF2-40B4-BE49-F238E27FC236}">
                <a16:creationId xmlns:a16="http://schemas.microsoft.com/office/drawing/2014/main" id="{5E5E14FD-9651-4879-B6AF-851BFC67D5D5}"/>
              </a:ext>
            </a:extLst>
          </p:cNvPr>
          <p:cNvSpPr/>
          <p:nvPr/>
        </p:nvSpPr>
        <p:spPr>
          <a:xfrm>
            <a:off x="3332403" y="2118574"/>
            <a:ext cx="1007228" cy="79956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source</a:t>
            </a:r>
          </a:p>
        </p:txBody>
      </p:sp>
      <p:sp>
        <p:nvSpPr>
          <p:cNvPr id="5" name="Oval 4">
            <a:extLst>
              <a:ext uri="{FF2B5EF4-FFF2-40B4-BE49-F238E27FC236}">
                <a16:creationId xmlns:a16="http://schemas.microsoft.com/office/drawing/2014/main" id="{BD4F5CB1-86A5-4FEC-AFCF-E223DF380D51}"/>
              </a:ext>
            </a:extLst>
          </p:cNvPr>
          <p:cNvSpPr/>
          <p:nvPr/>
        </p:nvSpPr>
        <p:spPr>
          <a:xfrm>
            <a:off x="2045588" y="2541431"/>
            <a:ext cx="618185" cy="553792"/>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user</a:t>
            </a:r>
          </a:p>
        </p:txBody>
      </p:sp>
      <p:sp>
        <p:nvSpPr>
          <p:cNvPr id="6" name="Oval 5">
            <a:extLst>
              <a:ext uri="{FF2B5EF4-FFF2-40B4-BE49-F238E27FC236}">
                <a16:creationId xmlns:a16="http://schemas.microsoft.com/office/drawing/2014/main" id="{5837EFD8-B827-4E42-9137-9C9A4D929E68}"/>
              </a:ext>
            </a:extLst>
          </p:cNvPr>
          <p:cNvSpPr/>
          <p:nvPr/>
        </p:nvSpPr>
        <p:spPr>
          <a:xfrm>
            <a:off x="3332403" y="3666721"/>
            <a:ext cx="618185" cy="553792"/>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user</a:t>
            </a:r>
          </a:p>
        </p:txBody>
      </p:sp>
      <p:sp>
        <p:nvSpPr>
          <p:cNvPr id="7" name="Oval 6">
            <a:extLst>
              <a:ext uri="{FF2B5EF4-FFF2-40B4-BE49-F238E27FC236}">
                <a16:creationId xmlns:a16="http://schemas.microsoft.com/office/drawing/2014/main" id="{FBEDC9BC-1823-499E-9809-C0743A49E5E2}"/>
              </a:ext>
            </a:extLst>
          </p:cNvPr>
          <p:cNvSpPr/>
          <p:nvPr/>
        </p:nvSpPr>
        <p:spPr>
          <a:xfrm>
            <a:off x="3554028" y="1244958"/>
            <a:ext cx="618185" cy="553792"/>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user</a:t>
            </a:r>
          </a:p>
        </p:txBody>
      </p:sp>
      <p:sp>
        <p:nvSpPr>
          <p:cNvPr id="8" name="Oval 7">
            <a:extLst>
              <a:ext uri="{FF2B5EF4-FFF2-40B4-BE49-F238E27FC236}">
                <a16:creationId xmlns:a16="http://schemas.microsoft.com/office/drawing/2014/main" id="{E33B50CB-2663-46A8-B0EB-7EB2C2148CEC}"/>
              </a:ext>
            </a:extLst>
          </p:cNvPr>
          <p:cNvSpPr/>
          <p:nvPr/>
        </p:nvSpPr>
        <p:spPr>
          <a:xfrm>
            <a:off x="5080257" y="2903131"/>
            <a:ext cx="618185" cy="5537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user</a:t>
            </a:r>
          </a:p>
        </p:txBody>
      </p:sp>
      <p:sp>
        <p:nvSpPr>
          <p:cNvPr id="9" name="Oval 8">
            <a:extLst>
              <a:ext uri="{FF2B5EF4-FFF2-40B4-BE49-F238E27FC236}">
                <a16:creationId xmlns:a16="http://schemas.microsoft.com/office/drawing/2014/main" id="{7ECACB37-07A7-4E0E-8609-FF5F420FDC10}"/>
              </a:ext>
            </a:extLst>
          </p:cNvPr>
          <p:cNvSpPr/>
          <p:nvPr/>
        </p:nvSpPr>
        <p:spPr>
          <a:xfrm>
            <a:off x="2598310" y="3245475"/>
            <a:ext cx="618185" cy="553792"/>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user</a:t>
            </a:r>
          </a:p>
        </p:txBody>
      </p:sp>
      <p:sp>
        <p:nvSpPr>
          <p:cNvPr id="11" name="Oval 10">
            <a:extLst>
              <a:ext uri="{FF2B5EF4-FFF2-40B4-BE49-F238E27FC236}">
                <a16:creationId xmlns:a16="http://schemas.microsoft.com/office/drawing/2014/main" id="{A72731D1-22A9-4F49-BA95-9D4E22041A69}"/>
              </a:ext>
            </a:extLst>
          </p:cNvPr>
          <p:cNvSpPr/>
          <p:nvPr/>
        </p:nvSpPr>
        <p:spPr>
          <a:xfrm>
            <a:off x="4684600" y="2046253"/>
            <a:ext cx="618185" cy="5537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user</a:t>
            </a:r>
          </a:p>
        </p:txBody>
      </p:sp>
      <p:sp>
        <p:nvSpPr>
          <p:cNvPr id="12" name="Oval 11">
            <a:extLst>
              <a:ext uri="{FF2B5EF4-FFF2-40B4-BE49-F238E27FC236}">
                <a16:creationId xmlns:a16="http://schemas.microsoft.com/office/drawing/2014/main" id="{E46876C8-384A-46A6-B39D-2660DFAA7575}"/>
              </a:ext>
            </a:extLst>
          </p:cNvPr>
          <p:cNvSpPr/>
          <p:nvPr/>
        </p:nvSpPr>
        <p:spPr>
          <a:xfrm>
            <a:off x="4559118" y="3799267"/>
            <a:ext cx="618185" cy="5537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user</a:t>
            </a:r>
          </a:p>
        </p:txBody>
      </p:sp>
      <p:sp>
        <p:nvSpPr>
          <p:cNvPr id="13" name="Oval 12">
            <a:extLst>
              <a:ext uri="{FF2B5EF4-FFF2-40B4-BE49-F238E27FC236}">
                <a16:creationId xmlns:a16="http://schemas.microsoft.com/office/drawing/2014/main" id="{2DD7DF30-DDAE-47C2-8753-278E179E0E76}"/>
              </a:ext>
            </a:extLst>
          </p:cNvPr>
          <p:cNvSpPr/>
          <p:nvPr/>
        </p:nvSpPr>
        <p:spPr>
          <a:xfrm>
            <a:off x="8506499" y="3545983"/>
            <a:ext cx="618185" cy="5537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user</a:t>
            </a:r>
          </a:p>
        </p:txBody>
      </p:sp>
      <p:sp>
        <p:nvSpPr>
          <p:cNvPr id="14" name="Oval 13">
            <a:extLst>
              <a:ext uri="{FF2B5EF4-FFF2-40B4-BE49-F238E27FC236}">
                <a16:creationId xmlns:a16="http://schemas.microsoft.com/office/drawing/2014/main" id="{73CF133D-74A4-4CCC-AE1D-7302924D5C65}"/>
              </a:ext>
            </a:extLst>
          </p:cNvPr>
          <p:cNvSpPr/>
          <p:nvPr/>
        </p:nvSpPr>
        <p:spPr>
          <a:xfrm>
            <a:off x="1980125" y="3920006"/>
            <a:ext cx="618185" cy="553792"/>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user</a:t>
            </a:r>
          </a:p>
        </p:txBody>
      </p:sp>
      <p:sp>
        <p:nvSpPr>
          <p:cNvPr id="16" name="Oval 15">
            <a:extLst>
              <a:ext uri="{FF2B5EF4-FFF2-40B4-BE49-F238E27FC236}">
                <a16:creationId xmlns:a16="http://schemas.microsoft.com/office/drawing/2014/main" id="{F3923C67-62C9-48F8-AC1C-5C01C9B7F058}"/>
              </a:ext>
            </a:extLst>
          </p:cNvPr>
          <p:cNvSpPr/>
          <p:nvPr/>
        </p:nvSpPr>
        <p:spPr>
          <a:xfrm>
            <a:off x="5089300" y="4946560"/>
            <a:ext cx="618185" cy="553792"/>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user</a:t>
            </a:r>
          </a:p>
        </p:txBody>
      </p:sp>
      <p:sp>
        <p:nvSpPr>
          <p:cNvPr id="17" name="Oval 16">
            <a:extLst>
              <a:ext uri="{FF2B5EF4-FFF2-40B4-BE49-F238E27FC236}">
                <a16:creationId xmlns:a16="http://schemas.microsoft.com/office/drawing/2014/main" id="{4ADC6248-7D76-441C-8CA7-8803054E0762}"/>
              </a:ext>
            </a:extLst>
          </p:cNvPr>
          <p:cNvSpPr/>
          <p:nvPr/>
        </p:nvSpPr>
        <p:spPr>
          <a:xfrm>
            <a:off x="5876206" y="2621458"/>
            <a:ext cx="618185" cy="5537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user</a:t>
            </a:r>
          </a:p>
        </p:txBody>
      </p:sp>
      <p:sp>
        <p:nvSpPr>
          <p:cNvPr id="18" name="Oval 17">
            <a:extLst>
              <a:ext uri="{FF2B5EF4-FFF2-40B4-BE49-F238E27FC236}">
                <a16:creationId xmlns:a16="http://schemas.microsoft.com/office/drawing/2014/main" id="{3E3BA95A-0650-453F-92FC-5717FDC340AA}"/>
              </a:ext>
            </a:extLst>
          </p:cNvPr>
          <p:cNvSpPr/>
          <p:nvPr/>
        </p:nvSpPr>
        <p:spPr>
          <a:xfrm>
            <a:off x="5557232" y="3845416"/>
            <a:ext cx="618185" cy="5537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user</a:t>
            </a:r>
          </a:p>
        </p:txBody>
      </p:sp>
      <p:sp>
        <p:nvSpPr>
          <p:cNvPr id="19" name="Oval 18">
            <a:extLst>
              <a:ext uri="{FF2B5EF4-FFF2-40B4-BE49-F238E27FC236}">
                <a16:creationId xmlns:a16="http://schemas.microsoft.com/office/drawing/2014/main" id="{0F67D334-41C5-4093-ABA6-38C7BFC1E5FD}"/>
              </a:ext>
            </a:extLst>
          </p:cNvPr>
          <p:cNvSpPr/>
          <p:nvPr/>
        </p:nvSpPr>
        <p:spPr>
          <a:xfrm>
            <a:off x="7149759" y="2178443"/>
            <a:ext cx="618185" cy="5537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user</a:t>
            </a:r>
          </a:p>
        </p:txBody>
      </p:sp>
      <p:sp>
        <p:nvSpPr>
          <p:cNvPr id="20" name="Oval 19">
            <a:extLst>
              <a:ext uri="{FF2B5EF4-FFF2-40B4-BE49-F238E27FC236}">
                <a16:creationId xmlns:a16="http://schemas.microsoft.com/office/drawing/2014/main" id="{4978F64C-6137-4D93-91F7-F67E99374748}"/>
              </a:ext>
            </a:extLst>
          </p:cNvPr>
          <p:cNvSpPr/>
          <p:nvPr/>
        </p:nvSpPr>
        <p:spPr>
          <a:xfrm>
            <a:off x="7842162" y="2864476"/>
            <a:ext cx="618185" cy="5537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user</a:t>
            </a:r>
          </a:p>
        </p:txBody>
      </p:sp>
      <p:sp>
        <p:nvSpPr>
          <p:cNvPr id="21" name="Oval 20">
            <a:extLst>
              <a:ext uri="{FF2B5EF4-FFF2-40B4-BE49-F238E27FC236}">
                <a16:creationId xmlns:a16="http://schemas.microsoft.com/office/drawing/2014/main" id="{BECDFC1A-61C7-489E-B449-5CF14C98F1A3}"/>
              </a:ext>
            </a:extLst>
          </p:cNvPr>
          <p:cNvSpPr/>
          <p:nvPr/>
        </p:nvSpPr>
        <p:spPr>
          <a:xfrm>
            <a:off x="2898909" y="5385051"/>
            <a:ext cx="618185" cy="553792"/>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user</a:t>
            </a:r>
          </a:p>
        </p:txBody>
      </p:sp>
      <p:sp>
        <p:nvSpPr>
          <p:cNvPr id="22" name="Oval 21">
            <a:extLst>
              <a:ext uri="{FF2B5EF4-FFF2-40B4-BE49-F238E27FC236}">
                <a16:creationId xmlns:a16="http://schemas.microsoft.com/office/drawing/2014/main" id="{6C8F6F6A-FC10-45D4-8BAD-C1E9A5C06A6F}"/>
              </a:ext>
            </a:extLst>
          </p:cNvPr>
          <p:cNvSpPr/>
          <p:nvPr/>
        </p:nvSpPr>
        <p:spPr>
          <a:xfrm>
            <a:off x="6783947" y="3407535"/>
            <a:ext cx="618185" cy="5537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user</a:t>
            </a:r>
          </a:p>
        </p:txBody>
      </p:sp>
      <p:sp>
        <p:nvSpPr>
          <p:cNvPr id="23" name="Oval 22">
            <a:extLst>
              <a:ext uri="{FF2B5EF4-FFF2-40B4-BE49-F238E27FC236}">
                <a16:creationId xmlns:a16="http://schemas.microsoft.com/office/drawing/2014/main" id="{862F447A-22C5-4832-AC87-31176E738A65}"/>
              </a:ext>
            </a:extLst>
          </p:cNvPr>
          <p:cNvSpPr/>
          <p:nvPr/>
        </p:nvSpPr>
        <p:spPr>
          <a:xfrm>
            <a:off x="6423133" y="1943709"/>
            <a:ext cx="618185" cy="5537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user</a:t>
            </a:r>
          </a:p>
        </p:txBody>
      </p:sp>
      <p:sp>
        <p:nvSpPr>
          <p:cNvPr id="24" name="Oval 23">
            <a:extLst>
              <a:ext uri="{FF2B5EF4-FFF2-40B4-BE49-F238E27FC236}">
                <a16:creationId xmlns:a16="http://schemas.microsoft.com/office/drawing/2014/main" id="{C83602E4-17A8-4D11-AAB5-E8346BC73F41}"/>
              </a:ext>
            </a:extLst>
          </p:cNvPr>
          <p:cNvSpPr/>
          <p:nvPr/>
        </p:nvSpPr>
        <p:spPr>
          <a:xfrm>
            <a:off x="6255101" y="4310666"/>
            <a:ext cx="618185" cy="5537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user</a:t>
            </a:r>
          </a:p>
        </p:txBody>
      </p:sp>
      <p:sp>
        <p:nvSpPr>
          <p:cNvPr id="25" name="Oval 24">
            <a:extLst>
              <a:ext uri="{FF2B5EF4-FFF2-40B4-BE49-F238E27FC236}">
                <a16:creationId xmlns:a16="http://schemas.microsoft.com/office/drawing/2014/main" id="{CDF53219-C02D-48B1-A1F6-009ADDB7A295}"/>
              </a:ext>
            </a:extLst>
          </p:cNvPr>
          <p:cNvSpPr/>
          <p:nvPr/>
        </p:nvSpPr>
        <p:spPr>
          <a:xfrm>
            <a:off x="6218351" y="5427371"/>
            <a:ext cx="618185" cy="553792"/>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user</a:t>
            </a:r>
          </a:p>
        </p:txBody>
      </p:sp>
      <p:sp>
        <p:nvSpPr>
          <p:cNvPr id="26" name="Oval 25">
            <a:extLst>
              <a:ext uri="{FF2B5EF4-FFF2-40B4-BE49-F238E27FC236}">
                <a16:creationId xmlns:a16="http://schemas.microsoft.com/office/drawing/2014/main" id="{60013F45-1E09-46EE-87CF-F106276EDAC5}"/>
              </a:ext>
            </a:extLst>
          </p:cNvPr>
          <p:cNvSpPr/>
          <p:nvPr/>
        </p:nvSpPr>
        <p:spPr>
          <a:xfrm>
            <a:off x="4948431" y="5731097"/>
            <a:ext cx="618185" cy="553792"/>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user</a:t>
            </a:r>
          </a:p>
        </p:txBody>
      </p:sp>
      <p:sp>
        <p:nvSpPr>
          <p:cNvPr id="27" name="Oval 26">
            <a:extLst>
              <a:ext uri="{FF2B5EF4-FFF2-40B4-BE49-F238E27FC236}">
                <a16:creationId xmlns:a16="http://schemas.microsoft.com/office/drawing/2014/main" id="{1CAC5C47-C3D7-4246-BDE3-C2533F4ECAD7}"/>
              </a:ext>
            </a:extLst>
          </p:cNvPr>
          <p:cNvSpPr/>
          <p:nvPr/>
        </p:nvSpPr>
        <p:spPr>
          <a:xfrm>
            <a:off x="3541723" y="4423892"/>
            <a:ext cx="1007228" cy="79956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source</a:t>
            </a:r>
          </a:p>
        </p:txBody>
      </p:sp>
      <p:sp>
        <p:nvSpPr>
          <p:cNvPr id="28" name="Oval 27">
            <a:extLst>
              <a:ext uri="{FF2B5EF4-FFF2-40B4-BE49-F238E27FC236}">
                <a16:creationId xmlns:a16="http://schemas.microsoft.com/office/drawing/2014/main" id="{7FF391C9-4B04-4104-BB70-954BB06A646D}"/>
              </a:ext>
            </a:extLst>
          </p:cNvPr>
          <p:cNvSpPr/>
          <p:nvPr/>
        </p:nvSpPr>
        <p:spPr>
          <a:xfrm>
            <a:off x="7271468" y="4356813"/>
            <a:ext cx="1007228" cy="79956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source</a:t>
            </a:r>
          </a:p>
        </p:txBody>
      </p:sp>
      <p:sp>
        <p:nvSpPr>
          <p:cNvPr id="29" name="Oval 28">
            <a:extLst>
              <a:ext uri="{FF2B5EF4-FFF2-40B4-BE49-F238E27FC236}">
                <a16:creationId xmlns:a16="http://schemas.microsoft.com/office/drawing/2014/main" id="{AFEC119D-AB2B-444A-8D61-1B9B80728B2C}"/>
              </a:ext>
            </a:extLst>
          </p:cNvPr>
          <p:cNvSpPr/>
          <p:nvPr/>
        </p:nvSpPr>
        <p:spPr>
          <a:xfrm>
            <a:off x="6613904" y="902059"/>
            <a:ext cx="1007228" cy="79956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source</a:t>
            </a:r>
          </a:p>
        </p:txBody>
      </p:sp>
      <p:cxnSp>
        <p:nvCxnSpPr>
          <p:cNvPr id="30" name="Straight Connector 29">
            <a:extLst>
              <a:ext uri="{FF2B5EF4-FFF2-40B4-BE49-F238E27FC236}">
                <a16:creationId xmlns:a16="http://schemas.microsoft.com/office/drawing/2014/main" id="{6FD13703-1C86-49ED-8E4E-709A35BB9742}"/>
              </a:ext>
            </a:extLst>
          </p:cNvPr>
          <p:cNvCxnSpPr>
            <a:cxnSpLocks/>
            <a:stCxn id="14" idx="5"/>
            <a:endCxn id="27" idx="2"/>
          </p:cNvCxnSpPr>
          <p:nvPr/>
        </p:nvCxnSpPr>
        <p:spPr>
          <a:xfrm>
            <a:off x="2507779" y="4392697"/>
            <a:ext cx="1033944" cy="430977"/>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1" name="Straight Connector 30">
            <a:extLst>
              <a:ext uri="{FF2B5EF4-FFF2-40B4-BE49-F238E27FC236}">
                <a16:creationId xmlns:a16="http://schemas.microsoft.com/office/drawing/2014/main" id="{F80E750E-6AD5-432F-933A-17E0AD377F8F}"/>
              </a:ext>
            </a:extLst>
          </p:cNvPr>
          <p:cNvCxnSpPr>
            <a:cxnSpLocks/>
            <a:stCxn id="3" idx="7"/>
            <a:endCxn id="7" idx="2"/>
          </p:cNvCxnSpPr>
          <p:nvPr/>
        </p:nvCxnSpPr>
        <p:spPr>
          <a:xfrm flipV="1">
            <a:off x="2882334" y="1521854"/>
            <a:ext cx="671694" cy="183898"/>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2" name="Straight Connector 31">
            <a:extLst>
              <a:ext uri="{FF2B5EF4-FFF2-40B4-BE49-F238E27FC236}">
                <a16:creationId xmlns:a16="http://schemas.microsoft.com/office/drawing/2014/main" id="{55406CBA-F904-4420-91DF-BD65EFB7A2D7}"/>
              </a:ext>
            </a:extLst>
          </p:cNvPr>
          <p:cNvCxnSpPr>
            <a:cxnSpLocks/>
            <a:stCxn id="7" idx="4"/>
            <a:endCxn id="4" idx="0"/>
          </p:cNvCxnSpPr>
          <p:nvPr/>
        </p:nvCxnSpPr>
        <p:spPr>
          <a:xfrm flipH="1">
            <a:off x="3836017" y="1798750"/>
            <a:ext cx="27104" cy="319824"/>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3" name="Straight Connector 32">
            <a:extLst>
              <a:ext uri="{FF2B5EF4-FFF2-40B4-BE49-F238E27FC236}">
                <a16:creationId xmlns:a16="http://schemas.microsoft.com/office/drawing/2014/main" id="{FEFA2186-2268-46FE-A576-BEC50B084D4F}"/>
              </a:ext>
            </a:extLst>
          </p:cNvPr>
          <p:cNvCxnSpPr>
            <a:cxnSpLocks/>
            <a:stCxn id="3" idx="3"/>
            <a:endCxn id="5" idx="0"/>
          </p:cNvCxnSpPr>
          <p:nvPr/>
        </p:nvCxnSpPr>
        <p:spPr>
          <a:xfrm flipH="1">
            <a:off x="2354681" y="2097342"/>
            <a:ext cx="90530" cy="444089"/>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4" name="Straight Connector 33">
            <a:extLst>
              <a:ext uri="{FF2B5EF4-FFF2-40B4-BE49-F238E27FC236}">
                <a16:creationId xmlns:a16="http://schemas.microsoft.com/office/drawing/2014/main" id="{6C5C31AE-3CC2-43E4-99EF-467DD4BC3A8B}"/>
              </a:ext>
            </a:extLst>
          </p:cNvPr>
          <p:cNvCxnSpPr>
            <a:cxnSpLocks/>
            <a:stCxn id="5" idx="7"/>
            <a:endCxn id="7" idx="3"/>
          </p:cNvCxnSpPr>
          <p:nvPr/>
        </p:nvCxnSpPr>
        <p:spPr>
          <a:xfrm flipV="1">
            <a:off x="2573242" y="1717649"/>
            <a:ext cx="1071317" cy="904883"/>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5" name="Straight Connector 34">
            <a:extLst>
              <a:ext uri="{FF2B5EF4-FFF2-40B4-BE49-F238E27FC236}">
                <a16:creationId xmlns:a16="http://schemas.microsoft.com/office/drawing/2014/main" id="{2C8EEB6B-731E-4068-A40F-CFC237E0E188}"/>
              </a:ext>
            </a:extLst>
          </p:cNvPr>
          <p:cNvCxnSpPr>
            <a:cxnSpLocks/>
            <a:stCxn id="5" idx="6"/>
            <a:endCxn id="4" idx="2"/>
          </p:cNvCxnSpPr>
          <p:nvPr/>
        </p:nvCxnSpPr>
        <p:spPr>
          <a:xfrm flipV="1">
            <a:off x="2663773" y="2518356"/>
            <a:ext cx="668630" cy="299971"/>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6" name="Straight Connector 35">
            <a:extLst>
              <a:ext uri="{FF2B5EF4-FFF2-40B4-BE49-F238E27FC236}">
                <a16:creationId xmlns:a16="http://schemas.microsoft.com/office/drawing/2014/main" id="{448E9705-2037-4DE5-ABF5-0385B9DBE345}"/>
              </a:ext>
            </a:extLst>
          </p:cNvPr>
          <p:cNvCxnSpPr>
            <a:cxnSpLocks/>
            <a:stCxn id="5" idx="5"/>
            <a:endCxn id="9" idx="1"/>
          </p:cNvCxnSpPr>
          <p:nvPr/>
        </p:nvCxnSpPr>
        <p:spPr>
          <a:xfrm>
            <a:off x="2573242" y="3014122"/>
            <a:ext cx="115599" cy="312454"/>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7" name="Straight Connector 36">
            <a:extLst>
              <a:ext uri="{FF2B5EF4-FFF2-40B4-BE49-F238E27FC236}">
                <a16:creationId xmlns:a16="http://schemas.microsoft.com/office/drawing/2014/main" id="{6F297DF3-3BF3-4531-A4B0-128D86D9D052}"/>
              </a:ext>
            </a:extLst>
          </p:cNvPr>
          <p:cNvCxnSpPr>
            <a:cxnSpLocks/>
            <a:stCxn id="14" idx="7"/>
            <a:endCxn id="9" idx="3"/>
          </p:cNvCxnSpPr>
          <p:nvPr/>
        </p:nvCxnSpPr>
        <p:spPr>
          <a:xfrm flipV="1">
            <a:off x="2507779" y="3718166"/>
            <a:ext cx="181062" cy="282941"/>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8" name="Straight Connector 37">
            <a:extLst>
              <a:ext uri="{FF2B5EF4-FFF2-40B4-BE49-F238E27FC236}">
                <a16:creationId xmlns:a16="http://schemas.microsoft.com/office/drawing/2014/main" id="{C4CE7B66-A028-42B7-A3DE-217E5A897527}"/>
              </a:ext>
            </a:extLst>
          </p:cNvPr>
          <p:cNvCxnSpPr>
            <a:cxnSpLocks/>
            <a:stCxn id="21" idx="1"/>
            <a:endCxn id="9" idx="4"/>
          </p:cNvCxnSpPr>
          <p:nvPr/>
        </p:nvCxnSpPr>
        <p:spPr>
          <a:xfrm flipH="1" flipV="1">
            <a:off x="2907403" y="3799267"/>
            <a:ext cx="82037" cy="1666885"/>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9" name="Straight Connector 38">
            <a:extLst>
              <a:ext uri="{FF2B5EF4-FFF2-40B4-BE49-F238E27FC236}">
                <a16:creationId xmlns:a16="http://schemas.microsoft.com/office/drawing/2014/main" id="{E1B9B29E-5B66-4994-AD7E-7ED1EDF80484}"/>
              </a:ext>
            </a:extLst>
          </p:cNvPr>
          <p:cNvCxnSpPr>
            <a:cxnSpLocks/>
            <a:stCxn id="9" idx="7"/>
            <a:endCxn id="4" idx="3"/>
          </p:cNvCxnSpPr>
          <p:nvPr/>
        </p:nvCxnSpPr>
        <p:spPr>
          <a:xfrm flipV="1">
            <a:off x="3125964" y="2801045"/>
            <a:ext cx="353944" cy="525531"/>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40" name="Straight Connector 39">
            <a:extLst>
              <a:ext uri="{FF2B5EF4-FFF2-40B4-BE49-F238E27FC236}">
                <a16:creationId xmlns:a16="http://schemas.microsoft.com/office/drawing/2014/main" id="{DF60E308-48A8-44DA-83A9-19AA387D702A}"/>
              </a:ext>
            </a:extLst>
          </p:cNvPr>
          <p:cNvCxnSpPr>
            <a:cxnSpLocks/>
            <a:stCxn id="9" idx="5"/>
            <a:endCxn id="6" idx="2"/>
          </p:cNvCxnSpPr>
          <p:nvPr/>
        </p:nvCxnSpPr>
        <p:spPr>
          <a:xfrm>
            <a:off x="3125964" y="3718166"/>
            <a:ext cx="206439" cy="225451"/>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75" name="Straight Connector 74">
            <a:extLst>
              <a:ext uri="{FF2B5EF4-FFF2-40B4-BE49-F238E27FC236}">
                <a16:creationId xmlns:a16="http://schemas.microsoft.com/office/drawing/2014/main" id="{2A91C6F3-86E5-41A7-A2EA-57C017FACB32}"/>
              </a:ext>
            </a:extLst>
          </p:cNvPr>
          <p:cNvCxnSpPr>
            <a:cxnSpLocks/>
            <a:stCxn id="29" idx="3"/>
            <a:endCxn id="23" idx="0"/>
          </p:cNvCxnSpPr>
          <p:nvPr/>
        </p:nvCxnSpPr>
        <p:spPr>
          <a:xfrm flipH="1">
            <a:off x="6732226" y="1584530"/>
            <a:ext cx="29183" cy="359179"/>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76" name="Straight Connector 75">
            <a:extLst>
              <a:ext uri="{FF2B5EF4-FFF2-40B4-BE49-F238E27FC236}">
                <a16:creationId xmlns:a16="http://schemas.microsoft.com/office/drawing/2014/main" id="{0BD4772E-D610-4781-AB30-AD9B92614E70}"/>
              </a:ext>
            </a:extLst>
          </p:cNvPr>
          <p:cNvCxnSpPr>
            <a:cxnSpLocks/>
            <a:stCxn id="29" idx="4"/>
            <a:endCxn id="19" idx="1"/>
          </p:cNvCxnSpPr>
          <p:nvPr/>
        </p:nvCxnSpPr>
        <p:spPr>
          <a:xfrm>
            <a:off x="7117518" y="1701623"/>
            <a:ext cx="122772" cy="557921"/>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77" name="Straight Connector 76">
            <a:extLst>
              <a:ext uri="{FF2B5EF4-FFF2-40B4-BE49-F238E27FC236}">
                <a16:creationId xmlns:a16="http://schemas.microsoft.com/office/drawing/2014/main" id="{BADF0B86-FEE5-4CF9-8862-203BF6A6E065}"/>
              </a:ext>
            </a:extLst>
          </p:cNvPr>
          <p:cNvCxnSpPr>
            <a:cxnSpLocks/>
            <a:stCxn id="29" idx="5"/>
            <a:endCxn id="20" idx="0"/>
          </p:cNvCxnSpPr>
          <p:nvPr/>
        </p:nvCxnSpPr>
        <p:spPr>
          <a:xfrm>
            <a:off x="7473627" y="1584530"/>
            <a:ext cx="677628" cy="1279946"/>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79" name="Straight Connector 78">
            <a:extLst>
              <a:ext uri="{FF2B5EF4-FFF2-40B4-BE49-F238E27FC236}">
                <a16:creationId xmlns:a16="http://schemas.microsoft.com/office/drawing/2014/main" id="{F69D582E-1A7D-4EFB-8633-0F0928B32091}"/>
              </a:ext>
            </a:extLst>
          </p:cNvPr>
          <p:cNvCxnSpPr>
            <a:cxnSpLocks/>
            <a:stCxn id="13" idx="3"/>
            <a:endCxn id="28" idx="7"/>
          </p:cNvCxnSpPr>
          <p:nvPr/>
        </p:nvCxnSpPr>
        <p:spPr>
          <a:xfrm flipH="1">
            <a:off x="8131191" y="4018674"/>
            <a:ext cx="465839" cy="455232"/>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80" name="Straight Connector 79">
            <a:extLst>
              <a:ext uri="{FF2B5EF4-FFF2-40B4-BE49-F238E27FC236}">
                <a16:creationId xmlns:a16="http://schemas.microsoft.com/office/drawing/2014/main" id="{3D99D849-CF52-4D0E-8E4F-A42C18F55DCF}"/>
              </a:ext>
            </a:extLst>
          </p:cNvPr>
          <p:cNvCxnSpPr>
            <a:cxnSpLocks/>
            <a:stCxn id="20" idx="3"/>
            <a:endCxn id="28" idx="0"/>
          </p:cNvCxnSpPr>
          <p:nvPr/>
        </p:nvCxnSpPr>
        <p:spPr>
          <a:xfrm flipH="1">
            <a:off x="7775082" y="3337167"/>
            <a:ext cx="157611" cy="1019646"/>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81" name="Straight Connector 80">
            <a:extLst>
              <a:ext uri="{FF2B5EF4-FFF2-40B4-BE49-F238E27FC236}">
                <a16:creationId xmlns:a16="http://schemas.microsoft.com/office/drawing/2014/main" id="{D3DF2E13-5B9D-4A26-8D2E-4F165055077A}"/>
              </a:ext>
            </a:extLst>
          </p:cNvPr>
          <p:cNvCxnSpPr>
            <a:cxnSpLocks/>
            <a:stCxn id="22" idx="2"/>
            <a:endCxn id="18" idx="7"/>
          </p:cNvCxnSpPr>
          <p:nvPr/>
        </p:nvCxnSpPr>
        <p:spPr>
          <a:xfrm flipH="1">
            <a:off x="6084886" y="3684431"/>
            <a:ext cx="699061" cy="242086"/>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82" name="Straight Connector 81">
            <a:extLst>
              <a:ext uri="{FF2B5EF4-FFF2-40B4-BE49-F238E27FC236}">
                <a16:creationId xmlns:a16="http://schemas.microsoft.com/office/drawing/2014/main" id="{A64D0C4D-E2CF-428E-8A5A-6DD7C863B70C}"/>
              </a:ext>
            </a:extLst>
          </p:cNvPr>
          <p:cNvCxnSpPr>
            <a:cxnSpLocks/>
            <a:stCxn id="17" idx="7"/>
            <a:endCxn id="23" idx="3"/>
          </p:cNvCxnSpPr>
          <p:nvPr/>
        </p:nvCxnSpPr>
        <p:spPr>
          <a:xfrm flipV="1">
            <a:off x="6403860" y="2416400"/>
            <a:ext cx="109804" cy="286159"/>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83" name="Straight Connector 82">
            <a:extLst>
              <a:ext uri="{FF2B5EF4-FFF2-40B4-BE49-F238E27FC236}">
                <a16:creationId xmlns:a16="http://schemas.microsoft.com/office/drawing/2014/main" id="{9FBC7989-8326-4BD4-9A01-08B23C7837EC}"/>
              </a:ext>
            </a:extLst>
          </p:cNvPr>
          <p:cNvCxnSpPr>
            <a:cxnSpLocks/>
            <a:stCxn id="22" idx="5"/>
            <a:endCxn id="28" idx="0"/>
          </p:cNvCxnSpPr>
          <p:nvPr/>
        </p:nvCxnSpPr>
        <p:spPr>
          <a:xfrm>
            <a:off x="7311601" y="3880226"/>
            <a:ext cx="463481" cy="476587"/>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84" name="Straight Connector 83">
            <a:extLst>
              <a:ext uri="{FF2B5EF4-FFF2-40B4-BE49-F238E27FC236}">
                <a16:creationId xmlns:a16="http://schemas.microsoft.com/office/drawing/2014/main" id="{B16F6AF6-6C53-41BC-984E-517465CD0990}"/>
              </a:ext>
            </a:extLst>
          </p:cNvPr>
          <p:cNvCxnSpPr>
            <a:cxnSpLocks/>
            <a:stCxn id="24" idx="4"/>
            <a:endCxn id="25" idx="0"/>
          </p:cNvCxnSpPr>
          <p:nvPr/>
        </p:nvCxnSpPr>
        <p:spPr>
          <a:xfrm flipH="1">
            <a:off x="6527444" y="4864458"/>
            <a:ext cx="36750" cy="562913"/>
          </a:xfrm>
          <a:prstGeom prst="line">
            <a:avLst/>
          </a:prstGeom>
          <a:ln w="28575">
            <a:solidFill>
              <a:srgbClr val="FF0000"/>
            </a:solidFill>
          </a:ln>
        </p:spPr>
        <p:style>
          <a:lnRef idx="2">
            <a:schemeClr val="accent4"/>
          </a:lnRef>
          <a:fillRef idx="0">
            <a:schemeClr val="accent4"/>
          </a:fillRef>
          <a:effectRef idx="1">
            <a:schemeClr val="accent4"/>
          </a:effectRef>
          <a:fontRef idx="minor">
            <a:schemeClr val="tx1"/>
          </a:fontRef>
        </p:style>
      </p:cxnSp>
      <p:cxnSp>
        <p:nvCxnSpPr>
          <p:cNvPr id="85" name="Straight Connector 84">
            <a:extLst>
              <a:ext uri="{FF2B5EF4-FFF2-40B4-BE49-F238E27FC236}">
                <a16:creationId xmlns:a16="http://schemas.microsoft.com/office/drawing/2014/main" id="{35B14623-A77D-498E-B7D6-AB3973D17CA9}"/>
              </a:ext>
            </a:extLst>
          </p:cNvPr>
          <p:cNvCxnSpPr>
            <a:cxnSpLocks/>
            <a:stCxn id="11" idx="7"/>
            <a:endCxn id="29" idx="2"/>
          </p:cNvCxnSpPr>
          <p:nvPr/>
        </p:nvCxnSpPr>
        <p:spPr>
          <a:xfrm flipV="1">
            <a:off x="5212254" y="1301841"/>
            <a:ext cx="1401650" cy="825513"/>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86" name="Straight Connector 85">
            <a:extLst>
              <a:ext uri="{FF2B5EF4-FFF2-40B4-BE49-F238E27FC236}">
                <a16:creationId xmlns:a16="http://schemas.microsoft.com/office/drawing/2014/main" id="{76809553-6A87-414C-83A4-78DC382EB10E}"/>
              </a:ext>
            </a:extLst>
          </p:cNvPr>
          <p:cNvCxnSpPr>
            <a:cxnSpLocks/>
            <a:stCxn id="17" idx="3"/>
            <a:endCxn id="8" idx="6"/>
          </p:cNvCxnSpPr>
          <p:nvPr/>
        </p:nvCxnSpPr>
        <p:spPr>
          <a:xfrm flipH="1">
            <a:off x="5698442" y="3094149"/>
            <a:ext cx="268295" cy="85878"/>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87" name="Straight Connector 86">
            <a:extLst>
              <a:ext uri="{FF2B5EF4-FFF2-40B4-BE49-F238E27FC236}">
                <a16:creationId xmlns:a16="http://schemas.microsoft.com/office/drawing/2014/main" id="{292AACFB-6EAD-4DB1-AC10-6B8D28ADBE64}"/>
              </a:ext>
            </a:extLst>
          </p:cNvPr>
          <p:cNvCxnSpPr>
            <a:cxnSpLocks/>
            <a:stCxn id="8" idx="1"/>
            <a:endCxn id="11" idx="4"/>
          </p:cNvCxnSpPr>
          <p:nvPr/>
        </p:nvCxnSpPr>
        <p:spPr>
          <a:xfrm flipH="1" flipV="1">
            <a:off x="4993693" y="2600045"/>
            <a:ext cx="177095" cy="384187"/>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88" name="Straight Connector 87">
            <a:extLst>
              <a:ext uri="{FF2B5EF4-FFF2-40B4-BE49-F238E27FC236}">
                <a16:creationId xmlns:a16="http://schemas.microsoft.com/office/drawing/2014/main" id="{CD331EE8-645D-40C5-AE27-ECCFB0BE88E9}"/>
              </a:ext>
            </a:extLst>
          </p:cNvPr>
          <p:cNvCxnSpPr>
            <a:cxnSpLocks/>
            <a:stCxn id="4" idx="5"/>
            <a:endCxn id="18" idx="1"/>
          </p:cNvCxnSpPr>
          <p:nvPr/>
        </p:nvCxnSpPr>
        <p:spPr>
          <a:xfrm>
            <a:off x="4192126" y="2801045"/>
            <a:ext cx="1455637" cy="1125472"/>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89" name="Straight Connector 88">
            <a:extLst>
              <a:ext uri="{FF2B5EF4-FFF2-40B4-BE49-F238E27FC236}">
                <a16:creationId xmlns:a16="http://schemas.microsoft.com/office/drawing/2014/main" id="{3501B9D4-76B4-46A0-A03D-4014164F3738}"/>
              </a:ext>
            </a:extLst>
          </p:cNvPr>
          <p:cNvCxnSpPr>
            <a:cxnSpLocks/>
            <a:stCxn id="12" idx="0"/>
            <a:endCxn id="8" idx="3"/>
          </p:cNvCxnSpPr>
          <p:nvPr/>
        </p:nvCxnSpPr>
        <p:spPr>
          <a:xfrm flipV="1">
            <a:off x="4868211" y="3375822"/>
            <a:ext cx="302577" cy="423445"/>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90" name="Straight Connector 89">
            <a:extLst>
              <a:ext uri="{FF2B5EF4-FFF2-40B4-BE49-F238E27FC236}">
                <a16:creationId xmlns:a16="http://schemas.microsoft.com/office/drawing/2014/main" id="{2421562C-8966-4EBD-85BF-E8DB83A4295E}"/>
              </a:ext>
            </a:extLst>
          </p:cNvPr>
          <p:cNvCxnSpPr>
            <a:cxnSpLocks/>
            <a:stCxn id="18" idx="4"/>
            <a:endCxn id="16" idx="0"/>
          </p:cNvCxnSpPr>
          <p:nvPr/>
        </p:nvCxnSpPr>
        <p:spPr>
          <a:xfrm flipH="1">
            <a:off x="5398393" y="4399208"/>
            <a:ext cx="467932" cy="547352"/>
          </a:xfrm>
          <a:prstGeom prst="line">
            <a:avLst/>
          </a:prstGeom>
          <a:ln w="28575">
            <a:solidFill>
              <a:srgbClr val="FF0000"/>
            </a:solidFill>
          </a:ln>
        </p:spPr>
        <p:style>
          <a:lnRef idx="2">
            <a:schemeClr val="accent4"/>
          </a:lnRef>
          <a:fillRef idx="0">
            <a:schemeClr val="accent4"/>
          </a:fillRef>
          <a:effectRef idx="1">
            <a:schemeClr val="accent4"/>
          </a:effectRef>
          <a:fontRef idx="minor">
            <a:schemeClr val="tx1"/>
          </a:fontRef>
        </p:style>
      </p:cxnSp>
      <p:cxnSp>
        <p:nvCxnSpPr>
          <p:cNvPr id="91" name="Straight Connector 90">
            <a:extLst>
              <a:ext uri="{FF2B5EF4-FFF2-40B4-BE49-F238E27FC236}">
                <a16:creationId xmlns:a16="http://schemas.microsoft.com/office/drawing/2014/main" id="{6F2363FC-CEF4-47FF-ABE5-1C6F9CE23789}"/>
              </a:ext>
            </a:extLst>
          </p:cNvPr>
          <p:cNvCxnSpPr>
            <a:cxnSpLocks/>
            <a:stCxn id="18" idx="2"/>
            <a:endCxn id="12" idx="6"/>
          </p:cNvCxnSpPr>
          <p:nvPr/>
        </p:nvCxnSpPr>
        <p:spPr>
          <a:xfrm flipH="1" flipV="1">
            <a:off x="5177303" y="4076163"/>
            <a:ext cx="379929" cy="46149"/>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92" name="Straight Connector 91">
            <a:extLst>
              <a:ext uri="{FF2B5EF4-FFF2-40B4-BE49-F238E27FC236}">
                <a16:creationId xmlns:a16="http://schemas.microsoft.com/office/drawing/2014/main" id="{A4297FE6-C98D-4792-A3F2-94C5EE204B4F}"/>
              </a:ext>
            </a:extLst>
          </p:cNvPr>
          <p:cNvCxnSpPr>
            <a:cxnSpLocks/>
            <a:stCxn id="28" idx="1"/>
            <a:endCxn id="18" idx="6"/>
          </p:cNvCxnSpPr>
          <p:nvPr/>
        </p:nvCxnSpPr>
        <p:spPr>
          <a:xfrm flipH="1" flipV="1">
            <a:off x="6175417" y="4122312"/>
            <a:ext cx="1243556" cy="351594"/>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93" name="Straight Connector 92">
            <a:extLst>
              <a:ext uri="{FF2B5EF4-FFF2-40B4-BE49-F238E27FC236}">
                <a16:creationId xmlns:a16="http://schemas.microsoft.com/office/drawing/2014/main" id="{FE895F44-8978-485B-9125-EAA6530BDD00}"/>
              </a:ext>
            </a:extLst>
          </p:cNvPr>
          <p:cNvCxnSpPr>
            <a:cxnSpLocks/>
            <a:stCxn id="27" idx="4"/>
            <a:endCxn id="26" idx="1"/>
          </p:cNvCxnSpPr>
          <p:nvPr/>
        </p:nvCxnSpPr>
        <p:spPr>
          <a:xfrm>
            <a:off x="4045337" y="5223456"/>
            <a:ext cx="993625" cy="588742"/>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94" name="Straight Connector 93">
            <a:extLst>
              <a:ext uri="{FF2B5EF4-FFF2-40B4-BE49-F238E27FC236}">
                <a16:creationId xmlns:a16="http://schemas.microsoft.com/office/drawing/2014/main" id="{42F2D1AF-FB99-4976-B02C-79A6FF2DA372}"/>
              </a:ext>
            </a:extLst>
          </p:cNvPr>
          <p:cNvCxnSpPr>
            <a:cxnSpLocks/>
            <a:stCxn id="21" idx="7"/>
            <a:endCxn id="27" idx="3"/>
          </p:cNvCxnSpPr>
          <p:nvPr/>
        </p:nvCxnSpPr>
        <p:spPr>
          <a:xfrm flipV="1">
            <a:off x="3426563" y="5106363"/>
            <a:ext cx="262665" cy="359789"/>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95" name="Straight Connector 94">
            <a:extLst>
              <a:ext uri="{FF2B5EF4-FFF2-40B4-BE49-F238E27FC236}">
                <a16:creationId xmlns:a16="http://schemas.microsoft.com/office/drawing/2014/main" id="{3DE8EFBD-1C21-4FE1-AED1-19E26332ECB9}"/>
              </a:ext>
            </a:extLst>
          </p:cNvPr>
          <p:cNvCxnSpPr>
            <a:cxnSpLocks/>
            <a:stCxn id="26" idx="2"/>
            <a:endCxn id="21" idx="6"/>
          </p:cNvCxnSpPr>
          <p:nvPr/>
        </p:nvCxnSpPr>
        <p:spPr>
          <a:xfrm flipH="1" flipV="1">
            <a:off x="3517094" y="5661947"/>
            <a:ext cx="1431337" cy="346046"/>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96" name="Straight Connector 95">
            <a:extLst>
              <a:ext uri="{FF2B5EF4-FFF2-40B4-BE49-F238E27FC236}">
                <a16:creationId xmlns:a16="http://schemas.microsoft.com/office/drawing/2014/main" id="{7A25073E-6E4C-42C2-902F-F382B0587B86}"/>
              </a:ext>
            </a:extLst>
          </p:cNvPr>
          <p:cNvCxnSpPr>
            <a:cxnSpLocks/>
            <a:stCxn id="26" idx="0"/>
            <a:endCxn id="16" idx="4"/>
          </p:cNvCxnSpPr>
          <p:nvPr/>
        </p:nvCxnSpPr>
        <p:spPr>
          <a:xfrm flipV="1">
            <a:off x="5257524" y="5500352"/>
            <a:ext cx="140869" cy="230745"/>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97" name="Straight Connector 96">
            <a:extLst>
              <a:ext uri="{FF2B5EF4-FFF2-40B4-BE49-F238E27FC236}">
                <a16:creationId xmlns:a16="http://schemas.microsoft.com/office/drawing/2014/main" id="{1EDB1E8A-1EED-4848-92E5-E5A65D266371}"/>
              </a:ext>
            </a:extLst>
          </p:cNvPr>
          <p:cNvCxnSpPr>
            <a:cxnSpLocks/>
            <a:stCxn id="16" idx="2"/>
            <a:endCxn id="27" idx="5"/>
          </p:cNvCxnSpPr>
          <p:nvPr/>
        </p:nvCxnSpPr>
        <p:spPr>
          <a:xfrm flipH="1" flipV="1">
            <a:off x="4401446" y="5106363"/>
            <a:ext cx="687854" cy="117093"/>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98" name="Straight Connector 97">
            <a:extLst>
              <a:ext uri="{FF2B5EF4-FFF2-40B4-BE49-F238E27FC236}">
                <a16:creationId xmlns:a16="http://schemas.microsoft.com/office/drawing/2014/main" id="{82697DD4-10AF-4EA0-A670-21CCEE018EAF}"/>
              </a:ext>
            </a:extLst>
          </p:cNvPr>
          <p:cNvCxnSpPr>
            <a:cxnSpLocks/>
            <a:stCxn id="27" idx="6"/>
            <a:endCxn id="24" idx="2"/>
          </p:cNvCxnSpPr>
          <p:nvPr/>
        </p:nvCxnSpPr>
        <p:spPr>
          <a:xfrm flipV="1">
            <a:off x="4548951" y="4587562"/>
            <a:ext cx="1706150" cy="236112"/>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99" name="Straight Connector 98">
            <a:extLst>
              <a:ext uri="{FF2B5EF4-FFF2-40B4-BE49-F238E27FC236}">
                <a16:creationId xmlns:a16="http://schemas.microsoft.com/office/drawing/2014/main" id="{D1A12BF0-630E-4600-B10A-7002562F444C}"/>
              </a:ext>
            </a:extLst>
          </p:cNvPr>
          <p:cNvCxnSpPr>
            <a:cxnSpLocks/>
            <a:stCxn id="26" idx="7"/>
            <a:endCxn id="25" idx="2"/>
          </p:cNvCxnSpPr>
          <p:nvPr/>
        </p:nvCxnSpPr>
        <p:spPr>
          <a:xfrm flipV="1">
            <a:off x="5476085" y="5704267"/>
            <a:ext cx="742266" cy="107931"/>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00" name="Straight Connector 99">
            <a:extLst>
              <a:ext uri="{FF2B5EF4-FFF2-40B4-BE49-F238E27FC236}">
                <a16:creationId xmlns:a16="http://schemas.microsoft.com/office/drawing/2014/main" id="{15B349DF-7FA4-4028-BECB-18E7719B84D6}"/>
              </a:ext>
            </a:extLst>
          </p:cNvPr>
          <p:cNvCxnSpPr>
            <a:cxnSpLocks/>
            <a:stCxn id="25" idx="1"/>
            <a:endCxn id="16" idx="6"/>
          </p:cNvCxnSpPr>
          <p:nvPr/>
        </p:nvCxnSpPr>
        <p:spPr>
          <a:xfrm flipH="1" flipV="1">
            <a:off x="5707485" y="5223456"/>
            <a:ext cx="601397" cy="285016"/>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01" name="Straight Connector 100">
            <a:extLst>
              <a:ext uri="{FF2B5EF4-FFF2-40B4-BE49-F238E27FC236}">
                <a16:creationId xmlns:a16="http://schemas.microsoft.com/office/drawing/2014/main" id="{19E48875-40C7-4C86-ACA4-3610EFC93734}"/>
              </a:ext>
            </a:extLst>
          </p:cNvPr>
          <p:cNvCxnSpPr>
            <a:cxnSpLocks/>
            <a:stCxn id="28" idx="3"/>
            <a:endCxn id="25" idx="7"/>
          </p:cNvCxnSpPr>
          <p:nvPr/>
        </p:nvCxnSpPr>
        <p:spPr>
          <a:xfrm flipH="1">
            <a:off x="6746005" y="5039284"/>
            <a:ext cx="672968" cy="469188"/>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02" name="Straight Connector 101">
            <a:extLst>
              <a:ext uri="{FF2B5EF4-FFF2-40B4-BE49-F238E27FC236}">
                <a16:creationId xmlns:a16="http://schemas.microsoft.com/office/drawing/2014/main" id="{1CFFB018-6BE4-4F21-B9F7-4F7CF6D0BBB5}"/>
              </a:ext>
            </a:extLst>
          </p:cNvPr>
          <p:cNvCxnSpPr>
            <a:cxnSpLocks/>
            <a:stCxn id="28" idx="2"/>
            <a:endCxn id="24" idx="6"/>
          </p:cNvCxnSpPr>
          <p:nvPr/>
        </p:nvCxnSpPr>
        <p:spPr>
          <a:xfrm flipH="1" flipV="1">
            <a:off x="6873286" y="4587562"/>
            <a:ext cx="398182" cy="169033"/>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74" name="Straight Connector 173">
            <a:extLst>
              <a:ext uri="{FF2B5EF4-FFF2-40B4-BE49-F238E27FC236}">
                <a16:creationId xmlns:a16="http://schemas.microsoft.com/office/drawing/2014/main" id="{EC0C856B-3E4C-4D06-9C3B-20C2B35BA0F6}"/>
              </a:ext>
            </a:extLst>
          </p:cNvPr>
          <p:cNvCxnSpPr>
            <a:cxnSpLocks/>
            <a:stCxn id="22" idx="0"/>
            <a:endCxn id="23" idx="4"/>
          </p:cNvCxnSpPr>
          <p:nvPr/>
        </p:nvCxnSpPr>
        <p:spPr>
          <a:xfrm flipH="1" flipV="1">
            <a:off x="6732226" y="2497501"/>
            <a:ext cx="360814" cy="910034"/>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77" name="Straight Connector 176">
            <a:extLst>
              <a:ext uri="{FF2B5EF4-FFF2-40B4-BE49-F238E27FC236}">
                <a16:creationId xmlns:a16="http://schemas.microsoft.com/office/drawing/2014/main" id="{B64BB1D8-420A-4EFB-8A14-F1E0A2FD8EFB}"/>
              </a:ext>
            </a:extLst>
          </p:cNvPr>
          <p:cNvCxnSpPr>
            <a:cxnSpLocks/>
            <a:stCxn id="11" idx="6"/>
            <a:endCxn id="17" idx="1"/>
          </p:cNvCxnSpPr>
          <p:nvPr/>
        </p:nvCxnSpPr>
        <p:spPr>
          <a:xfrm>
            <a:off x="5302785" y="2323149"/>
            <a:ext cx="663952" cy="37941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80" name="Straight Connector 179">
            <a:extLst>
              <a:ext uri="{FF2B5EF4-FFF2-40B4-BE49-F238E27FC236}">
                <a16:creationId xmlns:a16="http://schemas.microsoft.com/office/drawing/2014/main" id="{9C87DF3A-D1EB-43AA-BBD5-4BD0D43F5140}"/>
              </a:ext>
            </a:extLst>
          </p:cNvPr>
          <p:cNvCxnSpPr>
            <a:cxnSpLocks/>
            <a:stCxn id="19" idx="2"/>
            <a:endCxn id="23" idx="5"/>
          </p:cNvCxnSpPr>
          <p:nvPr/>
        </p:nvCxnSpPr>
        <p:spPr>
          <a:xfrm flipH="1" flipV="1">
            <a:off x="6950787" y="2416400"/>
            <a:ext cx="198972" cy="38939"/>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84" name="Straight Connector 183">
            <a:extLst>
              <a:ext uri="{FF2B5EF4-FFF2-40B4-BE49-F238E27FC236}">
                <a16:creationId xmlns:a16="http://schemas.microsoft.com/office/drawing/2014/main" id="{B2EF7028-193E-4D06-AF0F-32973DECE07B}"/>
              </a:ext>
            </a:extLst>
          </p:cNvPr>
          <p:cNvCxnSpPr>
            <a:cxnSpLocks/>
            <a:stCxn id="18" idx="0"/>
            <a:endCxn id="19" idx="3"/>
          </p:cNvCxnSpPr>
          <p:nvPr/>
        </p:nvCxnSpPr>
        <p:spPr>
          <a:xfrm flipV="1">
            <a:off x="5866325" y="2651134"/>
            <a:ext cx="1373965" cy="1194282"/>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87" name="Straight Connector 186">
            <a:extLst>
              <a:ext uri="{FF2B5EF4-FFF2-40B4-BE49-F238E27FC236}">
                <a16:creationId xmlns:a16="http://schemas.microsoft.com/office/drawing/2014/main" id="{8E404B07-D739-40E9-8C5D-5D1937666517}"/>
              </a:ext>
            </a:extLst>
          </p:cNvPr>
          <p:cNvCxnSpPr>
            <a:cxnSpLocks/>
            <a:stCxn id="22" idx="1"/>
            <a:endCxn id="8" idx="5"/>
          </p:cNvCxnSpPr>
          <p:nvPr/>
        </p:nvCxnSpPr>
        <p:spPr>
          <a:xfrm flipH="1" flipV="1">
            <a:off x="5607911" y="3375822"/>
            <a:ext cx="1266567" cy="112814"/>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90" name="Straight Connector 189">
            <a:extLst>
              <a:ext uri="{FF2B5EF4-FFF2-40B4-BE49-F238E27FC236}">
                <a16:creationId xmlns:a16="http://schemas.microsoft.com/office/drawing/2014/main" id="{36D2C2EF-54F4-4A63-995D-75268F018013}"/>
              </a:ext>
            </a:extLst>
          </p:cNvPr>
          <p:cNvCxnSpPr>
            <a:cxnSpLocks/>
            <a:stCxn id="20" idx="2"/>
            <a:endCxn id="22" idx="7"/>
          </p:cNvCxnSpPr>
          <p:nvPr/>
        </p:nvCxnSpPr>
        <p:spPr>
          <a:xfrm flipH="1">
            <a:off x="7311601" y="3141372"/>
            <a:ext cx="530561" cy="347264"/>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93" name="Straight Connector 192">
            <a:extLst>
              <a:ext uri="{FF2B5EF4-FFF2-40B4-BE49-F238E27FC236}">
                <a16:creationId xmlns:a16="http://schemas.microsoft.com/office/drawing/2014/main" id="{A7D650D8-8B64-4F5A-9206-02A44C944DE8}"/>
              </a:ext>
            </a:extLst>
          </p:cNvPr>
          <p:cNvCxnSpPr>
            <a:cxnSpLocks/>
            <a:stCxn id="22" idx="6"/>
            <a:endCxn id="13" idx="2"/>
          </p:cNvCxnSpPr>
          <p:nvPr/>
        </p:nvCxnSpPr>
        <p:spPr>
          <a:xfrm>
            <a:off x="7402132" y="3684431"/>
            <a:ext cx="1104367" cy="138448"/>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197" name="Straight Connector 196">
            <a:extLst>
              <a:ext uri="{FF2B5EF4-FFF2-40B4-BE49-F238E27FC236}">
                <a16:creationId xmlns:a16="http://schemas.microsoft.com/office/drawing/2014/main" id="{A1AE95D6-8D0D-4405-B276-295314595F33}"/>
              </a:ext>
            </a:extLst>
          </p:cNvPr>
          <p:cNvCxnSpPr>
            <a:cxnSpLocks/>
            <a:stCxn id="24" idx="0"/>
            <a:endCxn id="22" idx="3"/>
          </p:cNvCxnSpPr>
          <p:nvPr/>
        </p:nvCxnSpPr>
        <p:spPr>
          <a:xfrm flipV="1">
            <a:off x="6564194" y="3880226"/>
            <a:ext cx="310284" cy="43044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04" name="Straight Connector 203">
            <a:extLst>
              <a:ext uri="{FF2B5EF4-FFF2-40B4-BE49-F238E27FC236}">
                <a16:creationId xmlns:a16="http://schemas.microsoft.com/office/drawing/2014/main" id="{233A1D1E-4A52-4943-AEA7-075F12D0D426}"/>
              </a:ext>
            </a:extLst>
          </p:cNvPr>
          <p:cNvCxnSpPr>
            <a:cxnSpLocks/>
            <a:stCxn id="25" idx="7"/>
            <a:endCxn id="22" idx="4"/>
          </p:cNvCxnSpPr>
          <p:nvPr/>
        </p:nvCxnSpPr>
        <p:spPr>
          <a:xfrm flipV="1">
            <a:off x="6746005" y="3961327"/>
            <a:ext cx="347035" cy="1547145"/>
          </a:xfrm>
          <a:prstGeom prst="line">
            <a:avLst/>
          </a:prstGeom>
          <a:ln w="28575">
            <a:solidFill>
              <a:srgbClr val="FF0000"/>
            </a:solidFill>
          </a:ln>
        </p:spPr>
        <p:style>
          <a:lnRef idx="2">
            <a:schemeClr val="accent4"/>
          </a:lnRef>
          <a:fillRef idx="0">
            <a:schemeClr val="accent4"/>
          </a:fillRef>
          <a:effectRef idx="1">
            <a:schemeClr val="accent4"/>
          </a:effectRef>
          <a:fontRef idx="minor">
            <a:schemeClr val="tx1"/>
          </a:fontRef>
        </p:style>
      </p:cxnSp>
      <p:cxnSp>
        <p:nvCxnSpPr>
          <p:cNvPr id="211" name="Straight Connector 210">
            <a:extLst>
              <a:ext uri="{FF2B5EF4-FFF2-40B4-BE49-F238E27FC236}">
                <a16:creationId xmlns:a16="http://schemas.microsoft.com/office/drawing/2014/main" id="{81470F89-3F36-4992-AE4E-77C4A6B40BF8}"/>
              </a:ext>
            </a:extLst>
          </p:cNvPr>
          <p:cNvCxnSpPr>
            <a:cxnSpLocks/>
            <a:stCxn id="9" idx="6"/>
            <a:endCxn id="11" idx="3"/>
          </p:cNvCxnSpPr>
          <p:nvPr/>
        </p:nvCxnSpPr>
        <p:spPr>
          <a:xfrm flipV="1">
            <a:off x="3216495" y="2518944"/>
            <a:ext cx="1558636" cy="1003427"/>
          </a:xfrm>
          <a:prstGeom prst="line">
            <a:avLst/>
          </a:prstGeom>
          <a:ln w="28575">
            <a:solidFill>
              <a:srgbClr val="FF0000"/>
            </a:solidFill>
          </a:ln>
        </p:spPr>
        <p:style>
          <a:lnRef idx="2">
            <a:schemeClr val="accent4"/>
          </a:lnRef>
          <a:fillRef idx="0">
            <a:schemeClr val="accent4"/>
          </a:fillRef>
          <a:effectRef idx="1">
            <a:schemeClr val="accent4"/>
          </a:effectRef>
          <a:fontRef idx="minor">
            <a:schemeClr val="tx1"/>
          </a:fontRef>
        </p:style>
      </p:cxnSp>
      <p:cxnSp>
        <p:nvCxnSpPr>
          <p:cNvPr id="214" name="Straight Connector 213">
            <a:extLst>
              <a:ext uri="{FF2B5EF4-FFF2-40B4-BE49-F238E27FC236}">
                <a16:creationId xmlns:a16="http://schemas.microsoft.com/office/drawing/2014/main" id="{FCF745EA-D39D-49A3-AACD-1EB36237CC87}"/>
              </a:ext>
            </a:extLst>
          </p:cNvPr>
          <p:cNvCxnSpPr>
            <a:cxnSpLocks/>
            <a:stCxn id="11" idx="3"/>
            <a:endCxn id="6" idx="7"/>
          </p:cNvCxnSpPr>
          <p:nvPr/>
        </p:nvCxnSpPr>
        <p:spPr>
          <a:xfrm flipH="1">
            <a:off x="3860057" y="2518944"/>
            <a:ext cx="915074" cy="1228878"/>
          </a:xfrm>
          <a:prstGeom prst="line">
            <a:avLst/>
          </a:prstGeom>
          <a:ln w="28575">
            <a:solidFill>
              <a:srgbClr val="FF0000"/>
            </a:solidFill>
          </a:ln>
        </p:spPr>
        <p:style>
          <a:lnRef idx="2">
            <a:schemeClr val="accent4"/>
          </a:lnRef>
          <a:fillRef idx="0">
            <a:schemeClr val="accent4"/>
          </a:fillRef>
          <a:effectRef idx="1">
            <a:schemeClr val="accent4"/>
          </a:effectRef>
          <a:fontRef idx="minor">
            <a:schemeClr val="tx1"/>
          </a:fontRef>
        </p:style>
      </p:cxnSp>
      <p:cxnSp>
        <p:nvCxnSpPr>
          <p:cNvPr id="217" name="Straight Connector 216">
            <a:extLst>
              <a:ext uri="{FF2B5EF4-FFF2-40B4-BE49-F238E27FC236}">
                <a16:creationId xmlns:a16="http://schemas.microsoft.com/office/drawing/2014/main" id="{671A63AA-FFE3-4D03-B32A-B561F368B98C}"/>
              </a:ext>
            </a:extLst>
          </p:cNvPr>
          <p:cNvCxnSpPr>
            <a:cxnSpLocks/>
            <a:stCxn id="26" idx="7"/>
            <a:endCxn id="19" idx="3"/>
          </p:cNvCxnSpPr>
          <p:nvPr/>
        </p:nvCxnSpPr>
        <p:spPr>
          <a:xfrm flipV="1">
            <a:off x="5476085" y="2651134"/>
            <a:ext cx="1764205" cy="3161064"/>
          </a:xfrm>
          <a:prstGeom prst="line">
            <a:avLst/>
          </a:prstGeom>
          <a:ln w="28575">
            <a:solidFill>
              <a:srgbClr val="FF0000"/>
            </a:solidFill>
          </a:ln>
        </p:spPr>
        <p:style>
          <a:lnRef idx="2">
            <a:schemeClr val="accent4"/>
          </a:lnRef>
          <a:fillRef idx="0">
            <a:schemeClr val="accent4"/>
          </a:fillRef>
          <a:effectRef idx="1">
            <a:schemeClr val="accent4"/>
          </a:effectRef>
          <a:fontRef idx="minor">
            <a:schemeClr val="tx1"/>
          </a:fontRef>
        </p:style>
      </p:cxnSp>
      <p:cxnSp>
        <p:nvCxnSpPr>
          <p:cNvPr id="220" name="Straight Connector 219">
            <a:extLst>
              <a:ext uri="{FF2B5EF4-FFF2-40B4-BE49-F238E27FC236}">
                <a16:creationId xmlns:a16="http://schemas.microsoft.com/office/drawing/2014/main" id="{66D6F0D8-10D8-4CDF-86A7-887D0C59D937}"/>
              </a:ext>
            </a:extLst>
          </p:cNvPr>
          <p:cNvCxnSpPr>
            <a:cxnSpLocks/>
            <a:stCxn id="21" idx="0"/>
            <a:endCxn id="6" idx="4"/>
          </p:cNvCxnSpPr>
          <p:nvPr/>
        </p:nvCxnSpPr>
        <p:spPr>
          <a:xfrm flipV="1">
            <a:off x="3208002" y="4220513"/>
            <a:ext cx="433494" cy="1164538"/>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23" name="Straight Connector 222">
            <a:extLst>
              <a:ext uri="{FF2B5EF4-FFF2-40B4-BE49-F238E27FC236}">
                <a16:creationId xmlns:a16="http://schemas.microsoft.com/office/drawing/2014/main" id="{3D71C2A4-32EA-4610-A204-BE99319BB0C2}"/>
              </a:ext>
            </a:extLst>
          </p:cNvPr>
          <p:cNvCxnSpPr>
            <a:cxnSpLocks/>
            <a:stCxn id="6" idx="5"/>
            <a:endCxn id="16" idx="1"/>
          </p:cNvCxnSpPr>
          <p:nvPr/>
        </p:nvCxnSpPr>
        <p:spPr>
          <a:xfrm>
            <a:off x="3860057" y="4139412"/>
            <a:ext cx="1319774" cy="888249"/>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41" name="Straight Connector 240">
            <a:extLst>
              <a:ext uri="{FF2B5EF4-FFF2-40B4-BE49-F238E27FC236}">
                <a16:creationId xmlns:a16="http://schemas.microsoft.com/office/drawing/2014/main" id="{67996012-A06D-43DE-8F31-B94988F5CA38}"/>
              </a:ext>
            </a:extLst>
          </p:cNvPr>
          <p:cNvCxnSpPr>
            <a:cxnSpLocks/>
            <a:stCxn id="14" idx="5"/>
            <a:endCxn id="26" idx="2"/>
          </p:cNvCxnSpPr>
          <p:nvPr/>
        </p:nvCxnSpPr>
        <p:spPr>
          <a:xfrm>
            <a:off x="2507779" y="4392697"/>
            <a:ext cx="2440652" cy="1615296"/>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49" name="Straight Connector 248">
            <a:extLst>
              <a:ext uri="{FF2B5EF4-FFF2-40B4-BE49-F238E27FC236}">
                <a16:creationId xmlns:a16="http://schemas.microsoft.com/office/drawing/2014/main" id="{63EA5F8F-C22B-44A3-9E9A-4EEDA9B9B4C0}"/>
              </a:ext>
            </a:extLst>
          </p:cNvPr>
          <p:cNvCxnSpPr>
            <a:cxnSpLocks/>
            <a:stCxn id="14" idx="0"/>
            <a:endCxn id="7" idx="2"/>
          </p:cNvCxnSpPr>
          <p:nvPr/>
        </p:nvCxnSpPr>
        <p:spPr>
          <a:xfrm flipV="1">
            <a:off x="2289218" y="1521854"/>
            <a:ext cx="1264810" cy="2398152"/>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52" name="Straight Connector 251">
            <a:extLst>
              <a:ext uri="{FF2B5EF4-FFF2-40B4-BE49-F238E27FC236}">
                <a16:creationId xmlns:a16="http://schemas.microsoft.com/office/drawing/2014/main" id="{20371CB0-765D-4954-8A63-179C33E32450}"/>
              </a:ext>
            </a:extLst>
          </p:cNvPr>
          <p:cNvCxnSpPr>
            <a:cxnSpLocks/>
            <a:stCxn id="16" idx="3"/>
            <a:endCxn id="21" idx="6"/>
          </p:cNvCxnSpPr>
          <p:nvPr/>
        </p:nvCxnSpPr>
        <p:spPr>
          <a:xfrm flipH="1">
            <a:off x="3517094" y="5419251"/>
            <a:ext cx="1662737" cy="242696"/>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255" name="Oval 254">
            <a:extLst>
              <a:ext uri="{FF2B5EF4-FFF2-40B4-BE49-F238E27FC236}">
                <a16:creationId xmlns:a16="http://schemas.microsoft.com/office/drawing/2014/main" id="{AFA4FD90-E96D-4FF6-A945-13972C904C92}"/>
              </a:ext>
            </a:extLst>
          </p:cNvPr>
          <p:cNvSpPr/>
          <p:nvPr/>
        </p:nvSpPr>
        <p:spPr>
          <a:xfrm>
            <a:off x="1418820" y="414469"/>
            <a:ext cx="7959144" cy="6272011"/>
          </a:xfrm>
          <a:prstGeom prst="ellipse">
            <a:avLst/>
          </a:prstGeom>
          <a:solidFill>
            <a:srgbClr val="01553E"/>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mj-lt"/>
              </a:rPr>
              <a:t>NETWORK</a:t>
            </a:r>
          </a:p>
        </p:txBody>
      </p:sp>
      <p:sp>
        <p:nvSpPr>
          <p:cNvPr id="256" name="Oval 255">
            <a:extLst>
              <a:ext uri="{FF2B5EF4-FFF2-40B4-BE49-F238E27FC236}">
                <a16:creationId xmlns:a16="http://schemas.microsoft.com/office/drawing/2014/main" id="{148D219A-59F6-4EBC-AA86-91FA9ED0A4B4}"/>
              </a:ext>
            </a:extLst>
          </p:cNvPr>
          <p:cNvSpPr/>
          <p:nvPr/>
        </p:nvSpPr>
        <p:spPr>
          <a:xfrm>
            <a:off x="2325176" y="1629142"/>
            <a:ext cx="647690" cy="553792"/>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user</a:t>
            </a:r>
          </a:p>
        </p:txBody>
      </p:sp>
      <p:sp>
        <p:nvSpPr>
          <p:cNvPr id="257" name="Oval 256">
            <a:extLst>
              <a:ext uri="{FF2B5EF4-FFF2-40B4-BE49-F238E27FC236}">
                <a16:creationId xmlns:a16="http://schemas.microsoft.com/office/drawing/2014/main" id="{6B7DEA34-2DF1-4447-B9E1-97FE0023A027}"/>
              </a:ext>
            </a:extLst>
          </p:cNvPr>
          <p:cNvSpPr/>
          <p:nvPr/>
        </p:nvSpPr>
        <p:spPr>
          <a:xfrm>
            <a:off x="3332403" y="2123065"/>
            <a:ext cx="1007228" cy="79956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source</a:t>
            </a:r>
          </a:p>
        </p:txBody>
      </p:sp>
      <p:sp>
        <p:nvSpPr>
          <p:cNvPr id="258" name="Oval 257">
            <a:extLst>
              <a:ext uri="{FF2B5EF4-FFF2-40B4-BE49-F238E27FC236}">
                <a16:creationId xmlns:a16="http://schemas.microsoft.com/office/drawing/2014/main" id="{F4516FFA-6105-4565-A15B-47A5D1D93B09}"/>
              </a:ext>
            </a:extLst>
          </p:cNvPr>
          <p:cNvSpPr/>
          <p:nvPr/>
        </p:nvSpPr>
        <p:spPr>
          <a:xfrm>
            <a:off x="1968702" y="2545922"/>
            <a:ext cx="695072" cy="553792"/>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user</a:t>
            </a:r>
          </a:p>
        </p:txBody>
      </p:sp>
      <p:sp>
        <p:nvSpPr>
          <p:cNvPr id="259" name="Oval 258">
            <a:extLst>
              <a:ext uri="{FF2B5EF4-FFF2-40B4-BE49-F238E27FC236}">
                <a16:creationId xmlns:a16="http://schemas.microsoft.com/office/drawing/2014/main" id="{EE695995-D3BD-4805-8074-55CF014446D3}"/>
              </a:ext>
            </a:extLst>
          </p:cNvPr>
          <p:cNvSpPr/>
          <p:nvPr/>
        </p:nvSpPr>
        <p:spPr>
          <a:xfrm>
            <a:off x="3332403" y="3671212"/>
            <a:ext cx="712218" cy="553792"/>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user</a:t>
            </a:r>
          </a:p>
        </p:txBody>
      </p:sp>
      <p:sp>
        <p:nvSpPr>
          <p:cNvPr id="260" name="Oval 259">
            <a:extLst>
              <a:ext uri="{FF2B5EF4-FFF2-40B4-BE49-F238E27FC236}">
                <a16:creationId xmlns:a16="http://schemas.microsoft.com/office/drawing/2014/main" id="{39EE6642-FEC5-4F00-82AC-A7E103A6465D}"/>
              </a:ext>
            </a:extLst>
          </p:cNvPr>
          <p:cNvSpPr/>
          <p:nvPr/>
        </p:nvSpPr>
        <p:spPr>
          <a:xfrm>
            <a:off x="3554028" y="1249449"/>
            <a:ext cx="767970" cy="553792"/>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user</a:t>
            </a:r>
          </a:p>
        </p:txBody>
      </p:sp>
      <p:sp>
        <p:nvSpPr>
          <p:cNvPr id="261" name="Oval 260">
            <a:extLst>
              <a:ext uri="{FF2B5EF4-FFF2-40B4-BE49-F238E27FC236}">
                <a16:creationId xmlns:a16="http://schemas.microsoft.com/office/drawing/2014/main" id="{304E2B3C-16E9-4617-B23A-D4E38F151C94}"/>
              </a:ext>
            </a:extLst>
          </p:cNvPr>
          <p:cNvSpPr/>
          <p:nvPr/>
        </p:nvSpPr>
        <p:spPr>
          <a:xfrm>
            <a:off x="4980961" y="2907622"/>
            <a:ext cx="717482" cy="5537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user</a:t>
            </a:r>
          </a:p>
        </p:txBody>
      </p:sp>
      <p:sp>
        <p:nvSpPr>
          <p:cNvPr id="262" name="Oval 261">
            <a:extLst>
              <a:ext uri="{FF2B5EF4-FFF2-40B4-BE49-F238E27FC236}">
                <a16:creationId xmlns:a16="http://schemas.microsoft.com/office/drawing/2014/main" id="{1B07442E-445F-4676-8770-7F148E000767}"/>
              </a:ext>
            </a:extLst>
          </p:cNvPr>
          <p:cNvSpPr/>
          <p:nvPr/>
        </p:nvSpPr>
        <p:spPr>
          <a:xfrm>
            <a:off x="2598310" y="3249966"/>
            <a:ext cx="683414" cy="553792"/>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user</a:t>
            </a:r>
          </a:p>
        </p:txBody>
      </p:sp>
      <p:sp>
        <p:nvSpPr>
          <p:cNvPr id="263" name="Oval 262">
            <a:extLst>
              <a:ext uri="{FF2B5EF4-FFF2-40B4-BE49-F238E27FC236}">
                <a16:creationId xmlns:a16="http://schemas.microsoft.com/office/drawing/2014/main" id="{AD4905EB-458D-4C42-B5C5-8A47D0E1AAB9}"/>
              </a:ext>
            </a:extLst>
          </p:cNvPr>
          <p:cNvSpPr/>
          <p:nvPr/>
        </p:nvSpPr>
        <p:spPr>
          <a:xfrm>
            <a:off x="4684600" y="2050744"/>
            <a:ext cx="672233" cy="5537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user</a:t>
            </a:r>
          </a:p>
        </p:txBody>
      </p:sp>
      <p:sp>
        <p:nvSpPr>
          <p:cNvPr id="264" name="Oval 263">
            <a:extLst>
              <a:ext uri="{FF2B5EF4-FFF2-40B4-BE49-F238E27FC236}">
                <a16:creationId xmlns:a16="http://schemas.microsoft.com/office/drawing/2014/main" id="{70E92C08-54AE-4F94-9632-547ADC3D7ECE}"/>
              </a:ext>
            </a:extLst>
          </p:cNvPr>
          <p:cNvSpPr/>
          <p:nvPr/>
        </p:nvSpPr>
        <p:spPr>
          <a:xfrm>
            <a:off x="4487808" y="3814484"/>
            <a:ext cx="648922" cy="5537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user</a:t>
            </a:r>
          </a:p>
        </p:txBody>
      </p:sp>
      <p:sp>
        <p:nvSpPr>
          <p:cNvPr id="265" name="Oval 264">
            <a:extLst>
              <a:ext uri="{FF2B5EF4-FFF2-40B4-BE49-F238E27FC236}">
                <a16:creationId xmlns:a16="http://schemas.microsoft.com/office/drawing/2014/main" id="{C5B4FF14-4CD8-413B-854B-DD43E3060470}"/>
              </a:ext>
            </a:extLst>
          </p:cNvPr>
          <p:cNvSpPr/>
          <p:nvPr/>
        </p:nvSpPr>
        <p:spPr>
          <a:xfrm>
            <a:off x="8506499" y="3550474"/>
            <a:ext cx="687403" cy="5537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user</a:t>
            </a:r>
          </a:p>
        </p:txBody>
      </p:sp>
      <p:sp>
        <p:nvSpPr>
          <p:cNvPr id="266" name="Oval 265">
            <a:extLst>
              <a:ext uri="{FF2B5EF4-FFF2-40B4-BE49-F238E27FC236}">
                <a16:creationId xmlns:a16="http://schemas.microsoft.com/office/drawing/2014/main" id="{B7556FB3-5D90-490B-83EB-90DCE09BE0EE}"/>
              </a:ext>
            </a:extLst>
          </p:cNvPr>
          <p:cNvSpPr/>
          <p:nvPr/>
        </p:nvSpPr>
        <p:spPr>
          <a:xfrm>
            <a:off x="1899249" y="3924497"/>
            <a:ext cx="699061" cy="553792"/>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user</a:t>
            </a:r>
          </a:p>
        </p:txBody>
      </p:sp>
      <p:sp>
        <p:nvSpPr>
          <p:cNvPr id="267" name="Oval 266">
            <a:extLst>
              <a:ext uri="{FF2B5EF4-FFF2-40B4-BE49-F238E27FC236}">
                <a16:creationId xmlns:a16="http://schemas.microsoft.com/office/drawing/2014/main" id="{1369CE0F-E0F2-49D3-A5C3-0E0955BC77FC}"/>
              </a:ext>
            </a:extLst>
          </p:cNvPr>
          <p:cNvSpPr/>
          <p:nvPr/>
        </p:nvSpPr>
        <p:spPr>
          <a:xfrm>
            <a:off x="5089300" y="4951051"/>
            <a:ext cx="679090" cy="553792"/>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user</a:t>
            </a:r>
          </a:p>
        </p:txBody>
      </p:sp>
      <p:sp>
        <p:nvSpPr>
          <p:cNvPr id="268" name="Oval 267">
            <a:extLst>
              <a:ext uri="{FF2B5EF4-FFF2-40B4-BE49-F238E27FC236}">
                <a16:creationId xmlns:a16="http://schemas.microsoft.com/office/drawing/2014/main" id="{123E3FA9-0EAD-4B8F-A7DE-3D75B70CA982}"/>
              </a:ext>
            </a:extLst>
          </p:cNvPr>
          <p:cNvSpPr/>
          <p:nvPr/>
        </p:nvSpPr>
        <p:spPr>
          <a:xfrm>
            <a:off x="5889301" y="2625306"/>
            <a:ext cx="645011" cy="5537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user</a:t>
            </a:r>
          </a:p>
        </p:txBody>
      </p:sp>
      <p:sp>
        <p:nvSpPr>
          <p:cNvPr id="269" name="Oval 268">
            <a:extLst>
              <a:ext uri="{FF2B5EF4-FFF2-40B4-BE49-F238E27FC236}">
                <a16:creationId xmlns:a16="http://schemas.microsoft.com/office/drawing/2014/main" id="{1AF3B8A7-A8DD-48CB-9762-FB5B84910D90}"/>
              </a:ext>
            </a:extLst>
          </p:cNvPr>
          <p:cNvSpPr/>
          <p:nvPr/>
        </p:nvSpPr>
        <p:spPr>
          <a:xfrm>
            <a:off x="5493156" y="3849907"/>
            <a:ext cx="682261" cy="5537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user</a:t>
            </a:r>
          </a:p>
        </p:txBody>
      </p:sp>
      <p:sp>
        <p:nvSpPr>
          <p:cNvPr id="270" name="Oval 269">
            <a:extLst>
              <a:ext uri="{FF2B5EF4-FFF2-40B4-BE49-F238E27FC236}">
                <a16:creationId xmlns:a16="http://schemas.microsoft.com/office/drawing/2014/main" id="{35EB0564-08DE-4B70-A122-C6B43AE7E748}"/>
              </a:ext>
            </a:extLst>
          </p:cNvPr>
          <p:cNvSpPr/>
          <p:nvPr/>
        </p:nvSpPr>
        <p:spPr>
          <a:xfrm>
            <a:off x="7149759" y="2182934"/>
            <a:ext cx="655499" cy="5537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user</a:t>
            </a:r>
          </a:p>
        </p:txBody>
      </p:sp>
      <p:sp>
        <p:nvSpPr>
          <p:cNvPr id="271" name="Oval 270">
            <a:extLst>
              <a:ext uri="{FF2B5EF4-FFF2-40B4-BE49-F238E27FC236}">
                <a16:creationId xmlns:a16="http://schemas.microsoft.com/office/drawing/2014/main" id="{6853ED88-F3F2-4534-8EE6-413F85BF7655}"/>
              </a:ext>
            </a:extLst>
          </p:cNvPr>
          <p:cNvSpPr/>
          <p:nvPr/>
        </p:nvSpPr>
        <p:spPr>
          <a:xfrm>
            <a:off x="7842162" y="2868967"/>
            <a:ext cx="677628" cy="5537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user</a:t>
            </a:r>
          </a:p>
        </p:txBody>
      </p:sp>
      <p:sp>
        <p:nvSpPr>
          <p:cNvPr id="272" name="Oval 271">
            <a:extLst>
              <a:ext uri="{FF2B5EF4-FFF2-40B4-BE49-F238E27FC236}">
                <a16:creationId xmlns:a16="http://schemas.microsoft.com/office/drawing/2014/main" id="{DF26F42A-2F4D-4F64-9194-D366B41BA179}"/>
              </a:ext>
            </a:extLst>
          </p:cNvPr>
          <p:cNvSpPr/>
          <p:nvPr/>
        </p:nvSpPr>
        <p:spPr>
          <a:xfrm>
            <a:off x="2810757" y="5389542"/>
            <a:ext cx="706337" cy="553792"/>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user</a:t>
            </a:r>
          </a:p>
        </p:txBody>
      </p:sp>
      <p:sp>
        <p:nvSpPr>
          <p:cNvPr id="273" name="Oval 272">
            <a:extLst>
              <a:ext uri="{FF2B5EF4-FFF2-40B4-BE49-F238E27FC236}">
                <a16:creationId xmlns:a16="http://schemas.microsoft.com/office/drawing/2014/main" id="{3FF73BD9-1422-485C-A9E7-940818765D85}"/>
              </a:ext>
            </a:extLst>
          </p:cNvPr>
          <p:cNvSpPr/>
          <p:nvPr/>
        </p:nvSpPr>
        <p:spPr>
          <a:xfrm>
            <a:off x="6783947" y="3412026"/>
            <a:ext cx="706942" cy="5537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user</a:t>
            </a:r>
          </a:p>
        </p:txBody>
      </p:sp>
      <p:sp>
        <p:nvSpPr>
          <p:cNvPr id="274" name="Oval 273">
            <a:extLst>
              <a:ext uri="{FF2B5EF4-FFF2-40B4-BE49-F238E27FC236}">
                <a16:creationId xmlns:a16="http://schemas.microsoft.com/office/drawing/2014/main" id="{B28BC68B-3541-4B96-997D-52AF107D4F74}"/>
              </a:ext>
            </a:extLst>
          </p:cNvPr>
          <p:cNvSpPr/>
          <p:nvPr/>
        </p:nvSpPr>
        <p:spPr>
          <a:xfrm>
            <a:off x="6369085" y="1948200"/>
            <a:ext cx="672233" cy="5537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user</a:t>
            </a:r>
          </a:p>
        </p:txBody>
      </p:sp>
      <p:sp>
        <p:nvSpPr>
          <p:cNvPr id="275" name="Oval 274">
            <a:extLst>
              <a:ext uri="{FF2B5EF4-FFF2-40B4-BE49-F238E27FC236}">
                <a16:creationId xmlns:a16="http://schemas.microsoft.com/office/drawing/2014/main" id="{8F40EEE5-F188-401E-A56C-24964073CC15}"/>
              </a:ext>
            </a:extLst>
          </p:cNvPr>
          <p:cNvSpPr/>
          <p:nvPr/>
        </p:nvSpPr>
        <p:spPr>
          <a:xfrm>
            <a:off x="6255940" y="4436341"/>
            <a:ext cx="672968" cy="55379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user</a:t>
            </a:r>
          </a:p>
        </p:txBody>
      </p:sp>
      <p:sp>
        <p:nvSpPr>
          <p:cNvPr id="276" name="Oval 275">
            <a:extLst>
              <a:ext uri="{FF2B5EF4-FFF2-40B4-BE49-F238E27FC236}">
                <a16:creationId xmlns:a16="http://schemas.microsoft.com/office/drawing/2014/main" id="{5CC5BECA-2A73-4924-86E4-E7C4CA4C62B4}"/>
              </a:ext>
            </a:extLst>
          </p:cNvPr>
          <p:cNvSpPr/>
          <p:nvPr/>
        </p:nvSpPr>
        <p:spPr>
          <a:xfrm>
            <a:off x="6218351" y="5431862"/>
            <a:ext cx="732436" cy="553792"/>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user</a:t>
            </a:r>
          </a:p>
        </p:txBody>
      </p:sp>
      <p:sp>
        <p:nvSpPr>
          <p:cNvPr id="277" name="Oval 276">
            <a:extLst>
              <a:ext uri="{FF2B5EF4-FFF2-40B4-BE49-F238E27FC236}">
                <a16:creationId xmlns:a16="http://schemas.microsoft.com/office/drawing/2014/main" id="{C2B9610B-DB00-4E0F-AD73-107ECA2F0733}"/>
              </a:ext>
            </a:extLst>
          </p:cNvPr>
          <p:cNvSpPr/>
          <p:nvPr/>
        </p:nvSpPr>
        <p:spPr>
          <a:xfrm>
            <a:off x="4948431" y="5735588"/>
            <a:ext cx="759054" cy="553792"/>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user</a:t>
            </a:r>
          </a:p>
        </p:txBody>
      </p:sp>
      <p:sp>
        <p:nvSpPr>
          <p:cNvPr id="278" name="Oval 277">
            <a:extLst>
              <a:ext uri="{FF2B5EF4-FFF2-40B4-BE49-F238E27FC236}">
                <a16:creationId xmlns:a16="http://schemas.microsoft.com/office/drawing/2014/main" id="{C284172F-1ED5-4348-8302-7BCBEBC9AFED}"/>
              </a:ext>
            </a:extLst>
          </p:cNvPr>
          <p:cNvSpPr/>
          <p:nvPr/>
        </p:nvSpPr>
        <p:spPr>
          <a:xfrm>
            <a:off x="3541723" y="4428383"/>
            <a:ext cx="1007228" cy="79956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source</a:t>
            </a:r>
          </a:p>
        </p:txBody>
      </p:sp>
      <p:sp>
        <p:nvSpPr>
          <p:cNvPr id="279" name="Oval 278">
            <a:extLst>
              <a:ext uri="{FF2B5EF4-FFF2-40B4-BE49-F238E27FC236}">
                <a16:creationId xmlns:a16="http://schemas.microsoft.com/office/drawing/2014/main" id="{A198DF44-6EE5-42E3-B426-F4F4FE1DFF4D}"/>
              </a:ext>
            </a:extLst>
          </p:cNvPr>
          <p:cNvSpPr/>
          <p:nvPr/>
        </p:nvSpPr>
        <p:spPr>
          <a:xfrm>
            <a:off x="7271468" y="4361304"/>
            <a:ext cx="1007228" cy="79956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source</a:t>
            </a:r>
          </a:p>
        </p:txBody>
      </p:sp>
      <p:sp>
        <p:nvSpPr>
          <p:cNvPr id="280" name="Oval 279">
            <a:extLst>
              <a:ext uri="{FF2B5EF4-FFF2-40B4-BE49-F238E27FC236}">
                <a16:creationId xmlns:a16="http://schemas.microsoft.com/office/drawing/2014/main" id="{384280BE-48FE-4D19-A7FC-3B07F41B5E63}"/>
              </a:ext>
            </a:extLst>
          </p:cNvPr>
          <p:cNvSpPr/>
          <p:nvPr/>
        </p:nvSpPr>
        <p:spPr>
          <a:xfrm>
            <a:off x="6613904" y="906550"/>
            <a:ext cx="1007228" cy="799564"/>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mj-lt"/>
              </a:rPr>
              <a:t>source</a:t>
            </a:r>
          </a:p>
        </p:txBody>
      </p:sp>
      <p:cxnSp>
        <p:nvCxnSpPr>
          <p:cNvPr id="281" name="Straight Connector 280">
            <a:extLst>
              <a:ext uri="{FF2B5EF4-FFF2-40B4-BE49-F238E27FC236}">
                <a16:creationId xmlns:a16="http://schemas.microsoft.com/office/drawing/2014/main" id="{021F9327-6371-4C6F-B2AC-26A169AC2E46}"/>
              </a:ext>
            </a:extLst>
          </p:cNvPr>
          <p:cNvCxnSpPr>
            <a:cxnSpLocks/>
            <a:stCxn id="266" idx="5"/>
            <a:endCxn id="278" idx="2"/>
          </p:cNvCxnSpPr>
          <p:nvPr/>
        </p:nvCxnSpPr>
        <p:spPr>
          <a:xfrm>
            <a:off x="2495935" y="4397188"/>
            <a:ext cx="1045788" cy="430977"/>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82" name="Straight Connector 281">
            <a:extLst>
              <a:ext uri="{FF2B5EF4-FFF2-40B4-BE49-F238E27FC236}">
                <a16:creationId xmlns:a16="http://schemas.microsoft.com/office/drawing/2014/main" id="{3984E951-29F1-4ECF-B994-C41B809F3425}"/>
              </a:ext>
            </a:extLst>
          </p:cNvPr>
          <p:cNvCxnSpPr>
            <a:cxnSpLocks/>
            <a:stCxn id="256" idx="7"/>
            <a:endCxn id="260" idx="2"/>
          </p:cNvCxnSpPr>
          <p:nvPr/>
        </p:nvCxnSpPr>
        <p:spPr>
          <a:xfrm flipV="1">
            <a:off x="2878014" y="1526345"/>
            <a:ext cx="676014" cy="183898"/>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83" name="Straight Connector 282">
            <a:extLst>
              <a:ext uri="{FF2B5EF4-FFF2-40B4-BE49-F238E27FC236}">
                <a16:creationId xmlns:a16="http://schemas.microsoft.com/office/drawing/2014/main" id="{5D5B3C96-E3A7-42C5-8A9A-57A7D3F2D3FA}"/>
              </a:ext>
            </a:extLst>
          </p:cNvPr>
          <p:cNvCxnSpPr>
            <a:cxnSpLocks/>
            <a:stCxn id="260" idx="4"/>
            <a:endCxn id="257" idx="0"/>
          </p:cNvCxnSpPr>
          <p:nvPr/>
        </p:nvCxnSpPr>
        <p:spPr>
          <a:xfrm flipH="1">
            <a:off x="3836017" y="1803241"/>
            <a:ext cx="101996" cy="319824"/>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84" name="Straight Connector 283">
            <a:extLst>
              <a:ext uri="{FF2B5EF4-FFF2-40B4-BE49-F238E27FC236}">
                <a16:creationId xmlns:a16="http://schemas.microsoft.com/office/drawing/2014/main" id="{36E1FCE8-59B4-4794-90F3-689A52CE0518}"/>
              </a:ext>
            </a:extLst>
          </p:cNvPr>
          <p:cNvCxnSpPr>
            <a:cxnSpLocks/>
            <a:stCxn id="256" idx="3"/>
            <a:endCxn id="258" idx="0"/>
          </p:cNvCxnSpPr>
          <p:nvPr/>
        </p:nvCxnSpPr>
        <p:spPr>
          <a:xfrm flipH="1">
            <a:off x="2316238" y="2101833"/>
            <a:ext cx="103790" cy="444089"/>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85" name="Straight Connector 284">
            <a:extLst>
              <a:ext uri="{FF2B5EF4-FFF2-40B4-BE49-F238E27FC236}">
                <a16:creationId xmlns:a16="http://schemas.microsoft.com/office/drawing/2014/main" id="{E2946B79-0F4E-4869-AD61-867020CAB93A}"/>
              </a:ext>
            </a:extLst>
          </p:cNvPr>
          <p:cNvCxnSpPr>
            <a:cxnSpLocks/>
            <a:stCxn id="258" idx="7"/>
            <a:endCxn id="260" idx="3"/>
          </p:cNvCxnSpPr>
          <p:nvPr/>
        </p:nvCxnSpPr>
        <p:spPr>
          <a:xfrm flipV="1">
            <a:off x="2561983" y="1722140"/>
            <a:ext cx="1104512" cy="904883"/>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86" name="Straight Connector 285">
            <a:extLst>
              <a:ext uri="{FF2B5EF4-FFF2-40B4-BE49-F238E27FC236}">
                <a16:creationId xmlns:a16="http://schemas.microsoft.com/office/drawing/2014/main" id="{A3F61C9F-A08E-4A18-9436-22CF6E1A7CD7}"/>
              </a:ext>
            </a:extLst>
          </p:cNvPr>
          <p:cNvCxnSpPr>
            <a:cxnSpLocks/>
            <a:stCxn id="258" idx="6"/>
            <a:endCxn id="257" idx="2"/>
          </p:cNvCxnSpPr>
          <p:nvPr/>
        </p:nvCxnSpPr>
        <p:spPr>
          <a:xfrm flipV="1">
            <a:off x="2663774" y="2522847"/>
            <a:ext cx="668629" cy="299971"/>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87" name="Straight Connector 286">
            <a:extLst>
              <a:ext uri="{FF2B5EF4-FFF2-40B4-BE49-F238E27FC236}">
                <a16:creationId xmlns:a16="http://schemas.microsoft.com/office/drawing/2014/main" id="{139B8DE7-07E1-4D5D-A756-20E95727C93D}"/>
              </a:ext>
            </a:extLst>
          </p:cNvPr>
          <p:cNvCxnSpPr>
            <a:cxnSpLocks/>
            <a:stCxn id="258" idx="5"/>
            <a:endCxn id="262" idx="1"/>
          </p:cNvCxnSpPr>
          <p:nvPr/>
        </p:nvCxnSpPr>
        <p:spPr>
          <a:xfrm>
            <a:off x="2561983" y="3018613"/>
            <a:ext cx="136411" cy="312454"/>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88" name="Straight Connector 287">
            <a:extLst>
              <a:ext uri="{FF2B5EF4-FFF2-40B4-BE49-F238E27FC236}">
                <a16:creationId xmlns:a16="http://schemas.microsoft.com/office/drawing/2014/main" id="{5A58DD06-542E-4C0B-876F-F5B13DBF8ACF}"/>
              </a:ext>
            </a:extLst>
          </p:cNvPr>
          <p:cNvCxnSpPr>
            <a:cxnSpLocks/>
            <a:stCxn id="266" idx="7"/>
            <a:endCxn id="262" idx="3"/>
          </p:cNvCxnSpPr>
          <p:nvPr/>
        </p:nvCxnSpPr>
        <p:spPr>
          <a:xfrm flipV="1">
            <a:off x="2495935" y="3722657"/>
            <a:ext cx="202459" cy="282941"/>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89" name="Straight Connector 288">
            <a:extLst>
              <a:ext uri="{FF2B5EF4-FFF2-40B4-BE49-F238E27FC236}">
                <a16:creationId xmlns:a16="http://schemas.microsoft.com/office/drawing/2014/main" id="{ECA5AA09-269F-424F-8334-0CCEB56DEE2F}"/>
              </a:ext>
            </a:extLst>
          </p:cNvPr>
          <p:cNvCxnSpPr>
            <a:cxnSpLocks/>
            <a:stCxn id="272" idx="1"/>
            <a:endCxn id="262" idx="4"/>
          </p:cNvCxnSpPr>
          <p:nvPr/>
        </p:nvCxnSpPr>
        <p:spPr>
          <a:xfrm flipV="1">
            <a:off x="2914198" y="3803758"/>
            <a:ext cx="25819" cy="1666885"/>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90" name="Straight Connector 289">
            <a:extLst>
              <a:ext uri="{FF2B5EF4-FFF2-40B4-BE49-F238E27FC236}">
                <a16:creationId xmlns:a16="http://schemas.microsoft.com/office/drawing/2014/main" id="{9DAFA9BE-AB15-477C-87E3-20BF338FBB31}"/>
              </a:ext>
            </a:extLst>
          </p:cNvPr>
          <p:cNvCxnSpPr>
            <a:cxnSpLocks/>
            <a:stCxn id="262" idx="7"/>
            <a:endCxn id="257" idx="3"/>
          </p:cNvCxnSpPr>
          <p:nvPr/>
        </p:nvCxnSpPr>
        <p:spPr>
          <a:xfrm flipV="1">
            <a:off x="3181640" y="2805536"/>
            <a:ext cx="298268" cy="525531"/>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91" name="Straight Connector 290">
            <a:extLst>
              <a:ext uri="{FF2B5EF4-FFF2-40B4-BE49-F238E27FC236}">
                <a16:creationId xmlns:a16="http://schemas.microsoft.com/office/drawing/2014/main" id="{75EF29DF-A099-49E5-9A3C-4E0BF7820B43}"/>
              </a:ext>
            </a:extLst>
          </p:cNvPr>
          <p:cNvCxnSpPr>
            <a:cxnSpLocks/>
            <a:stCxn id="262" idx="5"/>
            <a:endCxn id="259" idx="2"/>
          </p:cNvCxnSpPr>
          <p:nvPr/>
        </p:nvCxnSpPr>
        <p:spPr>
          <a:xfrm>
            <a:off x="3181640" y="3722657"/>
            <a:ext cx="150763" cy="225451"/>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92" name="Straight Connector 291">
            <a:extLst>
              <a:ext uri="{FF2B5EF4-FFF2-40B4-BE49-F238E27FC236}">
                <a16:creationId xmlns:a16="http://schemas.microsoft.com/office/drawing/2014/main" id="{879C4A6C-7118-4C0B-ADB5-4EFF7D9DC143}"/>
              </a:ext>
            </a:extLst>
          </p:cNvPr>
          <p:cNvCxnSpPr>
            <a:cxnSpLocks/>
            <a:stCxn id="280" idx="3"/>
            <a:endCxn id="274" idx="0"/>
          </p:cNvCxnSpPr>
          <p:nvPr/>
        </p:nvCxnSpPr>
        <p:spPr>
          <a:xfrm flipH="1">
            <a:off x="6705202" y="1589021"/>
            <a:ext cx="56207" cy="359179"/>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93" name="Straight Connector 292">
            <a:extLst>
              <a:ext uri="{FF2B5EF4-FFF2-40B4-BE49-F238E27FC236}">
                <a16:creationId xmlns:a16="http://schemas.microsoft.com/office/drawing/2014/main" id="{5A024198-EB0A-4176-90BA-90B725CD4BE2}"/>
              </a:ext>
            </a:extLst>
          </p:cNvPr>
          <p:cNvCxnSpPr>
            <a:cxnSpLocks/>
            <a:stCxn id="280" idx="4"/>
            <a:endCxn id="270" idx="1"/>
          </p:cNvCxnSpPr>
          <p:nvPr/>
        </p:nvCxnSpPr>
        <p:spPr>
          <a:xfrm>
            <a:off x="7117518" y="1706114"/>
            <a:ext cx="128237" cy="557921"/>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94" name="Straight Connector 293">
            <a:extLst>
              <a:ext uri="{FF2B5EF4-FFF2-40B4-BE49-F238E27FC236}">
                <a16:creationId xmlns:a16="http://schemas.microsoft.com/office/drawing/2014/main" id="{8B654EE2-B7AF-436F-AAAD-7D48277EE20C}"/>
              </a:ext>
            </a:extLst>
          </p:cNvPr>
          <p:cNvCxnSpPr>
            <a:cxnSpLocks/>
            <a:stCxn id="280" idx="5"/>
            <a:endCxn id="271" idx="0"/>
          </p:cNvCxnSpPr>
          <p:nvPr/>
        </p:nvCxnSpPr>
        <p:spPr>
          <a:xfrm>
            <a:off x="7473627" y="1589021"/>
            <a:ext cx="707349" cy="1279946"/>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95" name="Straight Connector 294">
            <a:extLst>
              <a:ext uri="{FF2B5EF4-FFF2-40B4-BE49-F238E27FC236}">
                <a16:creationId xmlns:a16="http://schemas.microsoft.com/office/drawing/2014/main" id="{EDCD48F6-C20B-4BC4-92E1-87592FE50C79}"/>
              </a:ext>
            </a:extLst>
          </p:cNvPr>
          <p:cNvCxnSpPr>
            <a:cxnSpLocks/>
            <a:stCxn id="265" idx="3"/>
            <a:endCxn id="279" idx="7"/>
          </p:cNvCxnSpPr>
          <p:nvPr/>
        </p:nvCxnSpPr>
        <p:spPr>
          <a:xfrm flipH="1">
            <a:off x="8131191" y="4023165"/>
            <a:ext cx="475976" cy="455232"/>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96" name="Straight Connector 295">
            <a:extLst>
              <a:ext uri="{FF2B5EF4-FFF2-40B4-BE49-F238E27FC236}">
                <a16:creationId xmlns:a16="http://schemas.microsoft.com/office/drawing/2014/main" id="{E23A0225-A205-4695-87FF-F93E656913CC}"/>
              </a:ext>
            </a:extLst>
          </p:cNvPr>
          <p:cNvCxnSpPr>
            <a:cxnSpLocks/>
            <a:stCxn id="271" idx="3"/>
            <a:endCxn id="279" idx="0"/>
          </p:cNvCxnSpPr>
          <p:nvPr/>
        </p:nvCxnSpPr>
        <p:spPr>
          <a:xfrm flipH="1">
            <a:off x="7775082" y="3341658"/>
            <a:ext cx="166316" cy="1019646"/>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97" name="Straight Connector 296">
            <a:extLst>
              <a:ext uri="{FF2B5EF4-FFF2-40B4-BE49-F238E27FC236}">
                <a16:creationId xmlns:a16="http://schemas.microsoft.com/office/drawing/2014/main" id="{F6FE7E8E-FE33-4BD4-A40A-299D2689F276}"/>
              </a:ext>
            </a:extLst>
          </p:cNvPr>
          <p:cNvCxnSpPr>
            <a:cxnSpLocks/>
            <a:stCxn id="273" idx="2"/>
            <a:endCxn id="269" idx="7"/>
          </p:cNvCxnSpPr>
          <p:nvPr/>
        </p:nvCxnSpPr>
        <p:spPr>
          <a:xfrm flipH="1">
            <a:off x="6075502" y="3688922"/>
            <a:ext cx="708445" cy="242086"/>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98" name="Straight Connector 297">
            <a:extLst>
              <a:ext uri="{FF2B5EF4-FFF2-40B4-BE49-F238E27FC236}">
                <a16:creationId xmlns:a16="http://schemas.microsoft.com/office/drawing/2014/main" id="{C055D97C-B49F-4C9D-92E6-1A7F526990EC}"/>
              </a:ext>
            </a:extLst>
          </p:cNvPr>
          <p:cNvCxnSpPr>
            <a:cxnSpLocks/>
            <a:stCxn id="268" idx="7"/>
            <a:endCxn id="274" idx="3"/>
          </p:cNvCxnSpPr>
          <p:nvPr/>
        </p:nvCxnSpPr>
        <p:spPr>
          <a:xfrm flipV="1">
            <a:off x="6439852" y="2420891"/>
            <a:ext cx="27679" cy="285516"/>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99" name="Straight Connector 298">
            <a:extLst>
              <a:ext uri="{FF2B5EF4-FFF2-40B4-BE49-F238E27FC236}">
                <a16:creationId xmlns:a16="http://schemas.microsoft.com/office/drawing/2014/main" id="{1AA36596-DB37-40E5-B428-173B9002744D}"/>
              </a:ext>
            </a:extLst>
          </p:cNvPr>
          <p:cNvCxnSpPr>
            <a:cxnSpLocks/>
            <a:stCxn id="273" idx="5"/>
            <a:endCxn id="279" idx="0"/>
          </p:cNvCxnSpPr>
          <p:nvPr/>
        </p:nvCxnSpPr>
        <p:spPr>
          <a:xfrm>
            <a:off x="7387360" y="3884717"/>
            <a:ext cx="387722" cy="476587"/>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00" name="Straight Connector 299">
            <a:extLst>
              <a:ext uri="{FF2B5EF4-FFF2-40B4-BE49-F238E27FC236}">
                <a16:creationId xmlns:a16="http://schemas.microsoft.com/office/drawing/2014/main" id="{BA501E12-B479-4702-AB05-C6F4DF081E14}"/>
              </a:ext>
            </a:extLst>
          </p:cNvPr>
          <p:cNvCxnSpPr>
            <a:cxnSpLocks/>
            <a:stCxn id="275" idx="4"/>
            <a:endCxn id="276" idx="0"/>
          </p:cNvCxnSpPr>
          <p:nvPr/>
        </p:nvCxnSpPr>
        <p:spPr>
          <a:xfrm flipH="1">
            <a:off x="6584569" y="4990133"/>
            <a:ext cx="7855" cy="441729"/>
          </a:xfrm>
          <a:prstGeom prst="line">
            <a:avLst/>
          </a:prstGeom>
          <a:ln w="28575">
            <a:solidFill>
              <a:srgbClr val="FF0000"/>
            </a:solidFill>
          </a:ln>
        </p:spPr>
        <p:style>
          <a:lnRef idx="2">
            <a:schemeClr val="accent4"/>
          </a:lnRef>
          <a:fillRef idx="0">
            <a:schemeClr val="accent4"/>
          </a:fillRef>
          <a:effectRef idx="1">
            <a:schemeClr val="accent4"/>
          </a:effectRef>
          <a:fontRef idx="minor">
            <a:schemeClr val="tx1"/>
          </a:fontRef>
        </p:style>
      </p:cxnSp>
      <p:cxnSp>
        <p:nvCxnSpPr>
          <p:cNvPr id="301" name="Straight Connector 300">
            <a:extLst>
              <a:ext uri="{FF2B5EF4-FFF2-40B4-BE49-F238E27FC236}">
                <a16:creationId xmlns:a16="http://schemas.microsoft.com/office/drawing/2014/main" id="{69242898-89FC-43E3-91DB-2A2F36BEBEA0}"/>
              </a:ext>
            </a:extLst>
          </p:cNvPr>
          <p:cNvCxnSpPr>
            <a:cxnSpLocks/>
            <a:stCxn id="263" idx="7"/>
            <a:endCxn id="280" idx="2"/>
          </p:cNvCxnSpPr>
          <p:nvPr/>
        </p:nvCxnSpPr>
        <p:spPr>
          <a:xfrm flipV="1">
            <a:off x="5258387" y="1306332"/>
            <a:ext cx="1355517" cy="825513"/>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02" name="Straight Connector 301">
            <a:extLst>
              <a:ext uri="{FF2B5EF4-FFF2-40B4-BE49-F238E27FC236}">
                <a16:creationId xmlns:a16="http://schemas.microsoft.com/office/drawing/2014/main" id="{DE77BC2C-A9E4-48E2-8FF4-A2A9EE969DE5}"/>
              </a:ext>
            </a:extLst>
          </p:cNvPr>
          <p:cNvCxnSpPr>
            <a:cxnSpLocks/>
            <a:stCxn id="268" idx="3"/>
            <a:endCxn id="261" idx="6"/>
          </p:cNvCxnSpPr>
          <p:nvPr/>
        </p:nvCxnSpPr>
        <p:spPr>
          <a:xfrm flipH="1">
            <a:off x="5698443" y="3097997"/>
            <a:ext cx="285318" cy="86521"/>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03" name="Straight Connector 302">
            <a:extLst>
              <a:ext uri="{FF2B5EF4-FFF2-40B4-BE49-F238E27FC236}">
                <a16:creationId xmlns:a16="http://schemas.microsoft.com/office/drawing/2014/main" id="{315E8778-418A-4ED3-B3A7-C8DADABFD600}"/>
              </a:ext>
            </a:extLst>
          </p:cNvPr>
          <p:cNvCxnSpPr>
            <a:cxnSpLocks/>
            <a:stCxn id="261" idx="1"/>
            <a:endCxn id="263" idx="4"/>
          </p:cNvCxnSpPr>
          <p:nvPr/>
        </p:nvCxnSpPr>
        <p:spPr>
          <a:xfrm flipH="1" flipV="1">
            <a:off x="5020717" y="2604536"/>
            <a:ext cx="65317" cy="384187"/>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04" name="Straight Connector 303">
            <a:extLst>
              <a:ext uri="{FF2B5EF4-FFF2-40B4-BE49-F238E27FC236}">
                <a16:creationId xmlns:a16="http://schemas.microsoft.com/office/drawing/2014/main" id="{E426A444-87E1-4B6F-B613-7886CCF84852}"/>
              </a:ext>
            </a:extLst>
          </p:cNvPr>
          <p:cNvCxnSpPr>
            <a:cxnSpLocks/>
            <a:stCxn id="257" idx="5"/>
            <a:endCxn id="269" idx="1"/>
          </p:cNvCxnSpPr>
          <p:nvPr/>
        </p:nvCxnSpPr>
        <p:spPr>
          <a:xfrm>
            <a:off x="4192126" y="2805536"/>
            <a:ext cx="1400945" cy="1125472"/>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05" name="Straight Connector 304">
            <a:extLst>
              <a:ext uri="{FF2B5EF4-FFF2-40B4-BE49-F238E27FC236}">
                <a16:creationId xmlns:a16="http://schemas.microsoft.com/office/drawing/2014/main" id="{858BAD98-8EE0-4FEC-A85A-42041E5EADE5}"/>
              </a:ext>
            </a:extLst>
          </p:cNvPr>
          <p:cNvCxnSpPr>
            <a:cxnSpLocks/>
            <a:stCxn id="264" idx="0"/>
            <a:endCxn id="261" idx="3"/>
          </p:cNvCxnSpPr>
          <p:nvPr/>
        </p:nvCxnSpPr>
        <p:spPr>
          <a:xfrm flipV="1">
            <a:off x="4812269" y="3380313"/>
            <a:ext cx="273765" cy="434171"/>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06" name="Straight Connector 305">
            <a:extLst>
              <a:ext uri="{FF2B5EF4-FFF2-40B4-BE49-F238E27FC236}">
                <a16:creationId xmlns:a16="http://schemas.microsoft.com/office/drawing/2014/main" id="{58513797-E802-4BCB-97DA-5CF1D5B19ED8}"/>
              </a:ext>
            </a:extLst>
          </p:cNvPr>
          <p:cNvCxnSpPr>
            <a:cxnSpLocks/>
            <a:stCxn id="269" idx="4"/>
            <a:endCxn id="267" idx="0"/>
          </p:cNvCxnSpPr>
          <p:nvPr/>
        </p:nvCxnSpPr>
        <p:spPr>
          <a:xfrm flipH="1">
            <a:off x="5428845" y="4403699"/>
            <a:ext cx="405442" cy="547352"/>
          </a:xfrm>
          <a:prstGeom prst="line">
            <a:avLst/>
          </a:prstGeom>
          <a:ln w="28575">
            <a:solidFill>
              <a:srgbClr val="FF0000"/>
            </a:solidFill>
          </a:ln>
        </p:spPr>
        <p:style>
          <a:lnRef idx="2">
            <a:schemeClr val="accent4"/>
          </a:lnRef>
          <a:fillRef idx="0">
            <a:schemeClr val="accent4"/>
          </a:fillRef>
          <a:effectRef idx="1">
            <a:schemeClr val="accent4"/>
          </a:effectRef>
          <a:fontRef idx="minor">
            <a:schemeClr val="tx1"/>
          </a:fontRef>
        </p:style>
      </p:cxnSp>
      <p:cxnSp>
        <p:nvCxnSpPr>
          <p:cNvPr id="307" name="Straight Connector 306">
            <a:extLst>
              <a:ext uri="{FF2B5EF4-FFF2-40B4-BE49-F238E27FC236}">
                <a16:creationId xmlns:a16="http://schemas.microsoft.com/office/drawing/2014/main" id="{8F80571F-AB90-4702-8CE7-62051E4B306B}"/>
              </a:ext>
            </a:extLst>
          </p:cNvPr>
          <p:cNvCxnSpPr>
            <a:cxnSpLocks/>
            <a:stCxn id="269" idx="2"/>
            <a:endCxn id="264" idx="6"/>
          </p:cNvCxnSpPr>
          <p:nvPr/>
        </p:nvCxnSpPr>
        <p:spPr>
          <a:xfrm flipH="1" flipV="1">
            <a:off x="5136730" y="4091380"/>
            <a:ext cx="356426" cy="35423"/>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08" name="Straight Connector 307">
            <a:extLst>
              <a:ext uri="{FF2B5EF4-FFF2-40B4-BE49-F238E27FC236}">
                <a16:creationId xmlns:a16="http://schemas.microsoft.com/office/drawing/2014/main" id="{59BD4AC4-1199-42A5-8856-EDFD3A04DED2}"/>
              </a:ext>
            </a:extLst>
          </p:cNvPr>
          <p:cNvCxnSpPr>
            <a:cxnSpLocks/>
            <a:stCxn id="279" idx="1"/>
            <a:endCxn id="269" idx="6"/>
          </p:cNvCxnSpPr>
          <p:nvPr/>
        </p:nvCxnSpPr>
        <p:spPr>
          <a:xfrm flipH="1" flipV="1">
            <a:off x="6175417" y="4126803"/>
            <a:ext cx="1243556" cy="351594"/>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09" name="Straight Connector 308">
            <a:extLst>
              <a:ext uri="{FF2B5EF4-FFF2-40B4-BE49-F238E27FC236}">
                <a16:creationId xmlns:a16="http://schemas.microsoft.com/office/drawing/2014/main" id="{42C7C980-CF3A-43F2-A262-8C3AF2363257}"/>
              </a:ext>
            </a:extLst>
          </p:cNvPr>
          <p:cNvCxnSpPr>
            <a:cxnSpLocks/>
            <a:stCxn id="278" idx="4"/>
            <a:endCxn id="277" idx="1"/>
          </p:cNvCxnSpPr>
          <p:nvPr/>
        </p:nvCxnSpPr>
        <p:spPr>
          <a:xfrm>
            <a:off x="4045337" y="5227947"/>
            <a:ext cx="1014255" cy="588742"/>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10" name="Straight Connector 309">
            <a:extLst>
              <a:ext uri="{FF2B5EF4-FFF2-40B4-BE49-F238E27FC236}">
                <a16:creationId xmlns:a16="http://schemas.microsoft.com/office/drawing/2014/main" id="{C85D2FF5-7ECD-437E-8C05-72A501C3D37C}"/>
              </a:ext>
            </a:extLst>
          </p:cNvPr>
          <p:cNvCxnSpPr>
            <a:cxnSpLocks/>
            <a:stCxn id="272" idx="7"/>
            <a:endCxn id="278" idx="3"/>
          </p:cNvCxnSpPr>
          <p:nvPr/>
        </p:nvCxnSpPr>
        <p:spPr>
          <a:xfrm flipV="1">
            <a:off x="3413653" y="5110854"/>
            <a:ext cx="275575" cy="359789"/>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11" name="Straight Connector 310">
            <a:extLst>
              <a:ext uri="{FF2B5EF4-FFF2-40B4-BE49-F238E27FC236}">
                <a16:creationId xmlns:a16="http://schemas.microsoft.com/office/drawing/2014/main" id="{44F9CE31-FFE9-4491-B02E-2C5654B0972E}"/>
              </a:ext>
            </a:extLst>
          </p:cNvPr>
          <p:cNvCxnSpPr>
            <a:cxnSpLocks/>
            <a:stCxn id="277" idx="2"/>
            <a:endCxn id="272" idx="6"/>
          </p:cNvCxnSpPr>
          <p:nvPr/>
        </p:nvCxnSpPr>
        <p:spPr>
          <a:xfrm flipH="1" flipV="1">
            <a:off x="3517094" y="5666438"/>
            <a:ext cx="1431337" cy="346046"/>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12" name="Straight Connector 311">
            <a:extLst>
              <a:ext uri="{FF2B5EF4-FFF2-40B4-BE49-F238E27FC236}">
                <a16:creationId xmlns:a16="http://schemas.microsoft.com/office/drawing/2014/main" id="{95B40B91-AFEC-45FC-ADFC-BA77C287ACEE}"/>
              </a:ext>
            </a:extLst>
          </p:cNvPr>
          <p:cNvCxnSpPr>
            <a:cxnSpLocks/>
            <a:stCxn id="277" idx="0"/>
            <a:endCxn id="267" idx="4"/>
          </p:cNvCxnSpPr>
          <p:nvPr/>
        </p:nvCxnSpPr>
        <p:spPr>
          <a:xfrm flipV="1">
            <a:off x="5327958" y="5504843"/>
            <a:ext cx="100887" cy="230745"/>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13" name="Straight Connector 312">
            <a:extLst>
              <a:ext uri="{FF2B5EF4-FFF2-40B4-BE49-F238E27FC236}">
                <a16:creationId xmlns:a16="http://schemas.microsoft.com/office/drawing/2014/main" id="{B9F74F57-6E0D-4906-9A23-480DE7E792C8}"/>
              </a:ext>
            </a:extLst>
          </p:cNvPr>
          <p:cNvCxnSpPr>
            <a:cxnSpLocks/>
            <a:stCxn id="267" idx="2"/>
            <a:endCxn id="278" idx="5"/>
          </p:cNvCxnSpPr>
          <p:nvPr/>
        </p:nvCxnSpPr>
        <p:spPr>
          <a:xfrm flipH="1" flipV="1">
            <a:off x="4401446" y="5110854"/>
            <a:ext cx="687854" cy="117093"/>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14" name="Straight Connector 313">
            <a:extLst>
              <a:ext uri="{FF2B5EF4-FFF2-40B4-BE49-F238E27FC236}">
                <a16:creationId xmlns:a16="http://schemas.microsoft.com/office/drawing/2014/main" id="{295F3BD1-5BE6-4C12-B2B9-5F2BB30F465D}"/>
              </a:ext>
            </a:extLst>
          </p:cNvPr>
          <p:cNvCxnSpPr>
            <a:cxnSpLocks/>
            <a:stCxn id="278" idx="6"/>
            <a:endCxn id="275" idx="2"/>
          </p:cNvCxnSpPr>
          <p:nvPr/>
        </p:nvCxnSpPr>
        <p:spPr>
          <a:xfrm flipV="1">
            <a:off x="4548951" y="4713237"/>
            <a:ext cx="1706989" cy="114928"/>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15" name="Straight Connector 314">
            <a:extLst>
              <a:ext uri="{FF2B5EF4-FFF2-40B4-BE49-F238E27FC236}">
                <a16:creationId xmlns:a16="http://schemas.microsoft.com/office/drawing/2014/main" id="{B323BE78-C47D-4A2C-9FA9-608E6BE7F9CE}"/>
              </a:ext>
            </a:extLst>
          </p:cNvPr>
          <p:cNvCxnSpPr>
            <a:cxnSpLocks/>
            <a:stCxn id="277" idx="7"/>
            <a:endCxn id="276" idx="2"/>
          </p:cNvCxnSpPr>
          <p:nvPr/>
        </p:nvCxnSpPr>
        <p:spPr>
          <a:xfrm flipV="1">
            <a:off x="5596324" y="5708758"/>
            <a:ext cx="622027" cy="107931"/>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16" name="Straight Connector 315">
            <a:extLst>
              <a:ext uri="{FF2B5EF4-FFF2-40B4-BE49-F238E27FC236}">
                <a16:creationId xmlns:a16="http://schemas.microsoft.com/office/drawing/2014/main" id="{FD885DF5-E79D-42C2-A643-4B680DB4BCFB}"/>
              </a:ext>
            </a:extLst>
          </p:cNvPr>
          <p:cNvCxnSpPr>
            <a:cxnSpLocks/>
            <a:stCxn id="276" idx="1"/>
            <a:endCxn id="267" idx="6"/>
          </p:cNvCxnSpPr>
          <p:nvPr/>
        </p:nvCxnSpPr>
        <p:spPr>
          <a:xfrm flipH="1" flipV="1">
            <a:off x="5768390" y="5227947"/>
            <a:ext cx="557224" cy="285016"/>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17" name="Straight Connector 316">
            <a:extLst>
              <a:ext uri="{FF2B5EF4-FFF2-40B4-BE49-F238E27FC236}">
                <a16:creationId xmlns:a16="http://schemas.microsoft.com/office/drawing/2014/main" id="{81BD382C-4368-4CE9-9165-643F6C6BF89A}"/>
              </a:ext>
            </a:extLst>
          </p:cNvPr>
          <p:cNvCxnSpPr>
            <a:cxnSpLocks/>
            <a:stCxn id="279" idx="3"/>
            <a:endCxn id="276" idx="7"/>
          </p:cNvCxnSpPr>
          <p:nvPr/>
        </p:nvCxnSpPr>
        <p:spPr>
          <a:xfrm flipH="1">
            <a:off x="6843524" y="5043775"/>
            <a:ext cx="575449" cy="469188"/>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18" name="Straight Connector 317">
            <a:extLst>
              <a:ext uri="{FF2B5EF4-FFF2-40B4-BE49-F238E27FC236}">
                <a16:creationId xmlns:a16="http://schemas.microsoft.com/office/drawing/2014/main" id="{6073A836-572A-4E2D-8C62-FC73C0B465F4}"/>
              </a:ext>
            </a:extLst>
          </p:cNvPr>
          <p:cNvCxnSpPr>
            <a:cxnSpLocks/>
            <a:stCxn id="279" idx="2"/>
            <a:endCxn id="275" idx="6"/>
          </p:cNvCxnSpPr>
          <p:nvPr/>
        </p:nvCxnSpPr>
        <p:spPr>
          <a:xfrm flipH="1" flipV="1">
            <a:off x="6928908" y="4713237"/>
            <a:ext cx="342560" cy="47849"/>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319" name="TextBox 318">
            <a:extLst>
              <a:ext uri="{FF2B5EF4-FFF2-40B4-BE49-F238E27FC236}">
                <a16:creationId xmlns:a16="http://schemas.microsoft.com/office/drawing/2014/main" id="{516AB012-6ECF-45E7-A954-A8FA71595BDE}"/>
              </a:ext>
            </a:extLst>
          </p:cNvPr>
          <p:cNvSpPr txBox="1"/>
          <p:nvPr/>
        </p:nvSpPr>
        <p:spPr>
          <a:xfrm>
            <a:off x="0" y="-4241"/>
            <a:ext cx="2814036" cy="1200329"/>
          </a:xfrm>
          <a:prstGeom prst="rect">
            <a:avLst/>
          </a:prstGeom>
          <a:noFill/>
        </p:spPr>
        <p:txBody>
          <a:bodyPr wrap="square" rtlCol="0">
            <a:spAutoFit/>
          </a:bodyPr>
          <a:lstStyle/>
          <a:p>
            <a:r>
              <a:rPr lang="en-US" dirty="0">
                <a:latin typeface="+mj-lt"/>
              </a:rPr>
              <a:t>-Understand the flow of information between users</a:t>
            </a:r>
          </a:p>
          <a:p>
            <a:r>
              <a:rPr lang="en-US" dirty="0">
                <a:latin typeface="+mj-lt"/>
              </a:rPr>
              <a:t>and the emergence of </a:t>
            </a:r>
          </a:p>
          <a:p>
            <a:r>
              <a:rPr lang="en-US" dirty="0">
                <a:latin typeface="+mj-lt"/>
              </a:rPr>
              <a:t>more bias in users</a:t>
            </a:r>
          </a:p>
        </p:txBody>
      </p:sp>
      <p:cxnSp>
        <p:nvCxnSpPr>
          <p:cNvPr id="320" name="Straight Connector 319">
            <a:extLst>
              <a:ext uri="{FF2B5EF4-FFF2-40B4-BE49-F238E27FC236}">
                <a16:creationId xmlns:a16="http://schemas.microsoft.com/office/drawing/2014/main" id="{ED0C1734-AF84-4FE2-BAFD-E587F65F0B91}"/>
              </a:ext>
            </a:extLst>
          </p:cNvPr>
          <p:cNvCxnSpPr>
            <a:cxnSpLocks/>
            <a:stCxn id="273" idx="0"/>
            <a:endCxn id="274" idx="4"/>
          </p:cNvCxnSpPr>
          <p:nvPr/>
        </p:nvCxnSpPr>
        <p:spPr>
          <a:xfrm flipH="1" flipV="1">
            <a:off x="6705202" y="2501992"/>
            <a:ext cx="432216" cy="910034"/>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21" name="Straight Connector 320">
            <a:extLst>
              <a:ext uri="{FF2B5EF4-FFF2-40B4-BE49-F238E27FC236}">
                <a16:creationId xmlns:a16="http://schemas.microsoft.com/office/drawing/2014/main" id="{CDD80837-62EF-4082-8B7B-BE0FE76CFE2A}"/>
              </a:ext>
            </a:extLst>
          </p:cNvPr>
          <p:cNvCxnSpPr>
            <a:cxnSpLocks/>
            <a:stCxn id="263" idx="6"/>
            <a:endCxn id="268" idx="1"/>
          </p:cNvCxnSpPr>
          <p:nvPr/>
        </p:nvCxnSpPr>
        <p:spPr>
          <a:xfrm>
            <a:off x="5356833" y="2327640"/>
            <a:ext cx="626928" cy="378767"/>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22" name="Straight Connector 321">
            <a:extLst>
              <a:ext uri="{FF2B5EF4-FFF2-40B4-BE49-F238E27FC236}">
                <a16:creationId xmlns:a16="http://schemas.microsoft.com/office/drawing/2014/main" id="{DB4FB79C-878A-424E-87EB-FBD8412B9093}"/>
              </a:ext>
            </a:extLst>
          </p:cNvPr>
          <p:cNvCxnSpPr>
            <a:cxnSpLocks/>
            <a:stCxn id="270" idx="2"/>
            <a:endCxn id="274" idx="5"/>
          </p:cNvCxnSpPr>
          <p:nvPr/>
        </p:nvCxnSpPr>
        <p:spPr>
          <a:xfrm flipH="1" flipV="1">
            <a:off x="6942872" y="2420891"/>
            <a:ext cx="206887" cy="38939"/>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23" name="Straight Connector 322">
            <a:extLst>
              <a:ext uri="{FF2B5EF4-FFF2-40B4-BE49-F238E27FC236}">
                <a16:creationId xmlns:a16="http://schemas.microsoft.com/office/drawing/2014/main" id="{DCE98093-97AE-4B5A-9A6B-5A1B2A40523C}"/>
              </a:ext>
            </a:extLst>
          </p:cNvPr>
          <p:cNvCxnSpPr>
            <a:cxnSpLocks/>
            <a:stCxn id="269" idx="0"/>
            <a:endCxn id="270" idx="3"/>
          </p:cNvCxnSpPr>
          <p:nvPr/>
        </p:nvCxnSpPr>
        <p:spPr>
          <a:xfrm flipV="1">
            <a:off x="5834287" y="2655625"/>
            <a:ext cx="1411468" cy="1194282"/>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24" name="Straight Connector 323">
            <a:extLst>
              <a:ext uri="{FF2B5EF4-FFF2-40B4-BE49-F238E27FC236}">
                <a16:creationId xmlns:a16="http://schemas.microsoft.com/office/drawing/2014/main" id="{826068A0-553D-4F22-9028-FCFAD8F5B972}"/>
              </a:ext>
            </a:extLst>
          </p:cNvPr>
          <p:cNvCxnSpPr>
            <a:cxnSpLocks/>
            <a:stCxn id="273" idx="1"/>
            <a:endCxn id="261" idx="5"/>
          </p:cNvCxnSpPr>
          <p:nvPr/>
        </p:nvCxnSpPr>
        <p:spPr>
          <a:xfrm flipH="1" flipV="1">
            <a:off x="5593370" y="3380313"/>
            <a:ext cx="1294106" cy="112814"/>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25" name="Straight Connector 324">
            <a:extLst>
              <a:ext uri="{FF2B5EF4-FFF2-40B4-BE49-F238E27FC236}">
                <a16:creationId xmlns:a16="http://schemas.microsoft.com/office/drawing/2014/main" id="{0CE175B8-B1E8-4ADB-B252-7103EA49C150}"/>
              </a:ext>
            </a:extLst>
          </p:cNvPr>
          <p:cNvCxnSpPr>
            <a:cxnSpLocks/>
            <a:stCxn id="271" idx="2"/>
            <a:endCxn id="273" idx="7"/>
          </p:cNvCxnSpPr>
          <p:nvPr/>
        </p:nvCxnSpPr>
        <p:spPr>
          <a:xfrm flipH="1">
            <a:off x="7387360" y="3145863"/>
            <a:ext cx="454802" cy="347264"/>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26" name="Straight Connector 325">
            <a:extLst>
              <a:ext uri="{FF2B5EF4-FFF2-40B4-BE49-F238E27FC236}">
                <a16:creationId xmlns:a16="http://schemas.microsoft.com/office/drawing/2014/main" id="{4C7041C5-FCD4-445B-8894-6EDD440A45C4}"/>
              </a:ext>
            </a:extLst>
          </p:cNvPr>
          <p:cNvCxnSpPr>
            <a:cxnSpLocks/>
            <a:stCxn id="273" idx="6"/>
            <a:endCxn id="265" idx="2"/>
          </p:cNvCxnSpPr>
          <p:nvPr/>
        </p:nvCxnSpPr>
        <p:spPr>
          <a:xfrm>
            <a:off x="7490889" y="3688922"/>
            <a:ext cx="1015610" cy="138448"/>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27" name="Straight Connector 326">
            <a:extLst>
              <a:ext uri="{FF2B5EF4-FFF2-40B4-BE49-F238E27FC236}">
                <a16:creationId xmlns:a16="http://schemas.microsoft.com/office/drawing/2014/main" id="{3FE97922-C4C0-41CA-A226-9AFEEBD23432}"/>
              </a:ext>
            </a:extLst>
          </p:cNvPr>
          <p:cNvCxnSpPr>
            <a:cxnSpLocks/>
            <a:stCxn id="275" idx="0"/>
            <a:endCxn id="273" idx="3"/>
          </p:cNvCxnSpPr>
          <p:nvPr/>
        </p:nvCxnSpPr>
        <p:spPr>
          <a:xfrm flipV="1">
            <a:off x="6592424" y="3884717"/>
            <a:ext cx="295052" cy="551624"/>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28" name="Straight Connector 327">
            <a:extLst>
              <a:ext uri="{FF2B5EF4-FFF2-40B4-BE49-F238E27FC236}">
                <a16:creationId xmlns:a16="http://schemas.microsoft.com/office/drawing/2014/main" id="{A866612C-8780-41DF-82E0-3488E41FB2D0}"/>
              </a:ext>
            </a:extLst>
          </p:cNvPr>
          <p:cNvCxnSpPr>
            <a:cxnSpLocks/>
            <a:stCxn id="276" idx="7"/>
            <a:endCxn id="273" idx="4"/>
          </p:cNvCxnSpPr>
          <p:nvPr/>
        </p:nvCxnSpPr>
        <p:spPr>
          <a:xfrm flipV="1">
            <a:off x="6843524" y="3965818"/>
            <a:ext cx="293894" cy="1547145"/>
          </a:xfrm>
          <a:prstGeom prst="line">
            <a:avLst/>
          </a:prstGeom>
          <a:ln w="28575">
            <a:solidFill>
              <a:srgbClr val="FF0000"/>
            </a:solidFill>
          </a:ln>
        </p:spPr>
        <p:style>
          <a:lnRef idx="2">
            <a:schemeClr val="accent4"/>
          </a:lnRef>
          <a:fillRef idx="0">
            <a:schemeClr val="accent4"/>
          </a:fillRef>
          <a:effectRef idx="1">
            <a:schemeClr val="accent4"/>
          </a:effectRef>
          <a:fontRef idx="minor">
            <a:schemeClr val="tx1"/>
          </a:fontRef>
        </p:style>
      </p:cxnSp>
      <p:cxnSp>
        <p:nvCxnSpPr>
          <p:cNvPr id="329" name="Straight Connector 328">
            <a:extLst>
              <a:ext uri="{FF2B5EF4-FFF2-40B4-BE49-F238E27FC236}">
                <a16:creationId xmlns:a16="http://schemas.microsoft.com/office/drawing/2014/main" id="{A7B99A6A-17EA-4BAA-9DED-80A981C89D73}"/>
              </a:ext>
            </a:extLst>
          </p:cNvPr>
          <p:cNvCxnSpPr>
            <a:cxnSpLocks/>
            <a:stCxn id="262" idx="6"/>
            <a:endCxn id="263" idx="3"/>
          </p:cNvCxnSpPr>
          <p:nvPr/>
        </p:nvCxnSpPr>
        <p:spPr>
          <a:xfrm flipV="1">
            <a:off x="3281724" y="2523435"/>
            <a:ext cx="1501322" cy="1003427"/>
          </a:xfrm>
          <a:prstGeom prst="line">
            <a:avLst/>
          </a:prstGeom>
          <a:ln w="28575">
            <a:solidFill>
              <a:srgbClr val="FF0000"/>
            </a:solidFill>
          </a:ln>
        </p:spPr>
        <p:style>
          <a:lnRef idx="2">
            <a:schemeClr val="accent4"/>
          </a:lnRef>
          <a:fillRef idx="0">
            <a:schemeClr val="accent4"/>
          </a:fillRef>
          <a:effectRef idx="1">
            <a:schemeClr val="accent4"/>
          </a:effectRef>
          <a:fontRef idx="minor">
            <a:schemeClr val="tx1"/>
          </a:fontRef>
        </p:style>
      </p:cxnSp>
      <p:cxnSp>
        <p:nvCxnSpPr>
          <p:cNvPr id="330" name="Straight Connector 329">
            <a:extLst>
              <a:ext uri="{FF2B5EF4-FFF2-40B4-BE49-F238E27FC236}">
                <a16:creationId xmlns:a16="http://schemas.microsoft.com/office/drawing/2014/main" id="{DF71EE6E-EC62-4DF5-BB30-51AE4D7BF4BF}"/>
              </a:ext>
            </a:extLst>
          </p:cNvPr>
          <p:cNvCxnSpPr>
            <a:cxnSpLocks/>
            <a:stCxn id="263" idx="3"/>
            <a:endCxn id="259" idx="7"/>
          </p:cNvCxnSpPr>
          <p:nvPr/>
        </p:nvCxnSpPr>
        <p:spPr>
          <a:xfrm flipH="1">
            <a:off x="3940319" y="2523435"/>
            <a:ext cx="842727" cy="1228878"/>
          </a:xfrm>
          <a:prstGeom prst="line">
            <a:avLst/>
          </a:prstGeom>
          <a:ln w="28575">
            <a:solidFill>
              <a:srgbClr val="FF0000"/>
            </a:solidFill>
          </a:ln>
        </p:spPr>
        <p:style>
          <a:lnRef idx="2">
            <a:schemeClr val="accent4"/>
          </a:lnRef>
          <a:fillRef idx="0">
            <a:schemeClr val="accent4"/>
          </a:fillRef>
          <a:effectRef idx="1">
            <a:schemeClr val="accent4"/>
          </a:effectRef>
          <a:fontRef idx="minor">
            <a:schemeClr val="tx1"/>
          </a:fontRef>
        </p:style>
      </p:cxnSp>
      <p:cxnSp>
        <p:nvCxnSpPr>
          <p:cNvPr id="331" name="Straight Connector 330">
            <a:extLst>
              <a:ext uri="{FF2B5EF4-FFF2-40B4-BE49-F238E27FC236}">
                <a16:creationId xmlns:a16="http://schemas.microsoft.com/office/drawing/2014/main" id="{306214EA-4AE0-4FC2-97C2-5FF75CD82220}"/>
              </a:ext>
            </a:extLst>
          </p:cNvPr>
          <p:cNvCxnSpPr>
            <a:cxnSpLocks/>
            <a:stCxn id="277" idx="7"/>
            <a:endCxn id="270" idx="3"/>
          </p:cNvCxnSpPr>
          <p:nvPr/>
        </p:nvCxnSpPr>
        <p:spPr>
          <a:xfrm flipV="1">
            <a:off x="5596324" y="2655625"/>
            <a:ext cx="1649431" cy="3161064"/>
          </a:xfrm>
          <a:prstGeom prst="line">
            <a:avLst/>
          </a:prstGeom>
          <a:ln w="28575">
            <a:solidFill>
              <a:srgbClr val="FF0000"/>
            </a:solidFill>
          </a:ln>
        </p:spPr>
        <p:style>
          <a:lnRef idx="2">
            <a:schemeClr val="accent4"/>
          </a:lnRef>
          <a:fillRef idx="0">
            <a:schemeClr val="accent4"/>
          </a:fillRef>
          <a:effectRef idx="1">
            <a:schemeClr val="accent4"/>
          </a:effectRef>
          <a:fontRef idx="minor">
            <a:schemeClr val="tx1"/>
          </a:fontRef>
        </p:style>
      </p:cxnSp>
      <p:cxnSp>
        <p:nvCxnSpPr>
          <p:cNvPr id="332" name="Straight Connector 331">
            <a:extLst>
              <a:ext uri="{FF2B5EF4-FFF2-40B4-BE49-F238E27FC236}">
                <a16:creationId xmlns:a16="http://schemas.microsoft.com/office/drawing/2014/main" id="{E64B7AFA-ABE8-4618-BF83-93430B8B35DD}"/>
              </a:ext>
            </a:extLst>
          </p:cNvPr>
          <p:cNvCxnSpPr>
            <a:cxnSpLocks/>
            <a:stCxn id="272" idx="0"/>
            <a:endCxn id="259" idx="4"/>
          </p:cNvCxnSpPr>
          <p:nvPr/>
        </p:nvCxnSpPr>
        <p:spPr>
          <a:xfrm flipV="1">
            <a:off x="3163926" y="4225004"/>
            <a:ext cx="524586" cy="1164538"/>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33" name="Straight Connector 332">
            <a:extLst>
              <a:ext uri="{FF2B5EF4-FFF2-40B4-BE49-F238E27FC236}">
                <a16:creationId xmlns:a16="http://schemas.microsoft.com/office/drawing/2014/main" id="{DEAABE45-5556-4C62-B9D2-E566BD491B84}"/>
              </a:ext>
            </a:extLst>
          </p:cNvPr>
          <p:cNvCxnSpPr>
            <a:cxnSpLocks/>
            <a:stCxn id="259" idx="5"/>
            <a:endCxn id="267" idx="1"/>
          </p:cNvCxnSpPr>
          <p:nvPr/>
        </p:nvCxnSpPr>
        <p:spPr>
          <a:xfrm>
            <a:off x="3940319" y="4143903"/>
            <a:ext cx="1248431" cy="888249"/>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34" name="Straight Connector 333">
            <a:extLst>
              <a:ext uri="{FF2B5EF4-FFF2-40B4-BE49-F238E27FC236}">
                <a16:creationId xmlns:a16="http://schemas.microsoft.com/office/drawing/2014/main" id="{70F8587C-6D3C-473B-87A9-BE05F6846032}"/>
              </a:ext>
            </a:extLst>
          </p:cNvPr>
          <p:cNvCxnSpPr>
            <a:cxnSpLocks/>
            <a:stCxn id="266" idx="5"/>
            <a:endCxn id="277" idx="2"/>
          </p:cNvCxnSpPr>
          <p:nvPr/>
        </p:nvCxnSpPr>
        <p:spPr>
          <a:xfrm>
            <a:off x="2495935" y="4397188"/>
            <a:ext cx="2452496" cy="1615296"/>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35" name="Straight Connector 334">
            <a:extLst>
              <a:ext uri="{FF2B5EF4-FFF2-40B4-BE49-F238E27FC236}">
                <a16:creationId xmlns:a16="http://schemas.microsoft.com/office/drawing/2014/main" id="{9803B0DE-8577-4B40-98F9-5DD76B5B8068}"/>
              </a:ext>
            </a:extLst>
          </p:cNvPr>
          <p:cNvCxnSpPr>
            <a:cxnSpLocks/>
            <a:stCxn id="266" idx="0"/>
            <a:endCxn id="260" idx="2"/>
          </p:cNvCxnSpPr>
          <p:nvPr/>
        </p:nvCxnSpPr>
        <p:spPr>
          <a:xfrm flipV="1">
            <a:off x="2248780" y="1526345"/>
            <a:ext cx="1305248" cy="2398152"/>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36" name="Straight Connector 335">
            <a:extLst>
              <a:ext uri="{FF2B5EF4-FFF2-40B4-BE49-F238E27FC236}">
                <a16:creationId xmlns:a16="http://schemas.microsoft.com/office/drawing/2014/main" id="{01861B6C-0DDB-4A96-B6E4-711E786A84A9}"/>
              </a:ext>
            </a:extLst>
          </p:cNvPr>
          <p:cNvCxnSpPr>
            <a:cxnSpLocks/>
            <a:stCxn id="267" idx="3"/>
            <a:endCxn id="272" idx="6"/>
          </p:cNvCxnSpPr>
          <p:nvPr/>
        </p:nvCxnSpPr>
        <p:spPr>
          <a:xfrm flipH="1">
            <a:off x="3517094" y="5423742"/>
            <a:ext cx="1671656" cy="242696"/>
          </a:xfrm>
          <a:prstGeom prst="line">
            <a:avLst/>
          </a:prstGeom>
          <a:ln w="28575"/>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656742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234D4A5-ACC0-44F2-BDF4-11AB8B8E3184}"/>
              </a:ext>
            </a:extLst>
          </p:cNvPr>
          <p:cNvSpPr txBox="1">
            <a:spLocks/>
          </p:cNvSpPr>
          <p:nvPr/>
        </p:nvSpPr>
        <p:spPr>
          <a:xfrm>
            <a:off x="0" y="1"/>
            <a:ext cx="12192000" cy="8229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Preliminary Results after running the simulation</a:t>
            </a:r>
          </a:p>
        </p:txBody>
      </p:sp>
      <p:sp>
        <p:nvSpPr>
          <p:cNvPr id="7" name="Content Placeholder 2">
            <a:extLst>
              <a:ext uri="{FF2B5EF4-FFF2-40B4-BE49-F238E27FC236}">
                <a16:creationId xmlns:a16="http://schemas.microsoft.com/office/drawing/2014/main" id="{96CD3B11-B57C-454E-8D78-95318FA7D722}"/>
              </a:ext>
            </a:extLst>
          </p:cNvPr>
          <p:cNvSpPr txBox="1">
            <a:spLocks/>
          </p:cNvSpPr>
          <p:nvPr/>
        </p:nvSpPr>
        <p:spPr>
          <a:xfrm>
            <a:off x="6643687" y="1186814"/>
            <a:ext cx="5138738" cy="12268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latin typeface="+mj-lt"/>
            </a:endParaRPr>
          </a:p>
        </p:txBody>
      </p:sp>
      <p:pic>
        <p:nvPicPr>
          <p:cNvPr id="8" name="Picture 7">
            <a:extLst>
              <a:ext uri="{FF2B5EF4-FFF2-40B4-BE49-F238E27FC236}">
                <a16:creationId xmlns:a16="http://schemas.microsoft.com/office/drawing/2014/main" id="{3AFAD595-0077-4337-B919-15A4847DC863}"/>
              </a:ext>
            </a:extLst>
          </p:cNvPr>
          <p:cNvPicPr>
            <a:picLocks noChangeAspect="1"/>
          </p:cNvPicPr>
          <p:nvPr/>
        </p:nvPicPr>
        <p:blipFill>
          <a:blip r:embed="rId3"/>
          <a:stretch>
            <a:fillRect/>
          </a:stretch>
        </p:blipFill>
        <p:spPr>
          <a:xfrm>
            <a:off x="3616364" y="1107736"/>
            <a:ext cx="3027321" cy="3957213"/>
          </a:xfrm>
          <a:prstGeom prst="rect">
            <a:avLst/>
          </a:prstGeom>
        </p:spPr>
      </p:pic>
      <p:pic>
        <p:nvPicPr>
          <p:cNvPr id="9" name="Picture 8">
            <a:extLst>
              <a:ext uri="{FF2B5EF4-FFF2-40B4-BE49-F238E27FC236}">
                <a16:creationId xmlns:a16="http://schemas.microsoft.com/office/drawing/2014/main" id="{5F768F03-02AA-45B3-96D4-6FC564AF335D}"/>
              </a:ext>
            </a:extLst>
          </p:cNvPr>
          <p:cNvPicPr>
            <a:picLocks noChangeAspect="1"/>
          </p:cNvPicPr>
          <p:nvPr/>
        </p:nvPicPr>
        <p:blipFill>
          <a:blip r:embed="rId4"/>
          <a:stretch>
            <a:fillRect/>
          </a:stretch>
        </p:blipFill>
        <p:spPr>
          <a:xfrm>
            <a:off x="7766790" y="1943026"/>
            <a:ext cx="3681460" cy="2895455"/>
          </a:xfrm>
          <a:prstGeom prst="rect">
            <a:avLst/>
          </a:prstGeom>
        </p:spPr>
      </p:pic>
      <p:sp>
        <p:nvSpPr>
          <p:cNvPr id="10" name="Content Placeholder 2">
            <a:extLst>
              <a:ext uri="{FF2B5EF4-FFF2-40B4-BE49-F238E27FC236}">
                <a16:creationId xmlns:a16="http://schemas.microsoft.com/office/drawing/2014/main" id="{4598030B-A663-49FF-A4E5-92CE9712153D}"/>
              </a:ext>
            </a:extLst>
          </p:cNvPr>
          <p:cNvSpPr txBox="1">
            <a:spLocks/>
          </p:cNvSpPr>
          <p:nvPr/>
        </p:nvSpPr>
        <p:spPr>
          <a:xfrm>
            <a:off x="-2" y="703285"/>
            <a:ext cx="12192001" cy="4991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i="1" u="sng" dirty="0">
                <a:latin typeface="+mj-lt"/>
              </a:rPr>
              <a:t>Model Hyperparameters:</a:t>
            </a:r>
          </a:p>
          <a:p>
            <a:pPr marL="0" indent="0">
              <a:buFont typeface="Arial" panose="020B0604020202020204" pitchFamily="34" charset="0"/>
              <a:buNone/>
            </a:pPr>
            <a:endParaRPr lang="en-US" sz="3200" dirty="0">
              <a:latin typeface="+mj-lt"/>
            </a:endParaRPr>
          </a:p>
        </p:txBody>
      </p:sp>
      <p:sp>
        <p:nvSpPr>
          <p:cNvPr id="11" name="Content Placeholder 2">
            <a:extLst>
              <a:ext uri="{FF2B5EF4-FFF2-40B4-BE49-F238E27FC236}">
                <a16:creationId xmlns:a16="http://schemas.microsoft.com/office/drawing/2014/main" id="{95E9DEA7-08A9-43D1-B1DD-B566D3E944C6}"/>
              </a:ext>
            </a:extLst>
          </p:cNvPr>
          <p:cNvSpPr txBox="1">
            <a:spLocks/>
          </p:cNvSpPr>
          <p:nvPr/>
        </p:nvSpPr>
        <p:spPr>
          <a:xfrm>
            <a:off x="23602" y="1314500"/>
            <a:ext cx="4170502" cy="22135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mj-lt"/>
              </a:rPr>
              <a:t>Number of users: 250</a:t>
            </a:r>
          </a:p>
          <a:p>
            <a:pPr lvl="1">
              <a:buFont typeface="Courier New" panose="02070309020205020404" pitchFamily="49" charset="0"/>
              <a:buChar char="o"/>
            </a:pPr>
            <a:r>
              <a:rPr lang="en-US" dirty="0">
                <a:latin typeface="+mj-lt"/>
              </a:rPr>
              <a:t>Initial user bias μ = ±0.01 </a:t>
            </a:r>
          </a:p>
          <a:p>
            <a:pPr marL="457200" lvl="1" indent="0">
              <a:buNone/>
            </a:pPr>
            <a:endParaRPr lang="en-US" dirty="0">
              <a:latin typeface="+mj-lt"/>
            </a:endParaRPr>
          </a:p>
        </p:txBody>
      </p:sp>
      <p:sp>
        <p:nvSpPr>
          <p:cNvPr id="12" name="Content Placeholder 2">
            <a:extLst>
              <a:ext uri="{FF2B5EF4-FFF2-40B4-BE49-F238E27FC236}">
                <a16:creationId xmlns:a16="http://schemas.microsoft.com/office/drawing/2014/main" id="{08DE5661-AA6A-4568-8A77-94531A8EBEFA}"/>
              </a:ext>
            </a:extLst>
          </p:cNvPr>
          <p:cNvSpPr txBox="1">
            <a:spLocks/>
          </p:cNvSpPr>
          <p:nvPr/>
        </p:nvSpPr>
        <p:spPr>
          <a:xfrm>
            <a:off x="6502014" y="1044428"/>
            <a:ext cx="5422084" cy="902970"/>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mj-lt"/>
              </a:rPr>
              <a:t>Number of sources: 20</a:t>
            </a:r>
          </a:p>
          <a:p>
            <a:r>
              <a:rPr lang="en-US" dirty="0">
                <a:latin typeface="+mj-lt"/>
              </a:rPr>
              <a:t>Initial news source bias μ = ±0.5 </a:t>
            </a:r>
          </a:p>
        </p:txBody>
      </p:sp>
      <p:sp>
        <p:nvSpPr>
          <p:cNvPr id="6" name="Content Placeholder 2">
            <a:extLst>
              <a:ext uri="{FF2B5EF4-FFF2-40B4-BE49-F238E27FC236}">
                <a16:creationId xmlns:a16="http://schemas.microsoft.com/office/drawing/2014/main" id="{153F1CC7-B016-4214-A43F-6CA48CC64226}"/>
              </a:ext>
            </a:extLst>
          </p:cNvPr>
          <p:cNvSpPr txBox="1">
            <a:spLocks/>
          </p:cNvSpPr>
          <p:nvPr/>
        </p:nvSpPr>
        <p:spPr>
          <a:xfrm>
            <a:off x="-1" y="4890721"/>
            <a:ext cx="12192001" cy="196727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mj-lt"/>
              </a:rPr>
              <a:t>Number of events: 100</a:t>
            </a:r>
          </a:p>
          <a:p>
            <a:pPr lvl="1">
              <a:buFont typeface="Courier New" panose="02070309020205020404" pitchFamily="49" charset="0"/>
              <a:buChar char="o"/>
            </a:pPr>
            <a:r>
              <a:rPr lang="en-US" dirty="0">
                <a:latin typeface="+mj-lt"/>
              </a:rPr>
              <a:t>Fake News percentage: minimum 5% - maximum 95% in 15% increments</a:t>
            </a:r>
          </a:p>
          <a:p>
            <a:pPr marL="457200" lvl="1" indent="0">
              <a:buNone/>
            </a:pPr>
            <a:endParaRPr lang="en-US" dirty="0">
              <a:latin typeface="+mj-lt"/>
            </a:endParaRPr>
          </a:p>
          <a:p>
            <a:r>
              <a:rPr lang="en-US" dirty="0">
                <a:latin typeface="+mj-lt"/>
              </a:rPr>
              <a:t>Average degree of graph = 80</a:t>
            </a:r>
          </a:p>
          <a:p>
            <a:pPr marL="0" indent="0">
              <a:buFont typeface="Arial" panose="020B0604020202020204" pitchFamily="34" charset="0"/>
              <a:buNone/>
            </a:pPr>
            <a:endParaRPr lang="en-US" sz="3200" dirty="0">
              <a:latin typeface="+mj-lt"/>
            </a:endParaRPr>
          </a:p>
        </p:txBody>
      </p:sp>
    </p:spTree>
    <p:extLst>
      <p:ext uri="{BB962C8B-B14F-4D97-AF65-F5344CB8AC3E}">
        <p14:creationId xmlns:p14="http://schemas.microsoft.com/office/powerpoint/2010/main" val="330744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BBB75F3-7B1F-4174-9881-7441C30D4CE4}"/>
              </a:ext>
            </a:extLst>
          </p:cNvPr>
          <p:cNvGraphicFramePr>
            <a:graphicFrameLocks/>
          </p:cNvGraphicFramePr>
          <p:nvPr>
            <p:extLst>
              <p:ext uri="{D42A27DB-BD31-4B8C-83A1-F6EECF244321}">
                <p14:modId xmlns:p14="http://schemas.microsoft.com/office/powerpoint/2010/main" val="196637979"/>
              </p:ext>
            </p:extLst>
          </p:nvPr>
        </p:nvGraphicFramePr>
        <p:xfrm>
          <a:off x="0" y="1450181"/>
          <a:ext cx="6096000" cy="41695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867507FF-930D-4768-B23C-315E094AF529}"/>
              </a:ext>
            </a:extLst>
          </p:cNvPr>
          <p:cNvGraphicFramePr>
            <a:graphicFrameLocks/>
          </p:cNvGraphicFramePr>
          <p:nvPr>
            <p:extLst>
              <p:ext uri="{D42A27DB-BD31-4B8C-83A1-F6EECF244321}">
                <p14:modId xmlns:p14="http://schemas.microsoft.com/office/powerpoint/2010/main" val="2426733693"/>
              </p:ext>
            </p:extLst>
          </p:nvPr>
        </p:nvGraphicFramePr>
        <p:xfrm>
          <a:off x="6096000" y="1450181"/>
          <a:ext cx="6096000" cy="4058841"/>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1">
            <a:extLst>
              <a:ext uri="{FF2B5EF4-FFF2-40B4-BE49-F238E27FC236}">
                <a16:creationId xmlns:a16="http://schemas.microsoft.com/office/drawing/2014/main" id="{69C79DBE-9B45-4CC9-A3C1-6CAD6D007E36}"/>
              </a:ext>
            </a:extLst>
          </p:cNvPr>
          <p:cNvSpPr txBox="1">
            <a:spLocks/>
          </p:cNvSpPr>
          <p:nvPr/>
        </p:nvSpPr>
        <p:spPr>
          <a:xfrm>
            <a:off x="0" y="1"/>
            <a:ext cx="12192000" cy="8229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Preliminary Results after running the simulation</a:t>
            </a:r>
          </a:p>
        </p:txBody>
      </p:sp>
    </p:spTree>
    <p:extLst>
      <p:ext uri="{BB962C8B-B14F-4D97-AF65-F5344CB8AC3E}">
        <p14:creationId xmlns:p14="http://schemas.microsoft.com/office/powerpoint/2010/main" val="2422929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 name="Rectangle 244">
            <a:extLst>
              <a:ext uri="{FF2B5EF4-FFF2-40B4-BE49-F238E27FC236}">
                <a16:creationId xmlns:a16="http://schemas.microsoft.com/office/drawing/2014/main" id="{66E24B69-86DF-4C14-BF6B-A2412A23BABF}"/>
              </a:ext>
            </a:extLst>
          </p:cNvPr>
          <p:cNvSpPr/>
          <p:nvPr/>
        </p:nvSpPr>
        <p:spPr>
          <a:xfrm>
            <a:off x="10850340" y="5964224"/>
            <a:ext cx="1341660" cy="7210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56" name="Connector: Elbow 155">
            <a:extLst>
              <a:ext uri="{FF2B5EF4-FFF2-40B4-BE49-F238E27FC236}">
                <a16:creationId xmlns:a16="http://schemas.microsoft.com/office/drawing/2014/main" id="{F8F70608-FAEA-4B77-BCF8-C7D3D97CF3EF}"/>
              </a:ext>
            </a:extLst>
          </p:cNvPr>
          <p:cNvCxnSpPr>
            <a:cxnSpLocks/>
            <a:stCxn id="85" idx="2"/>
            <a:endCxn id="142" idx="1"/>
          </p:cNvCxnSpPr>
          <p:nvPr/>
        </p:nvCxnSpPr>
        <p:spPr>
          <a:xfrm rot="5400000" flipH="1" flipV="1">
            <a:off x="4463056" y="1224201"/>
            <a:ext cx="5821647" cy="4862787"/>
          </a:xfrm>
          <a:prstGeom prst="bentConnector4">
            <a:avLst>
              <a:gd name="adj1" fmla="val -611"/>
              <a:gd name="adj2" fmla="val 77764"/>
            </a:avLst>
          </a:prstGeom>
          <a:ln>
            <a:tailEnd type="triangle"/>
          </a:ln>
        </p:spPr>
        <p:style>
          <a:lnRef idx="1">
            <a:schemeClr val="dk1"/>
          </a:lnRef>
          <a:fillRef idx="0">
            <a:schemeClr val="dk1"/>
          </a:fillRef>
          <a:effectRef idx="0">
            <a:schemeClr val="dk1"/>
          </a:effectRef>
          <a:fontRef idx="minor">
            <a:schemeClr val="tx1"/>
          </a:fontRef>
        </p:style>
      </p:cxnSp>
      <p:cxnSp>
        <p:nvCxnSpPr>
          <p:cNvPr id="143" name="Connector: Elbow 142">
            <a:extLst>
              <a:ext uri="{FF2B5EF4-FFF2-40B4-BE49-F238E27FC236}">
                <a16:creationId xmlns:a16="http://schemas.microsoft.com/office/drawing/2014/main" id="{5A9E9225-7DCE-40BC-884A-D5BA7A82F80A}"/>
              </a:ext>
            </a:extLst>
          </p:cNvPr>
          <p:cNvCxnSpPr>
            <a:cxnSpLocks/>
            <a:stCxn id="117" idx="2"/>
            <a:endCxn id="142" idx="1"/>
          </p:cNvCxnSpPr>
          <p:nvPr/>
        </p:nvCxnSpPr>
        <p:spPr>
          <a:xfrm rot="5400000" flipH="1" flipV="1">
            <a:off x="6116564" y="2544689"/>
            <a:ext cx="5488627" cy="1888792"/>
          </a:xfrm>
          <a:prstGeom prst="bentConnector4">
            <a:avLst>
              <a:gd name="adj1" fmla="val -4165"/>
              <a:gd name="adj2" fmla="val 42160"/>
            </a:avLst>
          </a:prstGeom>
          <a:ln>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4CEDC5C4-410F-47CC-8D54-44A787D2D9A5}"/>
              </a:ext>
            </a:extLst>
          </p:cNvPr>
          <p:cNvSpPr/>
          <p:nvPr/>
        </p:nvSpPr>
        <p:spPr>
          <a:xfrm>
            <a:off x="476591" y="280977"/>
            <a:ext cx="2499036" cy="5715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latin typeface="+mj-lt"/>
                <a:cs typeface="Arial" panose="020B0604020202020204" pitchFamily="34" charset="0"/>
              </a:rPr>
              <a:t>Create empty graph G which will contain the connection information between users and news sources</a:t>
            </a:r>
          </a:p>
        </p:txBody>
      </p:sp>
      <p:sp>
        <p:nvSpPr>
          <p:cNvPr id="7" name="TextBox 6">
            <a:extLst>
              <a:ext uri="{FF2B5EF4-FFF2-40B4-BE49-F238E27FC236}">
                <a16:creationId xmlns:a16="http://schemas.microsoft.com/office/drawing/2014/main" id="{AE617C4F-186E-430D-98DE-431A12388347}"/>
              </a:ext>
            </a:extLst>
          </p:cNvPr>
          <p:cNvSpPr txBox="1"/>
          <p:nvPr/>
        </p:nvSpPr>
        <p:spPr>
          <a:xfrm>
            <a:off x="0" y="-62318"/>
            <a:ext cx="998290" cy="338554"/>
          </a:xfrm>
          <a:prstGeom prst="rect">
            <a:avLst/>
          </a:prstGeom>
          <a:noFill/>
        </p:spPr>
        <p:txBody>
          <a:bodyPr wrap="square" rtlCol="0">
            <a:spAutoFit/>
          </a:bodyPr>
          <a:lstStyle/>
          <a:p>
            <a:r>
              <a:rPr lang="en-US" sz="1600" b="1" dirty="0">
                <a:latin typeface="+mj-lt"/>
              </a:rPr>
              <a:t>Start</a:t>
            </a:r>
          </a:p>
        </p:txBody>
      </p:sp>
      <p:sp>
        <p:nvSpPr>
          <p:cNvPr id="12" name="Rectangle 11">
            <a:extLst>
              <a:ext uri="{FF2B5EF4-FFF2-40B4-BE49-F238E27FC236}">
                <a16:creationId xmlns:a16="http://schemas.microsoft.com/office/drawing/2014/main" id="{D6585863-26AC-4D5A-9EC8-43EB2BF2AAB1}"/>
              </a:ext>
            </a:extLst>
          </p:cNvPr>
          <p:cNvSpPr/>
          <p:nvPr/>
        </p:nvSpPr>
        <p:spPr>
          <a:xfrm>
            <a:off x="3697085" y="308504"/>
            <a:ext cx="3280095" cy="5165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latin typeface="+mj-lt"/>
                <a:cs typeface="Arial" panose="020B0604020202020204" pitchFamily="34" charset="0"/>
              </a:rPr>
              <a:t>User initially connects to any other user </a:t>
            </a:r>
            <a:br>
              <a:rPr lang="en-US" sz="1200" dirty="0">
                <a:latin typeface="+mj-lt"/>
                <a:cs typeface="Arial" panose="020B0604020202020204" pitchFamily="34" charset="0"/>
              </a:rPr>
            </a:br>
            <a:r>
              <a:rPr lang="en-US" sz="1200" dirty="0">
                <a:latin typeface="+mj-lt"/>
                <a:cs typeface="Arial" panose="020B0604020202020204" pitchFamily="34" charset="0"/>
              </a:rPr>
              <a:t>under a very small probability = P(0.005)</a:t>
            </a:r>
          </a:p>
        </p:txBody>
      </p:sp>
      <p:sp>
        <p:nvSpPr>
          <p:cNvPr id="18" name="Rectangle 17">
            <a:extLst>
              <a:ext uri="{FF2B5EF4-FFF2-40B4-BE49-F238E27FC236}">
                <a16:creationId xmlns:a16="http://schemas.microsoft.com/office/drawing/2014/main" id="{F01AC7EC-785B-4709-BEE9-929A1C314D07}"/>
              </a:ext>
            </a:extLst>
          </p:cNvPr>
          <p:cNvSpPr/>
          <p:nvPr/>
        </p:nvSpPr>
        <p:spPr>
          <a:xfrm>
            <a:off x="302528" y="4008279"/>
            <a:ext cx="2847160" cy="6235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latin typeface="+mj-lt"/>
                <a:cs typeface="Arial" panose="020B0604020202020204" pitchFamily="34" charset="0"/>
              </a:rPr>
              <a:t>Define user class (Bias(</a:t>
            </a:r>
            <a:r>
              <a:rPr lang="el-GR" sz="1200" dirty="0">
                <a:latin typeface="+mj-lt"/>
                <a:cs typeface="Arial" panose="020B0604020202020204" pitchFamily="34" charset="0"/>
              </a:rPr>
              <a:t>μ</a:t>
            </a:r>
            <a:r>
              <a:rPr lang="en-US" sz="1200" dirty="0">
                <a:latin typeface="+mj-lt"/>
                <a:cs typeface="Arial" panose="020B0604020202020204" pitchFamily="34" charset="0"/>
              </a:rPr>
              <a:t>=0,</a:t>
            </a:r>
            <a:r>
              <a:rPr lang="el-GR" sz="1200" dirty="0">
                <a:latin typeface="+mj-lt"/>
                <a:cs typeface="Arial" panose="020B0604020202020204" pitchFamily="34" charset="0"/>
              </a:rPr>
              <a:t>σ</a:t>
            </a:r>
            <a:r>
              <a:rPr lang="en-US" sz="1200" dirty="0">
                <a:latin typeface="+mj-lt"/>
                <a:cs typeface="Arial" panose="020B0604020202020204" pitchFamily="34" charset="0"/>
              </a:rPr>
              <a:t>=2)</a:t>
            </a:r>
          </a:p>
          <a:p>
            <a:r>
              <a:rPr lang="en-US" sz="1200" dirty="0">
                <a:latin typeface="+mj-lt"/>
                <a:cs typeface="Arial" panose="020B0604020202020204" pitchFamily="34" charset="0"/>
              </a:rPr>
              <a:t> Analytical &amp; Motivated (P(A&amp;M)=0.05)</a:t>
            </a:r>
          </a:p>
          <a:p>
            <a:r>
              <a:rPr lang="en-US" sz="1200" dirty="0">
                <a:latin typeface="+mj-lt"/>
                <a:cs typeface="Arial" panose="020B0604020202020204" pitchFamily="34" charset="0"/>
              </a:rPr>
              <a:t>  Classifier = Default trained classifier</a:t>
            </a:r>
          </a:p>
        </p:txBody>
      </p:sp>
      <p:sp>
        <p:nvSpPr>
          <p:cNvPr id="19" name="Rectangle 18">
            <a:extLst>
              <a:ext uri="{FF2B5EF4-FFF2-40B4-BE49-F238E27FC236}">
                <a16:creationId xmlns:a16="http://schemas.microsoft.com/office/drawing/2014/main" id="{BF78353F-56BB-4271-9983-E4B05C41F8CB}"/>
              </a:ext>
            </a:extLst>
          </p:cNvPr>
          <p:cNvSpPr/>
          <p:nvPr/>
        </p:nvSpPr>
        <p:spPr>
          <a:xfrm>
            <a:off x="499700" y="1213891"/>
            <a:ext cx="2452818" cy="5715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latin typeface="+mj-lt"/>
                <a:cs typeface="Arial" panose="020B0604020202020204" pitchFamily="34" charset="0"/>
              </a:rPr>
              <a:t>Define news article class (source, source bias, sentiment, number of shares, fake)</a:t>
            </a:r>
          </a:p>
        </p:txBody>
      </p:sp>
      <p:cxnSp>
        <p:nvCxnSpPr>
          <p:cNvPr id="3" name="Straight Arrow Connector 2">
            <a:extLst>
              <a:ext uri="{FF2B5EF4-FFF2-40B4-BE49-F238E27FC236}">
                <a16:creationId xmlns:a16="http://schemas.microsoft.com/office/drawing/2014/main" id="{D066713A-B685-4F35-8F0F-7621D40A83F2}"/>
              </a:ext>
            </a:extLst>
          </p:cNvPr>
          <p:cNvCxnSpPr>
            <a:cxnSpLocks/>
            <a:stCxn id="6" idx="2"/>
            <a:endCxn id="19" idx="0"/>
          </p:cNvCxnSpPr>
          <p:nvPr/>
        </p:nvCxnSpPr>
        <p:spPr>
          <a:xfrm>
            <a:off x="1726109" y="852550"/>
            <a:ext cx="0" cy="3613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C25A44D9-E428-4554-9DF3-91361F6025A1}"/>
              </a:ext>
            </a:extLst>
          </p:cNvPr>
          <p:cNvSpPr/>
          <p:nvPr/>
        </p:nvSpPr>
        <p:spPr>
          <a:xfrm>
            <a:off x="466103" y="2054789"/>
            <a:ext cx="2532631" cy="7984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latin typeface="+mj-lt"/>
                <a:cs typeface="Arial" panose="020B0604020202020204" pitchFamily="34" charset="0"/>
              </a:rPr>
              <a:t>Define news source class (Bias(</a:t>
            </a:r>
            <a:r>
              <a:rPr lang="el-GR" sz="1200" dirty="0">
                <a:latin typeface="+mj-lt"/>
                <a:cs typeface="Arial" panose="020B0604020202020204" pitchFamily="34" charset="0"/>
              </a:rPr>
              <a:t>μ</a:t>
            </a:r>
            <a:r>
              <a:rPr lang="en-US" sz="1200" dirty="0">
                <a:latin typeface="+mj-lt"/>
                <a:cs typeface="Arial" panose="020B0604020202020204" pitchFamily="34" charset="0"/>
              </a:rPr>
              <a:t>=0.5,</a:t>
            </a:r>
            <a:r>
              <a:rPr lang="el-GR" sz="1200" dirty="0">
                <a:latin typeface="+mj-lt"/>
                <a:cs typeface="Arial" panose="020B0604020202020204" pitchFamily="34" charset="0"/>
              </a:rPr>
              <a:t>σ</a:t>
            </a:r>
            <a:r>
              <a:rPr lang="en-US" sz="1200" dirty="0">
                <a:latin typeface="+mj-lt"/>
                <a:cs typeface="Arial" panose="020B0604020202020204" pitchFamily="34" charset="0"/>
              </a:rPr>
              <a:t>=2) Reliability (P(reliable)=0.1). Then create a list of news articles for each source</a:t>
            </a:r>
          </a:p>
        </p:txBody>
      </p:sp>
      <p:cxnSp>
        <p:nvCxnSpPr>
          <p:cNvPr id="30" name="Straight Arrow Connector 29">
            <a:extLst>
              <a:ext uri="{FF2B5EF4-FFF2-40B4-BE49-F238E27FC236}">
                <a16:creationId xmlns:a16="http://schemas.microsoft.com/office/drawing/2014/main" id="{0C707089-BBA0-43F4-B963-21FFD09EE15F}"/>
              </a:ext>
            </a:extLst>
          </p:cNvPr>
          <p:cNvCxnSpPr>
            <a:cxnSpLocks/>
            <a:stCxn id="19" idx="2"/>
            <a:endCxn id="23" idx="0"/>
          </p:cNvCxnSpPr>
          <p:nvPr/>
        </p:nvCxnSpPr>
        <p:spPr>
          <a:xfrm>
            <a:off x="1726109" y="1785465"/>
            <a:ext cx="6310" cy="2693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9425D77D-F815-4D9C-A056-9995B1E820B1}"/>
              </a:ext>
            </a:extLst>
          </p:cNvPr>
          <p:cNvSpPr/>
          <p:nvPr/>
        </p:nvSpPr>
        <p:spPr>
          <a:xfrm>
            <a:off x="231724" y="3067270"/>
            <a:ext cx="2988769" cy="6235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latin typeface="+mj-lt"/>
                <a:cs typeface="Arial" panose="020B0604020202020204" pitchFamily="34" charset="0"/>
              </a:rPr>
              <a:t>Add news sources to graph G</a:t>
            </a:r>
          </a:p>
          <a:p>
            <a:r>
              <a:rPr lang="en-US" sz="1200" dirty="0">
                <a:latin typeface="+mj-lt"/>
                <a:cs typeface="Arial" panose="020B0604020202020204" pitchFamily="34" charset="0"/>
              </a:rPr>
              <a:t>Connect any two news sources based on </a:t>
            </a:r>
            <a:br>
              <a:rPr lang="en-US" sz="1200" dirty="0">
                <a:latin typeface="+mj-lt"/>
                <a:cs typeface="Arial" panose="020B0604020202020204" pitchFamily="34" charset="0"/>
              </a:rPr>
            </a:br>
            <a:r>
              <a:rPr lang="en-US" sz="1200" dirty="0">
                <a:latin typeface="+mj-lt"/>
                <a:cs typeface="Arial" panose="020B0604020202020204" pitchFamily="34" charset="0"/>
              </a:rPr>
              <a:t> a probability of similarity = P((2-</a:t>
            </a:r>
            <a:r>
              <a:rPr lang="el-GR" sz="1200" dirty="0">
                <a:latin typeface="+mj-lt"/>
                <a:cs typeface="Arial" panose="020B0604020202020204" pitchFamily="34" charset="0"/>
              </a:rPr>
              <a:t>Δ</a:t>
            </a:r>
            <a:r>
              <a:rPr lang="en-US" sz="1200" dirty="0">
                <a:latin typeface="+mj-lt"/>
                <a:cs typeface="Arial" panose="020B0604020202020204" pitchFamily="34" charset="0"/>
              </a:rPr>
              <a:t>bias)/2)</a:t>
            </a:r>
          </a:p>
        </p:txBody>
      </p:sp>
      <p:cxnSp>
        <p:nvCxnSpPr>
          <p:cNvPr id="41" name="Straight Arrow Connector 40">
            <a:extLst>
              <a:ext uri="{FF2B5EF4-FFF2-40B4-BE49-F238E27FC236}">
                <a16:creationId xmlns:a16="http://schemas.microsoft.com/office/drawing/2014/main" id="{2AB4860B-85FF-4938-AA55-EF4A4EDB2646}"/>
              </a:ext>
            </a:extLst>
          </p:cNvPr>
          <p:cNvCxnSpPr>
            <a:cxnSpLocks/>
            <a:stCxn id="23" idx="2"/>
            <a:endCxn id="33" idx="0"/>
          </p:cNvCxnSpPr>
          <p:nvPr/>
        </p:nvCxnSpPr>
        <p:spPr>
          <a:xfrm flipH="1">
            <a:off x="1726109" y="2853241"/>
            <a:ext cx="6310" cy="2140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0FD717B2-6B89-4920-A853-F974A91AC8C5}"/>
              </a:ext>
            </a:extLst>
          </p:cNvPr>
          <p:cNvCxnSpPr>
            <a:cxnSpLocks/>
            <a:stCxn id="33" idx="2"/>
            <a:endCxn id="18" idx="0"/>
          </p:cNvCxnSpPr>
          <p:nvPr/>
        </p:nvCxnSpPr>
        <p:spPr>
          <a:xfrm flipH="1">
            <a:off x="1726108" y="3690785"/>
            <a:ext cx="1" cy="3174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E29638F1-F1BA-4E11-A3F8-CC56FB597A92}"/>
              </a:ext>
            </a:extLst>
          </p:cNvPr>
          <p:cNvSpPr/>
          <p:nvPr/>
        </p:nvSpPr>
        <p:spPr>
          <a:xfrm>
            <a:off x="40918" y="4908921"/>
            <a:ext cx="3383002" cy="11622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latin typeface="+mj-lt"/>
                <a:cs typeface="Arial" panose="020B0604020202020204" pitchFamily="34" charset="0"/>
              </a:rPr>
              <a:t>Add users to graph G</a:t>
            </a:r>
          </a:p>
          <a:p>
            <a:r>
              <a:rPr lang="en-US" sz="1200" dirty="0">
                <a:latin typeface="+mj-lt"/>
                <a:cs typeface="Arial" panose="020B0604020202020204" pitchFamily="34" charset="0"/>
              </a:rPr>
              <a:t>User follows a news sources based on two probabilities: </a:t>
            </a:r>
            <a:br>
              <a:rPr lang="en-US" sz="1200" dirty="0">
                <a:latin typeface="+mj-lt"/>
                <a:cs typeface="Arial" panose="020B0604020202020204" pitchFamily="34" charset="0"/>
              </a:rPr>
            </a:br>
            <a:r>
              <a:rPr lang="en-US" sz="1200" dirty="0">
                <a:latin typeface="+mj-lt"/>
                <a:cs typeface="Arial" panose="020B0604020202020204" pitchFamily="34" charset="0"/>
              </a:rPr>
              <a:t>(1) Probability of similarity = P((2-</a:t>
            </a:r>
            <a:r>
              <a:rPr lang="el-GR" sz="1200" dirty="0">
                <a:latin typeface="+mj-lt"/>
                <a:cs typeface="Arial" panose="020B0604020202020204" pitchFamily="34" charset="0"/>
              </a:rPr>
              <a:t>Δ</a:t>
            </a:r>
            <a:r>
              <a:rPr lang="en-US" sz="1200" dirty="0">
                <a:latin typeface="+mj-lt"/>
                <a:cs typeface="Arial" panose="020B0604020202020204" pitchFamily="34" charset="0"/>
              </a:rPr>
              <a:t>bias)/2) AND</a:t>
            </a:r>
          </a:p>
          <a:p>
            <a:r>
              <a:rPr lang="en-US" sz="1200" dirty="0">
                <a:latin typeface="+mj-lt"/>
                <a:cs typeface="Arial" panose="020B0604020202020204" pitchFamily="34" charset="0"/>
              </a:rPr>
              <a:t>(2) Probability of random connection = P(0.01)</a:t>
            </a:r>
          </a:p>
        </p:txBody>
      </p:sp>
      <p:cxnSp>
        <p:nvCxnSpPr>
          <p:cNvPr id="49" name="Straight Arrow Connector 48">
            <a:extLst>
              <a:ext uri="{FF2B5EF4-FFF2-40B4-BE49-F238E27FC236}">
                <a16:creationId xmlns:a16="http://schemas.microsoft.com/office/drawing/2014/main" id="{42A8BE7A-547B-4457-A43C-6303EF4357BE}"/>
              </a:ext>
            </a:extLst>
          </p:cNvPr>
          <p:cNvCxnSpPr>
            <a:cxnSpLocks/>
            <a:stCxn id="18" idx="2"/>
            <a:endCxn id="48" idx="0"/>
          </p:cNvCxnSpPr>
          <p:nvPr/>
        </p:nvCxnSpPr>
        <p:spPr>
          <a:xfrm>
            <a:off x="1726108" y="4631794"/>
            <a:ext cx="6311" cy="277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Rectangle 55">
            <a:extLst>
              <a:ext uri="{FF2B5EF4-FFF2-40B4-BE49-F238E27FC236}">
                <a16:creationId xmlns:a16="http://schemas.microsoft.com/office/drawing/2014/main" id="{311499CB-12BF-4BF2-B199-92C18950FB49}"/>
              </a:ext>
            </a:extLst>
          </p:cNvPr>
          <p:cNvSpPr/>
          <p:nvPr/>
        </p:nvSpPr>
        <p:spPr>
          <a:xfrm>
            <a:off x="3697084" y="1170868"/>
            <a:ext cx="3280095" cy="8483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latin typeface="+mj-lt"/>
                <a:cs typeface="Arial" panose="020B0604020202020204" pitchFamily="34" charset="0"/>
              </a:rPr>
              <a:t>User connects to an indirectly connected user through their mutual connections based on a random probability in an iterative process until average degree of graph G is achieved</a:t>
            </a:r>
          </a:p>
        </p:txBody>
      </p:sp>
      <p:cxnSp>
        <p:nvCxnSpPr>
          <p:cNvPr id="57" name="Straight Arrow Connector 56">
            <a:extLst>
              <a:ext uri="{FF2B5EF4-FFF2-40B4-BE49-F238E27FC236}">
                <a16:creationId xmlns:a16="http://schemas.microsoft.com/office/drawing/2014/main" id="{8461BE67-397E-490C-8311-EDE457E7C0A5}"/>
              </a:ext>
            </a:extLst>
          </p:cNvPr>
          <p:cNvCxnSpPr>
            <a:cxnSpLocks/>
            <a:stCxn id="12" idx="2"/>
            <a:endCxn id="56" idx="0"/>
          </p:cNvCxnSpPr>
          <p:nvPr/>
        </p:nvCxnSpPr>
        <p:spPr>
          <a:xfrm flipH="1">
            <a:off x="5337132" y="825023"/>
            <a:ext cx="1" cy="345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ctor: Elbow 60">
            <a:extLst>
              <a:ext uri="{FF2B5EF4-FFF2-40B4-BE49-F238E27FC236}">
                <a16:creationId xmlns:a16="http://schemas.microsoft.com/office/drawing/2014/main" id="{DB2CD984-4DA4-41F6-BE18-C98A1D528514}"/>
              </a:ext>
            </a:extLst>
          </p:cNvPr>
          <p:cNvCxnSpPr>
            <a:stCxn id="48" idx="2"/>
            <a:endCxn id="12" idx="0"/>
          </p:cNvCxnSpPr>
          <p:nvPr/>
        </p:nvCxnSpPr>
        <p:spPr>
          <a:xfrm rot="5400000" flipH="1" flipV="1">
            <a:off x="653418" y="1387505"/>
            <a:ext cx="5762716" cy="3604714"/>
          </a:xfrm>
          <a:prstGeom prst="bentConnector5">
            <a:avLst>
              <a:gd name="adj1" fmla="val -3967"/>
              <a:gd name="adj2" fmla="val 50714"/>
              <a:gd name="adj3" fmla="val 103967"/>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BE8A80C9-A26C-4BBB-A3BD-BDC00C811654}"/>
              </a:ext>
            </a:extLst>
          </p:cNvPr>
          <p:cNvCxnSpPr>
            <a:cxnSpLocks/>
            <a:stCxn id="56" idx="2"/>
            <a:endCxn id="67" idx="0"/>
          </p:cNvCxnSpPr>
          <p:nvPr/>
        </p:nvCxnSpPr>
        <p:spPr>
          <a:xfrm flipH="1">
            <a:off x="5337131" y="2019228"/>
            <a:ext cx="1" cy="2249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987AD047-6AB2-4BEE-8C6F-9BCCD0830B95}"/>
              </a:ext>
            </a:extLst>
          </p:cNvPr>
          <p:cNvSpPr/>
          <p:nvPr/>
        </p:nvSpPr>
        <p:spPr>
          <a:xfrm>
            <a:off x="4517108" y="3034617"/>
            <a:ext cx="1640046" cy="5165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latin typeface="+mj-lt"/>
                <a:cs typeface="Arial" panose="020B0604020202020204" pitchFamily="34" charset="0"/>
              </a:rPr>
              <a:t>New event is shared by a news source</a:t>
            </a:r>
          </a:p>
        </p:txBody>
      </p:sp>
      <p:sp>
        <p:nvSpPr>
          <p:cNvPr id="67" name="Diamond 66">
            <a:extLst>
              <a:ext uri="{FF2B5EF4-FFF2-40B4-BE49-F238E27FC236}">
                <a16:creationId xmlns:a16="http://schemas.microsoft.com/office/drawing/2014/main" id="{56A5A5CD-B2A1-405E-947B-FC9648CEE233}"/>
              </a:ext>
            </a:extLst>
          </p:cNvPr>
          <p:cNvSpPr/>
          <p:nvPr/>
        </p:nvSpPr>
        <p:spPr>
          <a:xfrm>
            <a:off x="4699452" y="2244212"/>
            <a:ext cx="1275358" cy="584423"/>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cs typeface="Arial" panose="020B0604020202020204" pitchFamily="34" charset="0"/>
              </a:rPr>
              <a:t>events &gt; 0</a:t>
            </a:r>
            <a:endParaRPr lang="en-US" dirty="0">
              <a:latin typeface="+mj-lt"/>
              <a:cs typeface="Arial" panose="020B0604020202020204" pitchFamily="34" charset="0"/>
            </a:endParaRPr>
          </a:p>
        </p:txBody>
      </p:sp>
      <p:cxnSp>
        <p:nvCxnSpPr>
          <p:cNvPr id="73" name="Straight Arrow Connector 72">
            <a:extLst>
              <a:ext uri="{FF2B5EF4-FFF2-40B4-BE49-F238E27FC236}">
                <a16:creationId xmlns:a16="http://schemas.microsoft.com/office/drawing/2014/main" id="{9468E475-94DA-4E8B-B39C-93CE12EA027F}"/>
              </a:ext>
            </a:extLst>
          </p:cNvPr>
          <p:cNvCxnSpPr>
            <a:cxnSpLocks/>
            <a:stCxn id="67" idx="2"/>
            <a:endCxn id="66" idx="0"/>
          </p:cNvCxnSpPr>
          <p:nvPr/>
        </p:nvCxnSpPr>
        <p:spPr>
          <a:xfrm>
            <a:off x="5337131" y="2828635"/>
            <a:ext cx="0" cy="2059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Rectangle 77">
            <a:extLst>
              <a:ext uri="{FF2B5EF4-FFF2-40B4-BE49-F238E27FC236}">
                <a16:creationId xmlns:a16="http://schemas.microsoft.com/office/drawing/2014/main" id="{EF81F1DE-A819-48B9-8E4B-2AADAACB8A02}"/>
              </a:ext>
            </a:extLst>
          </p:cNvPr>
          <p:cNvSpPr/>
          <p:nvPr/>
        </p:nvSpPr>
        <p:spPr>
          <a:xfrm>
            <a:off x="4405516" y="3836894"/>
            <a:ext cx="1853212" cy="6235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latin typeface="+mj-lt"/>
                <a:cs typeface="Arial" panose="020B0604020202020204" pitchFamily="34" charset="0"/>
              </a:rPr>
              <a:t>News sources check if any of their neighbors shared a new event</a:t>
            </a:r>
          </a:p>
        </p:txBody>
      </p:sp>
      <p:cxnSp>
        <p:nvCxnSpPr>
          <p:cNvPr id="79" name="Straight Arrow Connector 78">
            <a:extLst>
              <a:ext uri="{FF2B5EF4-FFF2-40B4-BE49-F238E27FC236}">
                <a16:creationId xmlns:a16="http://schemas.microsoft.com/office/drawing/2014/main" id="{1F0178D0-B173-4B50-898C-667928E07579}"/>
              </a:ext>
            </a:extLst>
          </p:cNvPr>
          <p:cNvCxnSpPr>
            <a:cxnSpLocks/>
            <a:stCxn id="66" idx="2"/>
            <a:endCxn id="78" idx="0"/>
          </p:cNvCxnSpPr>
          <p:nvPr/>
        </p:nvCxnSpPr>
        <p:spPr>
          <a:xfrm flipH="1">
            <a:off x="5332122" y="3551136"/>
            <a:ext cx="5009" cy="285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Rectangle 84">
            <a:extLst>
              <a:ext uri="{FF2B5EF4-FFF2-40B4-BE49-F238E27FC236}">
                <a16:creationId xmlns:a16="http://schemas.microsoft.com/office/drawing/2014/main" id="{B2417E6F-2D49-4E3D-8340-97999A69A034}"/>
              </a:ext>
            </a:extLst>
          </p:cNvPr>
          <p:cNvSpPr/>
          <p:nvPr/>
        </p:nvSpPr>
        <p:spPr>
          <a:xfrm>
            <a:off x="4253905" y="5942903"/>
            <a:ext cx="1377164" cy="6235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latin typeface="+mj-lt"/>
                <a:cs typeface="Arial" panose="020B0604020202020204" pitchFamily="34" charset="0"/>
              </a:rPr>
              <a:t>News source shares the article on their feed</a:t>
            </a:r>
          </a:p>
        </p:txBody>
      </p:sp>
      <p:sp>
        <p:nvSpPr>
          <p:cNvPr id="86" name="Diamond 85">
            <a:extLst>
              <a:ext uri="{FF2B5EF4-FFF2-40B4-BE49-F238E27FC236}">
                <a16:creationId xmlns:a16="http://schemas.microsoft.com/office/drawing/2014/main" id="{E67FB9AF-2518-4A00-A095-9D254F97CE4E}"/>
              </a:ext>
            </a:extLst>
          </p:cNvPr>
          <p:cNvSpPr/>
          <p:nvPr/>
        </p:nvSpPr>
        <p:spPr>
          <a:xfrm>
            <a:off x="4481850" y="4639325"/>
            <a:ext cx="1700543" cy="915727"/>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cs typeface="Arial" panose="020B0604020202020204" pitchFamily="34" charset="0"/>
              </a:rPr>
              <a:t>Neighbor is reliable</a:t>
            </a:r>
            <a:endParaRPr lang="en-US" dirty="0">
              <a:latin typeface="+mj-lt"/>
              <a:cs typeface="Arial" panose="020B0604020202020204" pitchFamily="34" charset="0"/>
            </a:endParaRPr>
          </a:p>
        </p:txBody>
      </p:sp>
      <p:cxnSp>
        <p:nvCxnSpPr>
          <p:cNvPr id="87" name="Straight Arrow Connector 86">
            <a:extLst>
              <a:ext uri="{FF2B5EF4-FFF2-40B4-BE49-F238E27FC236}">
                <a16:creationId xmlns:a16="http://schemas.microsoft.com/office/drawing/2014/main" id="{82B36D92-1301-4A40-AD88-A7E53C987342}"/>
              </a:ext>
            </a:extLst>
          </p:cNvPr>
          <p:cNvCxnSpPr>
            <a:cxnSpLocks/>
            <a:stCxn id="78" idx="2"/>
            <a:endCxn id="86" idx="0"/>
          </p:cNvCxnSpPr>
          <p:nvPr/>
        </p:nvCxnSpPr>
        <p:spPr>
          <a:xfrm>
            <a:off x="5332122" y="4460409"/>
            <a:ext cx="0" cy="1789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Rectangle 90">
            <a:extLst>
              <a:ext uri="{FF2B5EF4-FFF2-40B4-BE49-F238E27FC236}">
                <a16:creationId xmlns:a16="http://schemas.microsoft.com/office/drawing/2014/main" id="{DC56B08E-CF5F-4745-A0F3-373893DA5243}"/>
              </a:ext>
            </a:extLst>
          </p:cNvPr>
          <p:cNvSpPr/>
          <p:nvPr/>
        </p:nvSpPr>
        <p:spPr>
          <a:xfrm>
            <a:off x="10925926" y="6018153"/>
            <a:ext cx="1199048" cy="5993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latin typeface="+mj-lt"/>
                <a:cs typeface="Arial" panose="020B0604020202020204" pitchFamily="34" charset="0"/>
              </a:rPr>
              <a:t>End simulation</a:t>
            </a:r>
          </a:p>
        </p:txBody>
      </p:sp>
      <p:cxnSp>
        <p:nvCxnSpPr>
          <p:cNvPr id="92" name="Connector: Elbow 91">
            <a:extLst>
              <a:ext uri="{FF2B5EF4-FFF2-40B4-BE49-F238E27FC236}">
                <a16:creationId xmlns:a16="http://schemas.microsoft.com/office/drawing/2014/main" id="{74BAC58A-91D8-44E1-939D-A91AFA57964D}"/>
              </a:ext>
            </a:extLst>
          </p:cNvPr>
          <p:cNvCxnSpPr>
            <a:cxnSpLocks/>
            <a:stCxn id="67" idx="1"/>
            <a:endCxn id="245" idx="2"/>
          </p:cNvCxnSpPr>
          <p:nvPr/>
        </p:nvCxnSpPr>
        <p:spPr>
          <a:xfrm rot="10800000" flipH="1" flipV="1">
            <a:off x="4699452" y="2536424"/>
            <a:ext cx="6821718" cy="4148856"/>
          </a:xfrm>
          <a:prstGeom prst="bentConnector4">
            <a:avLst>
              <a:gd name="adj1" fmla="val -9904"/>
              <a:gd name="adj2" fmla="val 102326"/>
            </a:avLst>
          </a:prstGeom>
          <a:ln>
            <a:tailEnd type="triangle"/>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47E80E99-5822-418D-A96F-0AED2C5A03F1}"/>
              </a:ext>
            </a:extLst>
          </p:cNvPr>
          <p:cNvSpPr txBox="1"/>
          <p:nvPr/>
        </p:nvSpPr>
        <p:spPr>
          <a:xfrm>
            <a:off x="5084410" y="2779317"/>
            <a:ext cx="249566" cy="261610"/>
          </a:xfrm>
          <a:prstGeom prst="rect">
            <a:avLst/>
          </a:prstGeom>
          <a:noFill/>
        </p:spPr>
        <p:txBody>
          <a:bodyPr wrap="square" rtlCol="0">
            <a:spAutoFit/>
          </a:bodyPr>
          <a:lstStyle/>
          <a:p>
            <a:r>
              <a:rPr lang="en-US" sz="1050" dirty="0">
                <a:latin typeface="+mj-lt"/>
                <a:cs typeface="Arial" panose="020B0604020202020204" pitchFamily="34" charset="0"/>
              </a:rPr>
              <a:t>Y</a:t>
            </a:r>
          </a:p>
        </p:txBody>
      </p:sp>
      <p:sp>
        <p:nvSpPr>
          <p:cNvPr id="100" name="TextBox 99">
            <a:extLst>
              <a:ext uri="{FF2B5EF4-FFF2-40B4-BE49-F238E27FC236}">
                <a16:creationId xmlns:a16="http://schemas.microsoft.com/office/drawing/2014/main" id="{6354C004-E219-4F86-8AD4-29849708937F}"/>
              </a:ext>
            </a:extLst>
          </p:cNvPr>
          <p:cNvSpPr txBox="1"/>
          <p:nvPr/>
        </p:nvSpPr>
        <p:spPr>
          <a:xfrm>
            <a:off x="4179059" y="2265312"/>
            <a:ext cx="249566" cy="261610"/>
          </a:xfrm>
          <a:prstGeom prst="rect">
            <a:avLst/>
          </a:prstGeom>
          <a:noFill/>
        </p:spPr>
        <p:txBody>
          <a:bodyPr wrap="square" rtlCol="0">
            <a:spAutoFit/>
          </a:bodyPr>
          <a:lstStyle/>
          <a:p>
            <a:r>
              <a:rPr lang="en-US" sz="1050" dirty="0">
                <a:latin typeface="+mj-lt"/>
                <a:cs typeface="Arial" panose="020B0604020202020204" pitchFamily="34" charset="0"/>
              </a:rPr>
              <a:t>N</a:t>
            </a:r>
          </a:p>
        </p:txBody>
      </p:sp>
      <p:cxnSp>
        <p:nvCxnSpPr>
          <p:cNvPr id="103" name="Connector: Elbow 102">
            <a:extLst>
              <a:ext uri="{FF2B5EF4-FFF2-40B4-BE49-F238E27FC236}">
                <a16:creationId xmlns:a16="http://schemas.microsoft.com/office/drawing/2014/main" id="{48DE2A58-8D92-4E79-9646-587AA9C70B4B}"/>
              </a:ext>
            </a:extLst>
          </p:cNvPr>
          <p:cNvCxnSpPr>
            <a:cxnSpLocks/>
            <a:stCxn id="86" idx="1"/>
            <a:endCxn id="85" idx="0"/>
          </p:cNvCxnSpPr>
          <p:nvPr/>
        </p:nvCxnSpPr>
        <p:spPr>
          <a:xfrm rot="10800000" flipH="1" flipV="1">
            <a:off x="4481849" y="5097189"/>
            <a:ext cx="460637" cy="845714"/>
          </a:xfrm>
          <a:prstGeom prst="bentConnector4">
            <a:avLst>
              <a:gd name="adj1" fmla="val -49627"/>
              <a:gd name="adj2" fmla="val 77070"/>
            </a:avLst>
          </a:prstGeom>
          <a:ln>
            <a:tailEnd type="triangle"/>
          </a:ln>
        </p:spPr>
        <p:style>
          <a:lnRef idx="1">
            <a:schemeClr val="dk1"/>
          </a:lnRef>
          <a:fillRef idx="0">
            <a:schemeClr val="dk1"/>
          </a:fillRef>
          <a:effectRef idx="0">
            <a:schemeClr val="dk1"/>
          </a:effectRef>
          <a:fontRef idx="minor">
            <a:schemeClr val="tx1"/>
          </a:fontRef>
        </p:style>
      </p:cxnSp>
      <p:sp>
        <p:nvSpPr>
          <p:cNvPr id="106" name="TextBox 105">
            <a:extLst>
              <a:ext uri="{FF2B5EF4-FFF2-40B4-BE49-F238E27FC236}">
                <a16:creationId xmlns:a16="http://schemas.microsoft.com/office/drawing/2014/main" id="{BAB6D145-D7ED-41E7-A0AB-BF6FA8B543A0}"/>
              </a:ext>
            </a:extLst>
          </p:cNvPr>
          <p:cNvSpPr txBox="1"/>
          <p:nvPr/>
        </p:nvSpPr>
        <p:spPr>
          <a:xfrm>
            <a:off x="4253905" y="4885696"/>
            <a:ext cx="249566" cy="261610"/>
          </a:xfrm>
          <a:prstGeom prst="rect">
            <a:avLst/>
          </a:prstGeom>
          <a:noFill/>
        </p:spPr>
        <p:txBody>
          <a:bodyPr wrap="square" rtlCol="0">
            <a:spAutoFit/>
          </a:bodyPr>
          <a:lstStyle/>
          <a:p>
            <a:r>
              <a:rPr lang="en-US" sz="1050" dirty="0">
                <a:latin typeface="+mj-lt"/>
                <a:cs typeface="Arial" panose="020B0604020202020204" pitchFamily="34" charset="0"/>
              </a:rPr>
              <a:t>Y</a:t>
            </a:r>
          </a:p>
        </p:txBody>
      </p:sp>
      <p:sp>
        <p:nvSpPr>
          <p:cNvPr id="109" name="Rectangle 108">
            <a:extLst>
              <a:ext uri="{FF2B5EF4-FFF2-40B4-BE49-F238E27FC236}">
                <a16:creationId xmlns:a16="http://schemas.microsoft.com/office/drawing/2014/main" id="{C71C586B-C18A-4519-A20A-6D2A8B1ACDCB}"/>
              </a:ext>
            </a:extLst>
          </p:cNvPr>
          <p:cNvSpPr/>
          <p:nvPr/>
        </p:nvSpPr>
        <p:spPr>
          <a:xfrm>
            <a:off x="5986690" y="5296526"/>
            <a:ext cx="979277" cy="6235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latin typeface="+mj-lt"/>
                <a:cs typeface="Arial" panose="020B0604020202020204" pitchFamily="34" charset="0"/>
              </a:rPr>
              <a:t>Calculate P(Neighbor is similar)</a:t>
            </a:r>
          </a:p>
        </p:txBody>
      </p:sp>
      <p:cxnSp>
        <p:nvCxnSpPr>
          <p:cNvPr id="110" name="Connector: Elbow 109">
            <a:extLst>
              <a:ext uri="{FF2B5EF4-FFF2-40B4-BE49-F238E27FC236}">
                <a16:creationId xmlns:a16="http://schemas.microsoft.com/office/drawing/2014/main" id="{B9F3668B-7392-4E25-89B7-0976D43C20BD}"/>
              </a:ext>
            </a:extLst>
          </p:cNvPr>
          <p:cNvCxnSpPr>
            <a:cxnSpLocks/>
            <a:stCxn id="86" idx="3"/>
            <a:endCxn id="109" idx="0"/>
          </p:cNvCxnSpPr>
          <p:nvPr/>
        </p:nvCxnSpPr>
        <p:spPr>
          <a:xfrm>
            <a:off x="6182393" y="5097189"/>
            <a:ext cx="293936" cy="19933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13" name="TextBox 112">
            <a:extLst>
              <a:ext uri="{FF2B5EF4-FFF2-40B4-BE49-F238E27FC236}">
                <a16:creationId xmlns:a16="http://schemas.microsoft.com/office/drawing/2014/main" id="{0893760C-C03C-4DC2-A675-0872D4B848FD}"/>
              </a:ext>
            </a:extLst>
          </p:cNvPr>
          <p:cNvSpPr txBox="1"/>
          <p:nvPr/>
        </p:nvSpPr>
        <p:spPr>
          <a:xfrm>
            <a:off x="6195907" y="4885696"/>
            <a:ext cx="249566" cy="261610"/>
          </a:xfrm>
          <a:prstGeom prst="rect">
            <a:avLst/>
          </a:prstGeom>
          <a:noFill/>
        </p:spPr>
        <p:txBody>
          <a:bodyPr wrap="square" rtlCol="0">
            <a:spAutoFit/>
          </a:bodyPr>
          <a:lstStyle/>
          <a:p>
            <a:r>
              <a:rPr lang="en-US" sz="1050" dirty="0">
                <a:latin typeface="+mj-lt"/>
                <a:cs typeface="Arial" panose="020B0604020202020204" pitchFamily="34" charset="0"/>
              </a:rPr>
              <a:t>N</a:t>
            </a:r>
          </a:p>
        </p:txBody>
      </p:sp>
      <p:sp>
        <p:nvSpPr>
          <p:cNvPr id="117" name="Diamond 116">
            <a:extLst>
              <a:ext uri="{FF2B5EF4-FFF2-40B4-BE49-F238E27FC236}">
                <a16:creationId xmlns:a16="http://schemas.microsoft.com/office/drawing/2014/main" id="{94E8926B-11BE-4EFD-9EAE-933F7964359D}"/>
              </a:ext>
            </a:extLst>
          </p:cNvPr>
          <p:cNvSpPr/>
          <p:nvPr/>
        </p:nvSpPr>
        <p:spPr>
          <a:xfrm>
            <a:off x="7237275" y="5622273"/>
            <a:ext cx="1358414" cy="61112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cs typeface="Arial" panose="020B0604020202020204" pitchFamily="34" charset="0"/>
              </a:rPr>
              <a:t>P(Sim)=1</a:t>
            </a:r>
            <a:endParaRPr lang="en-US" dirty="0">
              <a:latin typeface="+mj-lt"/>
            </a:endParaRPr>
          </a:p>
        </p:txBody>
      </p:sp>
      <p:cxnSp>
        <p:nvCxnSpPr>
          <p:cNvPr id="122" name="Connector: Elbow 121">
            <a:extLst>
              <a:ext uri="{FF2B5EF4-FFF2-40B4-BE49-F238E27FC236}">
                <a16:creationId xmlns:a16="http://schemas.microsoft.com/office/drawing/2014/main" id="{CD1089A4-2D47-414B-B415-30FF377FD423}"/>
              </a:ext>
            </a:extLst>
          </p:cNvPr>
          <p:cNvCxnSpPr>
            <a:cxnSpLocks/>
            <a:stCxn id="109" idx="2"/>
            <a:endCxn id="117" idx="0"/>
          </p:cNvCxnSpPr>
          <p:nvPr/>
        </p:nvCxnSpPr>
        <p:spPr>
          <a:xfrm rot="5400000" flipH="1" flipV="1">
            <a:off x="7047521" y="5051080"/>
            <a:ext cx="297768" cy="1440153"/>
          </a:xfrm>
          <a:prstGeom prst="bentConnector5">
            <a:avLst>
              <a:gd name="adj1" fmla="val -42650"/>
              <a:gd name="adj2" fmla="val 43418"/>
              <a:gd name="adj3" fmla="val 176771"/>
            </a:avLst>
          </a:prstGeom>
          <a:ln>
            <a:tailEnd type="triangle"/>
          </a:ln>
        </p:spPr>
        <p:style>
          <a:lnRef idx="1">
            <a:schemeClr val="dk1"/>
          </a:lnRef>
          <a:fillRef idx="0">
            <a:schemeClr val="dk1"/>
          </a:fillRef>
          <a:effectRef idx="0">
            <a:schemeClr val="dk1"/>
          </a:effectRef>
          <a:fontRef idx="minor">
            <a:schemeClr val="tx1"/>
          </a:fontRef>
        </p:style>
      </p:cxnSp>
      <p:cxnSp>
        <p:nvCxnSpPr>
          <p:cNvPr id="135" name="Connector: Elbow 134">
            <a:extLst>
              <a:ext uri="{FF2B5EF4-FFF2-40B4-BE49-F238E27FC236}">
                <a16:creationId xmlns:a16="http://schemas.microsoft.com/office/drawing/2014/main" id="{481713DA-0885-4050-8EEB-9A43FC8B5972}"/>
              </a:ext>
            </a:extLst>
          </p:cNvPr>
          <p:cNvCxnSpPr>
            <a:cxnSpLocks/>
            <a:stCxn id="117" idx="2"/>
            <a:endCxn id="85" idx="0"/>
          </p:cNvCxnSpPr>
          <p:nvPr/>
        </p:nvCxnSpPr>
        <p:spPr>
          <a:xfrm rot="5400000" flipH="1">
            <a:off x="6284237" y="4601154"/>
            <a:ext cx="290495" cy="2973995"/>
          </a:xfrm>
          <a:prstGeom prst="bentConnector5">
            <a:avLst>
              <a:gd name="adj1" fmla="val -8743"/>
              <a:gd name="adj2" fmla="val 69656"/>
              <a:gd name="adj3" fmla="val 164703"/>
            </a:avLst>
          </a:prstGeom>
          <a:ln>
            <a:tailEnd type="triangle"/>
          </a:ln>
        </p:spPr>
        <p:style>
          <a:lnRef idx="1">
            <a:schemeClr val="dk1"/>
          </a:lnRef>
          <a:fillRef idx="0">
            <a:schemeClr val="dk1"/>
          </a:fillRef>
          <a:effectRef idx="0">
            <a:schemeClr val="dk1"/>
          </a:effectRef>
          <a:fontRef idx="minor">
            <a:schemeClr val="tx1"/>
          </a:fontRef>
        </p:style>
      </p:cxnSp>
      <p:sp>
        <p:nvSpPr>
          <p:cNvPr id="141" name="TextBox 140">
            <a:extLst>
              <a:ext uri="{FF2B5EF4-FFF2-40B4-BE49-F238E27FC236}">
                <a16:creationId xmlns:a16="http://schemas.microsoft.com/office/drawing/2014/main" id="{06B2E7C4-DFC5-4A54-B617-F37E2717AEB9}"/>
              </a:ext>
            </a:extLst>
          </p:cNvPr>
          <p:cNvSpPr txBox="1"/>
          <p:nvPr/>
        </p:nvSpPr>
        <p:spPr>
          <a:xfrm>
            <a:off x="7196405" y="6018153"/>
            <a:ext cx="249566" cy="261610"/>
          </a:xfrm>
          <a:prstGeom prst="rect">
            <a:avLst/>
          </a:prstGeom>
          <a:noFill/>
        </p:spPr>
        <p:txBody>
          <a:bodyPr wrap="square" rtlCol="0">
            <a:spAutoFit/>
          </a:bodyPr>
          <a:lstStyle/>
          <a:p>
            <a:r>
              <a:rPr lang="en-US" sz="1050" dirty="0">
                <a:latin typeface="+mj-lt"/>
                <a:cs typeface="Arial" panose="020B0604020202020204" pitchFamily="34" charset="0"/>
              </a:rPr>
              <a:t>Y</a:t>
            </a:r>
          </a:p>
        </p:txBody>
      </p:sp>
      <p:sp>
        <p:nvSpPr>
          <p:cNvPr id="142" name="Rectangle 141">
            <a:extLst>
              <a:ext uri="{FF2B5EF4-FFF2-40B4-BE49-F238E27FC236}">
                <a16:creationId xmlns:a16="http://schemas.microsoft.com/office/drawing/2014/main" id="{583C4AC7-6BD8-41D9-8543-D91B73CCDB8B}"/>
              </a:ext>
            </a:extLst>
          </p:cNvPr>
          <p:cNvSpPr/>
          <p:nvPr/>
        </p:nvSpPr>
        <p:spPr>
          <a:xfrm>
            <a:off x="9805274" y="401442"/>
            <a:ext cx="1534572" cy="6866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latin typeface="+mj-lt"/>
                <a:cs typeface="Arial" panose="020B0604020202020204" pitchFamily="34" charset="0"/>
              </a:rPr>
              <a:t>Users check if any of their neighbors shared a new event</a:t>
            </a:r>
          </a:p>
        </p:txBody>
      </p:sp>
      <p:sp>
        <p:nvSpPr>
          <p:cNvPr id="155" name="TextBox 154">
            <a:extLst>
              <a:ext uri="{FF2B5EF4-FFF2-40B4-BE49-F238E27FC236}">
                <a16:creationId xmlns:a16="http://schemas.microsoft.com/office/drawing/2014/main" id="{A49D90F7-A6F7-4073-897F-4B5AD19D392D}"/>
              </a:ext>
            </a:extLst>
          </p:cNvPr>
          <p:cNvSpPr txBox="1"/>
          <p:nvPr/>
        </p:nvSpPr>
        <p:spPr>
          <a:xfrm>
            <a:off x="7950770" y="6254660"/>
            <a:ext cx="249566" cy="261610"/>
          </a:xfrm>
          <a:prstGeom prst="rect">
            <a:avLst/>
          </a:prstGeom>
          <a:noFill/>
        </p:spPr>
        <p:txBody>
          <a:bodyPr wrap="square" rtlCol="0">
            <a:spAutoFit/>
          </a:bodyPr>
          <a:lstStyle/>
          <a:p>
            <a:r>
              <a:rPr lang="en-US" sz="1050" dirty="0">
                <a:latin typeface="+mj-lt"/>
                <a:cs typeface="Arial" panose="020B0604020202020204" pitchFamily="34" charset="0"/>
              </a:rPr>
              <a:t>N</a:t>
            </a:r>
          </a:p>
        </p:txBody>
      </p:sp>
      <p:sp>
        <p:nvSpPr>
          <p:cNvPr id="165" name="Diamond 164">
            <a:extLst>
              <a:ext uri="{FF2B5EF4-FFF2-40B4-BE49-F238E27FC236}">
                <a16:creationId xmlns:a16="http://schemas.microsoft.com/office/drawing/2014/main" id="{D43891A4-D5AB-4701-9E0A-DA7831988C48}"/>
              </a:ext>
            </a:extLst>
          </p:cNvPr>
          <p:cNvSpPr/>
          <p:nvPr/>
        </p:nvSpPr>
        <p:spPr>
          <a:xfrm>
            <a:off x="9946259" y="1394971"/>
            <a:ext cx="1275358" cy="584423"/>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cs typeface="Arial" panose="020B0604020202020204" pitchFamily="34" charset="0"/>
              </a:rPr>
              <a:t>new events &gt; 0</a:t>
            </a:r>
            <a:endParaRPr lang="en-US" dirty="0">
              <a:latin typeface="+mj-lt"/>
              <a:cs typeface="Arial" panose="020B0604020202020204" pitchFamily="34" charset="0"/>
            </a:endParaRPr>
          </a:p>
        </p:txBody>
      </p:sp>
      <p:cxnSp>
        <p:nvCxnSpPr>
          <p:cNvPr id="166" name="Straight Arrow Connector 165">
            <a:extLst>
              <a:ext uri="{FF2B5EF4-FFF2-40B4-BE49-F238E27FC236}">
                <a16:creationId xmlns:a16="http://schemas.microsoft.com/office/drawing/2014/main" id="{36B09E6F-BECD-4C47-9377-1F079FD5D7F4}"/>
              </a:ext>
            </a:extLst>
          </p:cNvPr>
          <p:cNvCxnSpPr>
            <a:cxnSpLocks/>
            <a:stCxn id="142" idx="2"/>
            <a:endCxn id="165" idx="0"/>
          </p:cNvCxnSpPr>
          <p:nvPr/>
        </p:nvCxnSpPr>
        <p:spPr>
          <a:xfrm>
            <a:off x="10572560" y="1088099"/>
            <a:ext cx="11378" cy="3068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1" name="Connector: Elbow 170">
            <a:extLst>
              <a:ext uri="{FF2B5EF4-FFF2-40B4-BE49-F238E27FC236}">
                <a16:creationId xmlns:a16="http://schemas.microsoft.com/office/drawing/2014/main" id="{E1B79FDE-AB54-4A1A-B660-65832F5B12BD}"/>
              </a:ext>
            </a:extLst>
          </p:cNvPr>
          <p:cNvCxnSpPr>
            <a:cxnSpLocks/>
            <a:stCxn id="165" idx="1"/>
            <a:endCxn id="67" idx="3"/>
          </p:cNvCxnSpPr>
          <p:nvPr/>
        </p:nvCxnSpPr>
        <p:spPr>
          <a:xfrm rot="10800000" flipV="1">
            <a:off x="5974811" y="1687182"/>
            <a:ext cx="3971449" cy="849241"/>
          </a:xfrm>
          <a:prstGeom prst="bentConnector3">
            <a:avLst>
              <a:gd name="adj1" fmla="val 53582"/>
            </a:avLst>
          </a:prstGeom>
          <a:ln>
            <a:tailEnd type="triangle"/>
          </a:ln>
        </p:spPr>
        <p:style>
          <a:lnRef idx="1">
            <a:schemeClr val="dk1"/>
          </a:lnRef>
          <a:fillRef idx="0">
            <a:schemeClr val="dk1"/>
          </a:fillRef>
          <a:effectRef idx="0">
            <a:schemeClr val="dk1"/>
          </a:effectRef>
          <a:fontRef idx="minor">
            <a:schemeClr val="tx1"/>
          </a:fontRef>
        </p:style>
      </p:cxnSp>
      <p:sp>
        <p:nvSpPr>
          <p:cNvPr id="174" name="TextBox 173">
            <a:extLst>
              <a:ext uri="{FF2B5EF4-FFF2-40B4-BE49-F238E27FC236}">
                <a16:creationId xmlns:a16="http://schemas.microsoft.com/office/drawing/2014/main" id="{7638D249-A044-4F03-9F75-610A10DB2AC1}"/>
              </a:ext>
            </a:extLst>
          </p:cNvPr>
          <p:cNvSpPr txBox="1"/>
          <p:nvPr/>
        </p:nvSpPr>
        <p:spPr>
          <a:xfrm>
            <a:off x="9642404" y="1464243"/>
            <a:ext cx="249566" cy="261610"/>
          </a:xfrm>
          <a:prstGeom prst="rect">
            <a:avLst/>
          </a:prstGeom>
          <a:noFill/>
        </p:spPr>
        <p:txBody>
          <a:bodyPr wrap="square" rtlCol="0">
            <a:spAutoFit/>
          </a:bodyPr>
          <a:lstStyle/>
          <a:p>
            <a:r>
              <a:rPr lang="en-US" sz="1050" dirty="0">
                <a:latin typeface="+mj-lt"/>
                <a:cs typeface="Arial" panose="020B0604020202020204" pitchFamily="34" charset="0"/>
              </a:rPr>
              <a:t>N</a:t>
            </a:r>
          </a:p>
        </p:txBody>
      </p:sp>
      <p:sp>
        <p:nvSpPr>
          <p:cNvPr id="188" name="Rectangle 187">
            <a:extLst>
              <a:ext uri="{FF2B5EF4-FFF2-40B4-BE49-F238E27FC236}">
                <a16:creationId xmlns:a16="http://schemas.microsoft.com/office/drawing/2014/main" id="{8887FCDF-9212-4775-820D-B82D133DDA08}"/>
              </a:ext>
            </a:extLst>
          </p:cNvPr>
          <p:cNvSpPr/>
          <p:nvPr/>
        </p:nvSpPr>
        <p:spPr>
          <a:xfrm>
            <a:off x="9642405" y="2039093"/>
            <a:ext cx="1888794" cy="4676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latin typeface="+mj-lt"/>
                <a:cs typeface="Arial" panose="020B0604020202020204" pitchFamily="34" charset="0"/>
              </a:rPr>
              <a:t>Classify new articles</a:t>
            </a:r>
          </a:p>
          <a:p>
            <a:r>
              <a:rPr lang="en-US" sz="1200" dirty="0">
                <a:latin typeface="+mj-lt"/>
                <a:cs typeface="Arial" panose="020B0604020202020204" pitchFamily="34" charset="0"/>
              </a:rPr>
              <a:t>Count misclassifications</a:t>
            </a:r>
          </a:p>
        </p:txBody>
      </p:sp>
      <p:cxnSp>
        <p:nvCxnSpPr>
          <p:cNvPr id="189" name="Straight Arrow Connector 188">
            <a:extLst>
              <a:ext uri="{FF2B5EF4-FFF2-40B4-BE49-F238E27FC236}">
                <a16:creationId xmlns:a16="http://schemas.microsoft.com/office/drawing/2014/main" id="{B1381A2A-A76B-44DC-B15C-62586302BE51}"/>
              </a:ext>
            </a:extLst>
          </p:cNvPr>
          <p:cNvCxnSpPr>
            <a:cxnSpLocks/>
            <a:stCxn id="165" idx="2"/>
            <a:endCxn id="188" idx="0"/>
          </p:cNvCxnSpPr>
          <p:nvPr/>
        </p:nvCxnSpPr>
        <p:spPr>
          <a:xfrm>
            <a:off x="10583938" y="1979394"/>
            <a:ext cx="2864" cy="596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3" name="Diamond 192">
            <a:extLst>
              <a:ext uri="{FF2B5EF4-FFF2-40B4-BE49-F238E27FC236}">
                <a16:creationId xmlns:a16="http://schemas.microsoft.com/office/drawing/2014/main" id="{50294E56-0C8E-4480-92BE-16082A5DE613}"/>
              </a:ext>
            </a:extLst>
          </p:cNvPr>
          <p:cNvSpPr/>
          <p:nvPr/>
        </p:nvSpPr>
        <p:spPr>
          <a:xfrm>
            <a:off x="9957137" y="2675636"/>
            <a:ext cx="1274634" cy="51652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cs typeface="Arial" panose="020B0604020202020204" pitchFamily="34" charset="0"/>
              </a:rPr>
              <a:t>Fake = 1</a:t>
            </a:r>
            <a:endParaRPr lang="en-US" dirty="0">
              <a:latin typeface="+mj-lt"/>
            </a:endParaRPr>
          </a:p>
        </p:txBody>
      </p:sp>
      <p:cxnSp>
        <p:nvCxnSpPr>
          <p:cNvPr id="194" name="Straight Arrow Connector 193">
            <a:extLst>
              <a:ext uri="{FF2B5EF4-FFF2-40B4-BE49-F238E27FC236}">
                <a16:creationId xmlns:a16="http://schemas.microsoft.com/office/drawing/2014/main" id="{6C005963-F0C1-46DA-AD31-371747177431}"/>
              </a:ext>
            </a:extLst>
          </p:cNvPr>
          <p:cNvCxnSpPr>
            <a:cxnSpLocks/>
            <a:stCxn id="188" idx="2"/>
            <a:endCxn id="193" idx="0"/>
          </p:cNvCxnSpPr>
          <p:nvPr/>
        </p:nvCxnSpPr>
        <p:spPr>
          <a:xfrm>
            <a:off x="10586802" y="2506709"/>
            <a:ext cx="7652" cy="168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8" name="Rectangle 197">
            <a:extLst>
              <a:ext uri="{FF2B5EF4-FFF2-40B4-BE49-F238E27FC236}">
                <a16:creationId xmlns:a16="http://schemas.microsoft.com/office/drawing/2014/main" id="{644340E9-19F4-4FD2-B3FE-C8A44DE28883}"/>
              </a:ext>
            </a:extLst>
          </p:cNvPr>
          <p:cNvSpPr/>
          <p:nvPr/>
        </p:nvSpPr>
        <p:spPr>
          <a:xfrm>
            <a:off x="9044146" y="3465607"/>
            <a:ext cx="1274634" cy="3054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latin typeface="+mj-lt"/>
                <a:cs typeface="Arial" panose="020B0604020202020204" pitchFamily="34" charset="0"/>
              </a:rPr>
              <a:t>P(Share) = 0.01</a:t>
            </a:r>
          </a:p>
        </p:txBody>
      </p:sp>
      <p:sp>
        <p:nvSpPr>
          <p:cNvPr id="199" name="Rectangle 198">
            <a:extLst>
              <a:ext uri="{FF2B5EF4-FFF2-40B4-BE49-F238E27FC236}">
                <a16:creationId xmlns:a16="http://schemas.microsoft.com/office/drawing/2014/main" id="{A0C04E89-051E-409E-B616-29EF995D151B}"/>
              </a:ext>
            </a:extLst>
          </p:cNvPr>
          <p:cNvSpPr/>
          <p:nvPr/>
        </p:nvSpPr>
        <p:spPr>
          <a:xfrm>
            <a:off x="10748841" y="3465607"/>
            <a:ext cx="1274634" cy="3054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latin typeface="+mj-lt"/>
                <a:cs typeface="Arial" panose="020B0604020202020204" pitchFamily="34" charset="0"/>
              </a:rPr>
              <a:t>P(Share) = 0.1</a:t>
            </a:r>
          </a:p>
        </p:txBody>
      </p:sp>
      <p:cxnSp>
        <p:nvCxnSpPr>
          <p:cNvPr id="200" name="Connector: Elbow 199">
            <a:extLst>
              <a:ext uri="{FF2B5EF4-FFF2-40B4-BE49-F238E27FC236}">
                <a16:creationId xmlns:a16="http://schemas.microsoft.com/office/drawing/2014/main" id="{CBF9447D-9490-4772-8DB4-3B94BF46D69E}"/>
              </a:ext>
            </a:extLst>
          </p:cNvPr>
          <p:cNvCxnSpPr>
            <a:cxnSpLocks/>
            <a:stCxn id="193" idx="1"/>
            <a:endCxn id="198" idx="0"/>
          </p:cNvCxnSpPr>
          <p:nvPr/>
        </p:nvCxnSpPr>
        <p:spPr>
          <a:xfrm rot="10800000" flipV="1">
            <a:off x="9681463" y="2933895"/>
            <a:ext cx="275674" cy="53171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03" name="Connector: Elbow 202">
            <a:extLst>
              <a:ext uri="{FF2B5EF4-FFF2-40B4-BE49-F238E27FC236}">
                <a16:creationId xmlns:a16="http://schemas.microsoft.com/office/drawing/2014/main" id="{5F966600-F70C-45B2-8B82-9DEF14634FAB}"/>
              </a:ext>
            </a:extLst>
          </p:cNvPr>
          <p:cNvCxnSpPr>
            <a:cxnSpLocks/>
            <a:stCxn id="193" idx="3"/>
            <a:endCxn id="199" idx="0"/>
          </p:cNvCxnSpPr>
          <p:nvPr/>
        </p:nvCxnSpPr>
        <p:spPr>
          <a:xfrm>
            <a:off x="11231771" y="2933896"/>
            <a:ext cx="154387" cy="53171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07" name="TextBox 206">
            <a:extLst>
              <a:ext uri="{FF2B5EF4-FFF2-40B4-BE49-F238E27FC236}">
                <a16:creationId xmlns:a16="http://schemas.microsoft.com/office/drawing/2014/main" id="{7D6E67BD-743E-4FAD-A6ED-ED584DCE151F}"/>
              </a:ext>
            </a:extLst>
          </p:cNvPr>
          <p:cNvSpPr txBox="1"/>
          <p:nvPr/>
        </p:nvSpPr>
        <p:spPr>
          <a:xfrm>
            <a:off x="11134068" y="2722436"/>
            <a:ext cx="249566" cy="261610"/>
          </a:xfrm>
          <a:prstGeom prst="rect">
            <a:avLst/>
          </a:prstGeom>
          <a:noFill/>
        </p:spPr>
        <p:txBody>
          <a:bodyPr wrap="square" rtlCol="0">
            <a:spAutoFit/>
          </a:bodyPr>
          <a:lstStyle/>
          <a:p>
            <a:r>
              <a:rPr lang="en-US" sz="1050" dirty="0">
                <a:latin typeface="+mj-lt"/>
                <a:cs typeface="Arial" panose="020B0604020202020204" pitchFamily="34" charset="0"/>
              </a:rPr>
              <a:t>N</a:t>
            </a:r>
          </a:p>
        </p:txBody>
      </p:sp>
      <p:sp>
        <p:nvSpPr>
          <p:cNvPr id="208" name="TextBox 207">
            <a:extLst>
              <a:ext uri="{FF2B5EF4-FFF2-40B4-BE49-F238E27FC236}">
                <a16:creationId xmlns:a16="http://schemas.microsoft.com/office/drawing/2014/main" id="{A429BBD5-3E1F-4013-B0FB-5077130FBA79}"/>
              </a:ext>
            </a:extLst>
          </p:cNvPr>
          <p:cNvSpPr txBox="1"/>
          <p:nvPr/>
        </p:nvSpPr>
        <p:spPr>
          <a:xfrm>
            <a:off x="9687677" y="2696653"/>
            <a:ext cx="249566" cy="261610"/>
          </a:xfrm>
          <a:prstGeom prst="rect">
            <a:avLst/>
          </a:prstGeom>
          <a:noFill/>
        </p:spPr>
        <p:txBody>
          <a:bodyPr wrap="square" rtlCol="0">
            <a:spAutoFit/>
          </a:bodyPr>
          <a:lstStyle/>
          <a:p>
            <a:r>
              <a:rPr lang="en-US" sz="1050" dirty="0">
                <a:latin typeface="+mj-lt"/>
                <a:cs typeface="Arial" panose="020B0604020202020204" pitchFamily="34" charset="0"/>
              </a:rPr>
              <a:t>Y</a:t>
            </a:r>
          </a:p>
        </p:txBody>
      </p:sp>
      <p:sp>
        <p:nvSpPr>
          <p:cNvPr id="209" name="Diamond 208">
            <a:extLst>
              <a:ext uri="{FF2B5EF4-FFF2-40B4-BE49-F238E27FC236}">
                <a16:creationId xmlns:a16="http://schemas.microsoft.com/office/drawing/2014/main" id="{C2C5DC77-56A5-4056-82F6-367C16928F87}"/>
              </a:ext>
            </a:extLst>
          </p:cNvPr>
          <p:cNvSpPr/>
          <p:nvPr/>
        </p:nvSpPr>
        <p:spPr>
          <a:xfrm>
            <a:off x="9642404" y="4290364"/>
            <a:ext cx="1589367" cy="51652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latin typeface="+mj-lt"/>
                <a:cs typeface="Arial" panose="020B0604020202020204" pitchFamily="34" charset="0"/>
              </a:rPr>
              <a:t>P(Share) = 1</a:t>
            </a:r>
            <a:endParaRPr lang="en-US" dirty="0">
              <a:latin typeface="+mj-lt"/>
            </a:endParaRPr>
          </a:p>
        </p:txBody>
      </p:sp>
      <p:cxnSp>
        <p:nvCxnSpPr>
          <p:cNvPr id="210" name="Connector: Elbow 209">
            <a:extLst>
              <a:ext uri="{FF2B5EF4-FFF2-40B4-BE49-F238E27FC236}">
                <a16:creationId xmlns:a16="http://schemas.microsoft.com/office/drawing/2014/main" id="{B34D812C-96B5-4004-A79E-DF41768940DD}"/>
              </a:ext>
            </a:extLst>
          </p:cNvPr>
          <p:cNvCxnSpPr>
            <a:cxnSpLocks/>
            <a:stCxn id="198" idx="2"/>
            <a:endCxn id="209" idx="0"/>
          </p:cNvCxnSpPr>
          <p:nvPr/>
        </p:nvCxnSpPr>
        <p:spPr>
          <a:xfrm rot="16200000" flipH="1">
            <a:off x="9799616" y="3652892"/>
            <a:ext cx="519318" cy="75562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13" name="Connector: Elbow 212">
            <a:extLst>
              <a:ext uri="{FF2B5EF4-FFF2-40B4-BE49-F238E27FC236}">
                <a16:creationId xmlns:a16="http://schemas.microsoft.com/office/drawing/2014/main" id="{D0E95ED2-2B30-4563-9505-2F509DA4CB88}"/>
              </a:ext>
            </a:extLst>
          </p:cNvPr>
          <p:cNvCxnSpPr>
            <a:cxnSpLocks/>
            <a:stCxn id="199" idx="2"/>
            <a:endCxn id="209" idx="0"/>
          </p:cNvCxnSpPr>
          <p:nvPr/>
        </p:nvCxnSpPr>
        <p:spPr>
          <a:xfrm rot="5400000">
            <a:off x="10651964" y="3556170"/>
            <a:ext cx="519318" cy="94907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6" name="Rectangle 215">
            <a:extLst>
              <a:ext uri="{FF2B5EF4-FFF2-40B4-BE49-F238E27FC236}">
                <a16:creationId xmlns:a16="http://schemas.microsoft.com/office/drawing/2014/main" id="{320B5345-10A6-490B-B362-BC9A3D26D479}"/>
              </a:ext>
            </a:extLst>
          </p:cNvPr>
          <p:cNvSpPr/>
          <p:nvPr/>
        </p:nvSpPr>
        <p:spPr>
          <a:xfrm>
            <a:off x="9694308" y="5039222"/>
            <a:ext cx="1490494" cy="6235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latin typeface="+mj-lt"/>
                <a:cs typeface="Arial" panose="020B0604020202020204" pitchFamily="34" charset="0"/>
              </a:rPr>
              <a:t>User shares the article on their feed</a:t>
            </a:r>
          </a:p>
        </p:txBody>
      </p:sp>
      <p:cxnSp>
        <p:nvCxnSpPr>
          <p:cNvPr id="217" name="Straight Arrow Connector 216">
            <a:extLst>
              <a:ext uri="{FF2B5EF4-FFF2-40B4-BE49-F238E27FC236}">
                <a16:creationId xmlns:a16="http://schemas.microsoft.com/office/drawing/2014/main" id="{5EBA1BB5-30F9-4711-8967-350249EB9DC2}"/>
              </a:ext>
            </a:extLst>
          </p:cNvPr>
          <p:cNvCxnSpPr>
            <a:cxnSpLocks/>
            <a:stCxn id="209" idx="2"/>
            <a:endCxn id="216" idx="0"/>
          </p:cNvCxnSpPr>
          <p:nvPr/>
        </p:nvCxnSpPr>
        <p:spPr>
          <a:xfrm>
            <a:off x="10437088" y="4806884"/>
            <a:ext cx="2467" cy="232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1" name="TextBox 220">
            <a:extLst>
              <a:ext uri="{FF2B5EF4-FFF2-40B4-BE49-F238E27FC236}">
                <a16:creationId xmlns:a16="http://schemas.microsoft.com/office/drawing/2014/main" id="{8BB98654-3CC7-456A-80F9-2E408D474213}"/>
              </a:ext>
            </a:extLst>
          </p:cNvPr>
          <p:cNvSpPr txBox="1"/>
          <p:nvPr/>
        </p:nvSpPr>
        <p:spPr>
          <a:xfrm>
            <a:off x="10421467" y="4754891"/>
            <a:ext cx="249566" cy="261610"/>
          </a:xfrm>
          <a:prstGeom prst="rect">
            <a:avLst/>
          </a:prstGeom>
          <a:noFill/>
        </p:spPr>
        <p:txBody>
          <a:bodyPr wrap="square" rtlCol="0">
            <a:spAutoFit/>
          </a:bodyPr>
          <a:lstStyle/>
          <a:p>
            <a:r>
              <a:rPr lang="en-US" sz="1050" dirty="0">
                <a:latin typeface="+mj-lt"/>
                <a:cs typeface="Arial" panose="020B0604020202020204" pitchFamily="34" charset="0"/>
              </a:rPr>
              <a:t>Y</a:t>
            </a:r>
          </a:p>
        </p:txBody>
      </p:sp>
      <p:cxnSp>
        <p:nvCxnSpPr>
          <p:cNvPr id="222" name="Connector: Elbow 221">
            <a:extLst>
              <a:ext uri="{FF2B5EF4-FFF2-40B4-BE49-F238E27FC236}">
                <a16:creationId xmlns:a16="http://schemas.microsoft.com/office/drawing/2014/main" id="{58A84839-B143-4D03-9736-91B6736EA7B5}"/>
              </a:ext>
            </a:extLst>
          </p:cNvPr>
          <p:cNvCxnSpPr>
            <a:cxnSpLocks/>
            <a:stCxn id="209" idx="1"/>
            <a:endCxn id="67" idx="3"/>
          </p:cNvCxnSpPr>
          <p:nvPr/>
        </p:nvCxnSpPr>
        <p:spPr>
          <a:xfrm rot="10800000">
            <a:off x="5974810" y="2536424"/>
            <a:ext cx="3667594" cy="201220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25" name="TextBox 224">
            <a:extLst>
              <a:ext uri="{FF2B5EF4-FFF2-40B4-BE49-F238E27FC236}">
                <a16:creationId xmlns:a16="http://schemas.microsoft.com/office/drawing/2014/main" id="{5C54F4BC-C767-4DB2-8A1F-92F880D1FACE}"/>
              </a:ext>
            </a:extLst>
          </p:cNvPr>
          <p:cNvSpPr txBox="1"/>
          <p:nvPr/>
        </p:nvSpPr>
        <p:spPr>
          <a:xfrm>
            <a:off x="9284876" y="4206387"/>
            <a:ext cx="249566" cy="261610"/>
          </a:xfrm>
          <a:prstGeom prst="rect">
            <a:avLst/>
          </a:prstGeom>
          <a:noFill/>
        </p:spPr>
        <p:txBody>
          <a:bodyPr wrap="square" rtlCol="0">
            <a:spAutoFit/>
          </a:bodyPr>
          <a:lstStyle/>
          <a:p>
            <a:r>
              <a:rPr lang="en-US" sz="1050" dirty="0">
                <a:latin typeface="+mj-lt"/>
                <a:cs typeface="Arial" panose="020B0604020202020204" pitchFamily="34" charset="0"/>
              </a:rPr>
              <a:t>N</a:t>
            </a:r>
          </a:p>
        </p:txBody>
      </p:sp>
      <p:cxnSp>
        <p:nvCxnSpPr>
          <p:cNvPr id="239" name="Connector: Elbow 238">
            <a:extLst>
              <a:ext uri="{FF2B5EF4-FFF2-40B4-BE49-F238E27FC236}">
                <a16:creationId xmlns:a16="http://schemas.microsoft.com/office/drawing/2014/main" id="{69C9277A-EA8B-4C7F-84C4-C457E761CE26}"/>
              </a:ext>
            </a:extLst>
          </p:cNvPr>
          <p:cNvCxnSpPr>
            <a:cxnSpLocks/>
            <a:stCxn id="216" idx="2"/>
            <a:endCxn id="67" idx="3"/>
          </p:cNvCxnSpPr>
          <p:nvPr/>
        </p:nvCxnSpPr>
        <p:spPr>
          <a:xfrm rot="5400000" flipH="1">
            <a:off x="6644026" y="1867209"/>
            <a:ext cx="3126313" cy="4464745"/>
          </a:xfrm>
          <a:prstGeom prst="bentConnector4">
            <a:avLst>
              <a:gd name="adj1" fmla="val -6662"/>
              <a:gd name="adj2" fmla="val 35135"/>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06298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5B8C0C1-B814-43FE-B8E9-326257DC040C}"/>
              </a:ext>
            </a:extLst>
          </p:cNvPr>
          <p:cNvGraphicFramePr>
            <a:graphicFrameLocks noGrp="1"/>
          </p:cNvGraphicFramePr>
          <p:nvPr>
            <p:extLst>
              <p:ext uri="{D42A27DB-BD31-4B8C-83A1-F6EECF244321}">
                <p14:modId xmlns:p14="http://schemas.microsoft.com/office/powerpoint/2010/main" val="1133058807"/>
              </p:ext>
            </p:extLst>
          </p:nvPr>
        </p:nvGraphicFramePr>
        <p:xfrm>
          <a:off x="375920" y="360679"/>
          <a:ext cx="11165840" cy="6380481"/>
        </p:xfrm>
        <a:graphic>
          <a:graphicData uri="http://schemas.openxmlformats.org/drawingml/2006/table">
            <a:tbl>
              <a:tblPr firstRow="1" firstCol="1" bandRow="1">
                <a:tableStyleId>{2A488322-F2BA-4B5B-9748-0D474271808F}</a:tableStyleId>
              </a:tblPr>
              <a:tblGrid>
                <a:gridCol w="2105388">
                  <a:extLst>
                    <a:ext uri="{9D8B030D-6E8A-4147-A177-3AD203B41FA5}">
                      <a16:colId xmlns:a16="http://schemas.microsoft.com/office/drawing/2014/main" val="2587550404"/>
                    </a:ext>
                  </a:extLst>
                </a:gridCol>
                <a:gridCol w="9060452">
                  <a:extLst>
                    <a:ext uri="{9D8B030D-6E8A-4147-A177-3AD203B41FA5}">
                      <a16:colId xmlns:a16="http://schemas.microsoft.com/office/drawing/2014/main" val="815477184"/>
                    </a:ext>
                  </a:extLst>
                </a:gridCol>
              </a:tblGrid>
              <a:tr h="335814">
                <a:tc>
                  <a:txBody>
                    <a:bodyPr/>
                    <a:lstStyle/>
                    <a:p>
                      <a:pPr marL="0" marR="0" algn="ctr">
                        <a:spcBef>
                          <a:spcPts val="600"/>
                        </a:spcBef>
                        <a:spcAft>
                          <a:spcPts val="600"/>
                        </a:spcAft>
                      </a:pPr>
                      <a:r>
                        <a:rPr lang="en-US" sz="2000" dirty="0">
                          <a:effectLst/>
                          <a:latin typeface="+mj-lt"/>
                        </a:rPr>
                        <a:t>Guideline</a:t>
                      </a:r>
                      <a:endParaRPr lang="en-US" sz="2000" dirty="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53E"/>
                    </a:solidFill>
                  </a:tcPr>
                </a:tc>
                <a:tc>
                  <a:txBody>
                    <a:bodyPr/>
                    <a:lstStyle/>
                    <a:p>
                      <a:pPr marL="0" marR="0" algn="ctr">
                        <a:spcBef>
                          <a:spcPts val="600"/>
                        </a:spcBef>
                        <a:spcAft>
                          <a:spcPts val="600"/>
                        </a:spcAft>
                      </a:pPr>
                      <a:r>
                        <a:rPr lang="en-US" sz="2000" dirty="0">
                          <a:effectLst/>
                          <a:latin typeface="+mj-lt"/>
                        </a:rPr>
                        <a:t>Research</a:t>
                      </a:r>
                      <a:endParaRPr lang="en-US" sz="2000" dirty="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53E"/>
                    </a:solidFill>
                  </a:tcPr>
                </a:tc>
                <a:extLst>
                  <a:ext uri="{0D108BD9-81ED-4DB2-BD59-A6C34878D82A}">
                    <a16:rowId xmlns:a16="http://schemas.microsoft.com/office/drawing/2014/main" val="3178184470"/>
                  </a:ext>
                </a:extLst>
              </a:tr>
              <a:tr h="671630">
                <a:tc>
                  <a:txBody>
                    <a:bodyPr/>
                    <a:lstStyle/>
                    <a:p>
                      <a:pPr marL="0" marR="0" algn="ctr">
                        <a:lnSpc>
                          <a:spcPct val="100000"/>
                        </a:lnSpc>
                        <a:spcBef>
                          <a:spcPts val="600"/>
                        </a:spcBef>
                        <a:spcAft>
                          <a:spcPts val="600"/>
                        </a:spcAft>
                      </a:pPr>
                      <a:r>
                        <a:rPr lang="en-US" sz="2000" dirty="0">
                          <a:effectLst/>
                          <a:latin typeface="+mj-lt"/>
                        </a:rPr>
                        <a:t>Design as an Artifact</a:t>
                      </a:r>
                      <a:endParaRPr lang="en-US" sz="2000" dirty="0">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53E"/>
                    </a:solidFill>
                  </a:tcPr>
                </a:tc>
                <a:tc>
                  <a:txBody>
                    <a:bodyPr/>
                    <a:lstStyle/>
                    <a:p>
                      <a:pPr marL="0" marR="0" algn="l">
                        <a:spcBef>
                          <a:spcPts val="600"/>
                        </a:spcBef>
                        <a:spcAft>
                          <a:spcPts val="600"/>
                        </a:spcAft>
                      </a:pPr>
                      <a:r>
                        <a:rPr lang="en-US" sz="2000" dirty="0">
                          <a:effectLst/>
                          <a:latin typeface="+mj-lt"/>
                        </a:rPr>
                        <a:t>The artifact designed in this paper is the social network environment which will be tested under several governance frameworks</a:t>
                      </a:r>
                      <a:endParaRPr lang="en-US" sz="2000" dirty="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800372"/>
                  </a:ext>
                </a:extLst>
              </a:tr>
              <a:tr h="1343259">
                <a:tc>
                  <a:txBody>
                    <a:bodyPr/>
                    <a:lstStyle/>
                    <a:p>
                      <a:pPr marL="0" marR="0" algn="ctr">
                        <a:lnSpc>
                          <a:spcPct val="100000"/>
                        </a:lnSpc>
                        <a:spcBef>
                          <a:spcPts val="600"/>
                        </a:spcBef>
                        <a:spcAft>
                          <a:spcPts val="600"/>
                        </a:spcAft>
                      </a:pPr>
                      <a:r>
                        <a:rPr lang="en-US" sz="2000" dirty="0">
                          <a:effectLst/>
                          <a:latin typeface="+mj-lt"/>
                        </a:rPr>
                        <a:t>Problem Relevance</a:t>
                      </a:r>
                      <a:endParaRPr lang="en-US" sz="2000" dirty="0">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53E"/>
                    </a:solidFill>
                  </a:tcPr>
                </a:tc>
                <a:tc>
                  <a:txBody>
                    <a:bodyPr/>
                    <a:lstStyle/>
                    <a:p>
                      <a:pPr marL="0" marR="0" algn="l">
                        <a:spcBef>
                          <a:spcPts val="600"/>
                        </a:spcBef>
                        <a:spcAft>
                          <a:spcPts val="600"/>
                        </a:spcAft>
                      </a:pPr>
                      <a:r>
                        <a:rPr lang="en-US" sz="2000" dirty="0">
                          <a:effectLst/>
                          <a:latin typeface="+mj-lt"/>
                        </a:rPr>
                        <a:t>The artifact is designed and instantiated to address a current problem on social media with the spread of fake news and its effects on the users. There is also potential for this problem to grow in the near future with more advances in AI.  </a:t>
                      </a:r>
                      <a:endParaRPr lang="en-US" sz="2000" dirty="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8702796"/>
                  </a:ext>
                </a:extLst>
              </a:tr>
              <a:tr h="671630">
                <a:tc>
                  <a:txBody>
                    <a:bodyPr/>
                    <a:lstStyle/>
                    <a:p>
                      <a:pPr marL="0" marR="0" algn="ctr">
                        <a:lnSpc>
                          <a:spcPct val="100000"/>
                        </a:lnSpc>
                        <a:spcBef>
                          <a:spcPts val="600"/>
                        </a:spcBef>
                        <a:spcAft>
                          <a:spcPts val="600"/>
                        </a:spcAft>
                      </a:pPr>
                      <a:r>
                        <a:rPr lang="en-US" sz="2000" dirty="0">
                          <a:effectLst/>
                          <a:latin typeface="+mj-lt"/>
                        </a:rPr>
                        <a:t>Design Evaluation</a:t>
                      </a:r>
                      <a:endParaRPr lang="en-US" sz="2000" dirty="0">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53E"/>
                    </a:solidFill>
                  </a:tcPr>
                </a:tc>
                <a:tc>
                  <a:txBody>
                    <a:bodyPr/>
                    <a:lstStyle/>
                    <a:p>
                      <a:pPr marL="0" marR="0" algn="l">
                        <a:spcBef>
                          <a:spcPts val="600"/>
                        </a:spcBef>
                        <a:spcAft>
                          <a:spcPts val="600"/>
                        </a:spcAft>
                      </a:pPr>
                      <a:r>
                        <a:rPr lang="en-US" sz="2000" dirty="0">
                          <a:effectLst/>
                          <a:latin typeface="+mj-lt"/>
                        </a:rPr>
                        <a:t>The evaluation of the model is determined by comparison of the data that is generated with real data that was obtained from social media</a:t>
                      </a:r>
                      <a:endParaRPr lang="en-US" sz="2000" dirty="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0933764"/>
                  </a:ext>
                </a:extLst>
              </a:tr>
              <a:tr h="1679074">
                <a:tc>
                  <a:txBody>
                    <a:bodyPr/>
                    <a:lstStyle/>
                    <a:p>
                      <a:pPr marL="0" marR="0" algn="ctr">
                        <a:lnSpc>
                          <a:spcPct val="100000"/>
                        </a:lnSpc>
                        <a:spcBef>
                          <a:spcPts val="600"/>
                        </a:spcBef>
                        <a:spcAft>
                          <a:spcPts val="600"/>
                        </a:spcAft>
                      </a:pPr>
                      <a:r>
                        <a:rPr lang="en-US" sz="2000" dirty="0">
                          <a:effectLst/>
                          <a:latin typeface="+mj-lt"/>
                        </a:rPr>
                        <a:t>Research Contributions</a:t>
                      </a:r>
                      <a:endParaRPr lang="en-US" sz="2000" dirty="0">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53E"/>
                    </a:solidFill>
                  </a:tcPr>
                </a:tc>
                <a:tc>
                  <a:txBody>
                    <a:bodyPr/>
                    <a:lstStyle/>
                    <a:p>
                      <a:pPr marL="0" marR="0" algn="l">
                        <a:spcBef>
                          <a:spcPts val="600"/>
                        </a:spcBef>
                        <a:spcAft>
                          <a:spcPts val="600"/>
                        </a:spcAft>
                      </a:pPr>
                      <a:r>
                        <a:rPr lang="en-US" sz="2000" dirty="0">
                          <a:effectLst/>
                          <a:latin typeface="+mj-lt"/>
                        </a:rPr>
                        <a:t>The first contribution is the simulation environment which can generate new data on user activity given model settings of the social media network dynamics. The second contribution is the governance framework that ensures that the mass effect of fake news is contained or remediated with some configurations from the network.</a:t>
                      </a:r>
                      <a:endParaRPr lang="en-US" sz="2000" dirty="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2826964"/>
                  </a:ext>
                </a:extLst>
              </a:tr>
              <a:tr h="1679074">
                <a:tc>
                  <a:txBody>
                    <a:bodyPr/>
                    <a:lstStyle/>
                    <a:p>
                      <a:pPr marL="0" marR="0" algn="ctr">
                        <a:lnSpc>
                          <a:spcPct val="100000"/>
                        </a:lnSpc>
                        <a:spcBef>
                          <a:spcPts val="600"/>
                        </a:spcBef>
                        <a:spcAft>
                          <a:spcPts val="600"/>
                        </a:spcAft>
                      </a:pPr>
                      <a:r>
                        <a:rPr lang="en-US" sz="2000" dirty="0">
                          <a:effectLst/>
                          <a:latin typeface="+mj-lt"/>
                        </a:rPr>
                        <a:t>Research Rigor</a:t>
                      </a:r>
                      <a:endParaRPr lang="en-US" sz="2000" dirty="0">
                        <a:effectLst/>
                        <a:latin typeface="+mj-lt"/>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1553E"/>
                    </a:solidFill>
                  </a:tcPr>
                </a:tc>
                <a:tc>
                  <a:txBody>
                    <a:bodyPr/>
                    <a:lstStyle/>
                    <a:p>
                      <a:pPr marL="0" marR="0" algn="l">
                        <a:spcBef>
                          <a:spcPts val="600"/>
                        </a:spcBef>
                        <a:spcAft>
                          <a:spcPts val="600"/>
                        </a:spcAft>
                      </a:pPr>
                      <a:r>
                        <a:rPr lang="en-US" sz="2000" dirty="0">
                          <a:effectLst/>
                          <a:latin typeface="+mj-lt"/>
                        </a:rPr>
                        <a:t>Building on complex systems, fake news classification, and AI governance literature. This research proposes a framework to illustrate the effects of disinformation on a social network and the potential remediations to reduce the negative effects associated with disinformation.</a:t>
                      </a:r>
                      <a:endParaRPr lang="en-US" sz="2000" dirty="0">
                        <a:effectLst/>
                        <a:latin typeface="+mj-lt"/>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4463623"/>
                  </a:ext>
                </a:extLst>
              </a:tr>
            </a:tbl>
          </a:graphicData>
        </a:graphic>
      </p:graphicFrame>
      <p:sp>
        <p:nvSpPr>
          <p:cNvPr id="3" name="TextBox 2">
            <a:extLst>
              <a:ext uri="{FF2B5EF4-FFF2-40B4-BE49-F238E27FC236}">
                <a16:creationId xmlns:a16="http://schemas.microsoft.com/office/drawing/2014/main" id="{990FC966-A287-49EE-A58E-6CCE9C8411F9}"/>
              </a:ext>
            </a:extLst>
          </p:cNvPr>
          <p:cNvSpPr txBox="1"/>
          <p:nvPr/>
        </p:nvSpPr>
        <p:spPr>
          <a:xfrm>
            <a:off x="0" y="0"/>
            <a:ext cx="2889898" cy="369332"/>
          </a:xfrm>
          <a:prstGeom prst="rect">
            <a:avLst/>
          </a:prstGeom>
          <a:noFill/>
        </p:spPr>
        <p:txBody>
          <a:bodyPr wrap="square" rtlCol="0">
            <a:spAutoFit/>
          </a:bodyPr>
          <a:lstStyle/>
          <a:p>
            <a:r>
              <a:rPr lang="en-US" b="1" dirty="0">
                <a:latin typeface="+mj-lt"/>
              </a:rPr>
              <a:t>RQ2</a:t>
            </a:r>
          </a:p>
        </p:txBody>
      </p:sp>
    </p:spTree>
    <p:extLst>
      <p:ext uri="{BB962C8B-B14F-4D97-AF65-F5344CB8AC3E}">
        <p14:creationId xmlns:p14="http://schemas.microsoft.com/office/powerpoint/2010/main" val="2451071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D633-4332-42F4-B845-4D69FDF785BF}"/>
              </a:ext>
            </a:extLst>
          </p:cNvPr>
          <p:cNvSpPr>
            <a:spLocks noGrp="1"/>
          </p:cNvSpPr>
          <p:nvPr>
            <p:ph type="ctrTitle"/>
          </p:nvPr>
        </p:nvSpPr>
        <p:spPr/>
        <p:txBody>
          <a:bodyPr/>
          <a:lstStyle/>
          <a:p>
            <a:r>
              <a:rPr lang="en-US" dirty="0"/>
              <a:t>Q&amp;A</a:t>
            </a:r>
          </a:p>
        </p:txBody>
      </p:sp>
    </p:spTree>
    <p:extLst>
      <p:ext uri="{BB962C8B-B14F-4D97-AF65-F5344CB8AC3E}">
        <p14:creationId xmlns:p14="http://schemas.microsoft.com/office/powerpoint/2010/main" val="2015303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D633-4332-42F4-B845-4D69FDF785BF}"/>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5B5F6D7D-3E13-4D3E-9CDA-35F182AD87F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9046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32C7-C835-412A-94E2-534CDA75C1F3}"/>
              </a:ext>
            </a:extLst>
          </p:cNvPr>
          <p:cNvSpPr>
            <a:spLocks noGrp="1"/>
          </p:cNvSpPr>
          <p:nvPr>
            <p:ph type="title"/>
          </p:nvPr>
        </p:nvSpPr>
        <p:spPr>
          <a:xfrm>
            <a:off x="838200" y="2103437"/>
            <a:ext cx="7564120" cy="1325563"/>
          </a:xfrm>
        </p:spPr>
        <p:txBody>
          <a:bodyPr>
            <a:normAutofit fontScale="90000"/>
          </a:bodyPr>
          <a:lstStyle/>
          <a:p>
            <a:r>
              <a:rPr lang="en-US" b="1" dirty="0"/>
              <a:t>Governance of Digital Platforms in the Modern Age of AI</a:t>
            </a:r>
            <a:br>
              <a:rPr lang="en-US" dirty="0"/>
            </a:br>
            <a:endParaRPr lang="en-US" dirty="0"/>
          </a:p>
        </p:txBody>
      </p:sp>
      <p:sp>
        <p:nvSpPr>
          <p:cNvPr id="3" name="TextBox 2">
            <a:extLst>
              <a:ext uri="{FF2B5EF4-FFF2-40B4-BE49-F238E27FC236}">
                <a16:creationId xmlns:a16="http://schemas.microsoft.com/office/drawing/2014/main" id="{74E4E6BC-90A3-4C2D-8190-3A751C7CC6DB}"/>
              </a:ext>
            </a:extLst>
          </p:cNvPr>
          <p:cNvSpPr txBox="1"/>
          <p:nvPr/>
        </p:nvSpPr>
        <p:spPr>
          <a:xfrm>
            <a:off x="7284720" y="3545840"/>
            <a:ext cx="3484880" cy="1569660"/>
          </a:xfrm>
          <a:prstGeom prst="rect">
            <a:avLst/>
          </a:prstGeom>
          <a:noFill/>
        </p:spPr>
        <p:txBody>
          <a:bodyPr wrap="square" rtlCol="0">
            <a:spAutoFit/>
          </a:bodyPr>
          <a:lstStyle/>
          <a:p>
            <a:r>
              <a:rPr lang="en-US" sz="2400" dirty="0">
                <a:latin typeface="+mj-lt"/>
              </a:rPr>
              <a:t>Abdallah Musmar</a:t>
            </a:r>
          </a:p>
          <a:p>
            <a:r>
              <a:rPr lang="en-US" sz="2400" dirty="0">
                <a:latin typeface="+mj-lt"/>
              </a:rPr>
              <a:t>He Zhang</a:t>
            </a:r>
          </a:p>
          <a:p>
            <a:r>
              <a:rPr lang="en-US" sz="2400" dirty="0">
                <a:latin typeface="+mj-lt"/>
              </a:rPr>
              <a:t>Sunil Mithas</a:t>
            </a:r>
          </a:p>
          <a:p>
            <a:r>
              <a:rPr lang="en-US" sz="2400" dirty="0">
                <a:latin typeface="+mj-lt"/>
              </a:rPr>
              <a:t>Balaji Padamanbhan</a:t>
            </a:r>
          </a:p>
        </p:txBody>
      </p:sp>
    </p:spTree>
    <p:extLst>
      <p:ext uri="{BB962C8B-B14F-4D97-AF65-F5344CB8AC3E}">
        <p14:creationId xmlns:p14="http://schemas.microsoft.com/office/powerpoint/2010/main" val="1963506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0B61-FEC8-4B6C-934C-34D4D34AEFAF}"/>
              </a:ext>
            </a:extLst>
          </p:cNvPr>
          <p:cNvSpPr>
            <a:spLocks noGrp="1"/>
          </p:cNvSpPr>
          <p:nvPr>
            <p:ph type="ctrTitle"/>
          </p:nvPr>
        </p:nvSpPr>
        <p:spPr>
          <a:xfrm>
            <a:off x="1524000" y="1884363"/>
            <a:ext cx="9144000" cy="2387600"/>
          </a:xfrm>
        </p:spPr>
        <p:txBody>
          <a:bodyPr/>
          <a:lstStyle/>
          <a:p>
            <a:r>
              <a:rPr lang="en-US" dirty="0"/>
              <a:t>Introduction and Research Questions</a:t>
            </a:r>
          </a:p>
        </p:txBody>
      </p:sp>
    </p:spTree>
    <p:extLst>
      <p:ext uri="{BB962C8B-B14F-4D97-AF65-F5344CB8AC3E}">
        <p14:creationId xmlns:p14="http://schemas.microsoft.com/office/powerpoint/2010/main" val="55746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75CA-31F1-494F-B2F9-D41147B7B4D0}"/>
              </a:ext>
            </a:extLst>
          </p:cNvPr>
          <p:cNvSpPr>
            <a:spLocks noGrp="1"/>
          </p:cNvSpPr>
          <p:nvPr>
            <p:ph type="title"/>
          </p:nvPr>
        </p:nvSpPr>
        <p:spPr/>
        <p:txBody>
          <a:bodyPr/>
          <a:lstStyle/>
          <a:p>
            <a:r>
              <a:rPr lang="en-US" dirty="0"/>
              <a:t>Background Summary</a:t>
            </a:r>
          </a:p>
        </p:txBody>
      </p:sp>
      <p:sp>
        <p:nvSpPr>
          <p:cNvPr id="3" name="Content Placeholder 2">
            <a:extLst>
              <a:ext uri="{FF2B5EF4-FFF2-40B4-BE49-F238E27FC236}">
                <a16:creationId xmlns:a16="http://schemas.microsoft.com/office/drawing/2014/main" id="{074AA277-E225-4D51-B5C1-00E27313BC18}"/>
              </a:ext>
            </a:extLst>
          </p:cNvPr>
          <p:cNvSpPr>
            <a:spLocks noGrp="1"/>
          </p:cNvSpPr>
          <p:nvPr>
            <p:ph idx="1"/>
          </p:nvPr>
        </p:nvSpPr>
        <p:spPr>
          <a:xfrm>
            <a:off x="838200" y="1825625"/>
            <a:ext cx="10515600" cy="4667250"/>
          </a:xfrm>
        </p:spPr>
        <p:txBody>
          <a:bodyPr>
            <a:normAutofit fontScale="92500" lnSpcReduction="20000"/>
          </a:bodyPr>
          <a:lstStyle/>
          <a:p>
            <a:r>
              <a:rPr lang="en-US" dirty="0">
                <a:latin typeface="+mj-lt"/>
              </a:rPr>
              <a:t>The reliability of information has been an increasing concern with the new technology capabilities that can create fake information that is hard to distinguish from real information given the new era of AI. </a:t>
            </a:r>
          </a:p>
          <a:p>
            <a:endParaRPr lang="en-US" dirty="0">
              <a:latin typeface="+mj-lt"/>
            </a:endParaRPr>
          </a:p>
          <a:p>
            <a:r>
              <a:rPr lang="en-US" dirty="0">
                <a:latin typeface="+mj-lt"/>
              </a:rPr>
              <a:t>We study the effect of incorporating fake news in a social network on the perception of real news in social media. </a:t>
            </a:r>
          </a:p>
          <a:p>
            <a:endParaRPr lang="en-US" dirty="0">
              <a:latin typeface="+mj-lt"/>
            </a:endParaRPr>
          </a:p>
          <a:p>
            <a:r>
              <a:rPr lang="en-US" dirty="0">
                <a:latin typeface="+mj-lt"/>
              </a:rPr>
              <a:t>Our study uses agent-based modeling to create an environment that resembles a social media site where users consume and react to news articles from different sources. </a:t>
            </a:r>
          </a:p>
          <a:p>
            <a:endParaRPr lang="en-US" dirty="0">
              <a:latin typeface="+mj-lt"/>
            </a:endParaRPr>
          </a:p>
          <a:p>
            <a:r>
              <a:rPr lang="en-US" dirty="0">
                <a:latin typeface="+mj-lt"/>
              </a:rPr>
              <a:t>Then we propose a governance framework that will remediate misinformation issues that arise from the spread of fake news</a:t>
            </a:r>
          </a:p>
        </p:txBody>
      </p:sp>
    </p:spTree>
    <p:extLst>
      <p:ext uri="{BB962C8B-B14F-4D97-AF65-F5344CB8AC3E}">
        <p14:creationId xmlns:p14="http://schemas.microsoft.com/office/powerpoint/2010/main" val="3763373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75CA-31F1-494F-B2F9-D41147B7B4D0}"/>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074AA277-E225-4D51-B5C1-00E27313BC18}"/>
              </a:ext>
            </a:extLst>
          </p:cNvPr>
          <p:cNvSpPr>
            <a:spLocks noGrp="1"/>
          </p:cNvSpPr>
          <p:nvPr>
            <p:ph idx="1"/>
          </p:nvPr>
        </p:nvSpPr>
        <p:spPr>
          <a:xfrm>
            <a:off x="838200" y="1381760"/>
            <a:ext cx="10515600" cy="5111115"/>
          </a:xfrm>
        </p:spPr>
        <p:txBody>
          <a:bodyPr>
            <a:normAutofit/>
          </a:bodyPr>
          <a:lstStyle/>
          <a:p>
            <a:r>
              <a:rPr lang="en-US" dirty="0">
                <a:latin typeface="+mj-lt"/>
              </a:rPr>
              <a:t>RQ1: What is the effect of injecting “fake news” in a user’s news feed on the users’ decisions when processing “real news”?</a:t>
            </a:r>
            <a:br>
              <a:rPr lang="en-US" dirty="0">
                <a:latin typeface="+mj-lt"/>
              </a:rPr>
            </a:br>
            <a:endParaRPr lang="en-US" dirty="0">
              <a:latin typeface="+mj-lt"/>
            </a:endParaRPr>
          </a:p>
          <a:p>
            <a:pPr lvl="1"/>
            <a:r>
              <a:rPr lang="en-US" dirty="0">
                <a:latin typeface="+mj-lt"/>
              </a:rPr>
              <a:t>H1: Increasing the percentage of “fake news” shared on a social media platform to a certain configuration increases the percentage of users incorrectly classifying real news as fake news</a:t>
            </a:r>
            <a:br>
              <a:rPr lang="en-US" dirty="0">
                <a:latin typeface="+mj-lt"/>
              </a:rPr>
            </a:br>
            <a:endParaRPr lang="en-US" dirty="0">
              <a:latin typeface="+mj-lt"/>
            </a:endParaRPr>
          </a:p>
          <a:p>
            <a:pPr lvl="1"/>
            <a:r>
              <a:rPr lang="en-US" dirty="0">
                <a:latin typeface="+mj-lt"/>
              </a:rPr>
              <a:t>H2: Increasing the percentage of “fake news” shared on a social media platform to a certain configuration increases the percentage of users incorrectly classifying fake news as real news</a:t>
            </a:r>
            <a:br>
              <a:rPr lang="en-US" dirty="0">
                <a:latin typeface="+mj-lt"/>
              </a:rPr>
            </a:br>
            <a:endParaRPr lang="en-US" dirty="0">
              <a:latin typeface="+mj-lt"/>
            </a:endParaRPr>
          </a:p>
          <a:p>
            <a:pPr lvl="1"/>
            <a:r>
              <a:rPr lang="en-US" dirty="0">
                <a:latin typeface="+mj-lt"/>
              </a:rPr>
              <a:t>H3: Increasing the percentage of “fake news” shared on a social media platform to a certain configuration leads to creating more polarized communities and sub-communities</a:t>
            </a:r>
          </a:p>
          <a:p>
            <a:pPr lvl="1"/>
            <a:endParaRPr lang="en-US" dirty="0">
              <a:latin typeface="+mj-lt"/>
            </a:endParaRPr>
          </a:p>
        </p:txBody>
      </p:sp>
    </p:spTree>
    <p:extLst>
      <p:ext uri="{BB962C8B-B14F-4D97-AF65-F5344CB8AC3E}">
        <p14:creationId xmlns:p14="http://schemas.microsoft.com/office/powerpoint/2010/main" val="631362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75CA-31F1-494F-B2F9-D41147B7B4D0}"/>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074AA277-E225-4D51-B5C1-00E27313BC18}"/>
              </a:ext>
            </a:extLst>
          </p:cNvPr>
          <p:cNvSpPr>
            <a:spLocks noGrp="1"/>
          </p:cNvSpPr>
          <p:nvPr>
            <p:ph idx="1"/>
          </p:nvPr>
        </p:nvSpPr>
        <p:spPr/>
        <p:txBody>
          <a:bodyPr>
            <a:normAutofit/>
          </a:bodyPr>
          <a:lstStyle/>
          <a:p>
            <a:r>
              <a:rPr lang="en-US" dirty="0">
                <a:latin typeface="+mj-lt"/>
              </a:rPr>
              <a:t>RQ2: What possible configurations can be implemented on a digital platform in order to reduce the user’s perception of real news as fake news?</a:t>
            </a:r>
          </a:p>
          <a:p>
            <a:endParaRPr lang="en-US" dirty="0">
              <a:latin typeface="+mj-lt"/>
            </a:endParaRPr>
          </a:p>
        </p:txBody>
      </p:sp>
    </p:spTree>
    <p:extLst>
      <p:ext uri="{BB962C8B-B14F-4D97-AF65-F5344CB8AC3E}">
        <p14:creationId xmlns:p14="http://schemas.microsoft.com/office/powerpoint/2010/main" val="3022686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336D9-21CF-455A-BD9B-D4AE3573D1EE}"/>
              </a:ext>
            </a:extLst>
          </p:cNvPr>
          <p:cNvSpPr>
            <a:spLocks noGrp="1"/>
          </p:cNvSpPr>
          <p:nvPr>
            <p:ph type="ctrTitle"/>
          </p:nvPr>
        </p:nvSpPr>
        <p:spPr/>
        <p:txBody>
          <a:bodyPr/>
          <a:lstStyle/>
          <a:p>
            <a:r>
              <a:rPr lang="en-US" dirty="0"/>
              <a:t>Research Method</a:t>
            </a:r>
          </a:p>
        </p:txBody>
      </p:sp>
    </p:spTree>
    <p:extLst>
      <p:ext uri="{BB962C8B-B14F-4D97-AF65-F5344CB8AC3E}">
        <p14:creationId xmlns:p14="http://schemas.microsoft.com/office/powerpoint/2010/main" val="610596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10A84-588C-4085-8388-78D74D2B3299}"/>
              </a:ext>
            </a:extLst>
          </p:cNvPr>
          <p:cNvSpPr>
            <a:spLocks noGrp="1"/>
          </p:cNvSpPr>
          <p:nvPr>
            <p:ph type="title"/>
          </p:nvPr>
        </p:nvSpPr>
        <p:spPr/>
        <p:txBody>
          <a:bodyPr/>
          <a:lstStyle/>
          <a:p>
            <a:r>
              <a:rPr lang="en-US" dirty="0"/>
              <a:t>Simulation Design – over the next few slides</a:t>
            </a:r>
          </a:p>
        </p:txBody>
      </p:sp>
      <p:sp>
        <p:nvSpPr>
          <p:cNvPr id="3" name="Content Placeholder 2">
            <a:extLst>
              <a:ext uri="{FF2B5EF4-FFF2-40B4-BE49-F238E27FC236}">
                <a16:creationId xmlns:a16="http://schemas.microsoft.com/office/drawing/2014/main" id="{DA617C60-013A-4819-9074-06B3115D72B4}"/>
              </a:ext>
            </a:extLst>
          </p:cNvPr>
          <p:cNvSpPr>
            <a:spLocks noGrp="1"/>
          </p:cNvSpPr>
          <p:nvPr>
            <p:ph idx="1"/>
          </p:nvPr>
        </p:nvSpPr>
        <p:spPr>
          <a:xfrm>
            <a:off x="838200" y="1825624"/>
            <a:ext cx="10515600" cy="4956175"/>
          </a:xfrm>
        </p:spPr>
        <p:txBody>
          <a:bodyPr/>
          <a:lstStyle/>
          <a:p>
            <a:r>
              <a:rPr lang="en-US" dirty="0">
                <a:latin typeface="+mj-lt"/>
              </a:rPr>
              <a:t>Object-Oriented design of the simulation and the agents</a:t>
            </a:r>
          </a:p>
          <a:p>
            <a:pPr marL="0" indent="0">
              <a:buNone/>
            </a:pPr>
            <a:endParaRPr lang="en-US" dirty="0">
              <a:latin typeface="+mj-lt"/>
            </a:endParaRPr>
          </a:p>
          <a:p>
            <a:r>
              <a:rPr lang="en-US" dirty="0">
                <a:latin typeface="+mj-lt"/>
              </a:rPr>
              <a:t>Creating the social network from the objects</a:t>
            </a:r>
          </a:p>
          <a:p>
            <a:pPr marL="0" indent="0">
              <a:buNone/>
            </a:pPr>
            <a:endParaRPr lang="en-US" dirty="0">
              <a:latin typeface="+mj-lt"/>
            </a:endParaRPr>
          </a:p>
          <a:p>
            <a:r>
              <a:rPr lang="en-US" dirty="0">
                <a:latin typeface="+mj-lt"/>
              </a:rPr>
              <a:t>Flow chart of a run of the simulation</a:t>
            </a:r>
          </a:p>
          <a:p>
            <a:endParaRPr lang="en-US" dirty="0">
              <a:latin typeface="+mj-lt"/>
            </a:endParaRPr>
          </a:p>
          <a:p>
            <a:r>
              <a:rPr lang="en-US" dirty="0">
                <a:latin typeface="+mj-lt"/>
              </a:rPr>
              <a:t>Pseudo code of the decisions made by the agents</a:t>
            </a:r>
          </a:p>
          <a:p>
            <a:endParaRPr lang="en-US" dirty="0">
              <a:latin typeface="+mj-lt"/>
            </a:endParaRPr>
          </a:p>
          <a:p>
            <a:r>
              <a:rPr lang="en-US" dirty="0">
                <a:latin typeface="+mj-lt"/>
              </a:rPr>
              <a:t>Preliminary results of the first few runs</a:t>
            </a:r>
          </a:p>
        </p:txBody>
      </p:sp>
    </p:spTree>
    <p:extLst>
      <p:ext uri="{BB962C8B-B14F-4D97-AF65-F5344CB8AC3E}">
        <p14:creationId xmlns:p14="http://schemas.microsoft.com/office/powerpoint/2010/main" val="1710762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3818</TotalTime>
  <Words>1688</Words>
  <Application>Microsoft Office PowerPoint</Application>
  <PresentationFormat>Widescreen</PresentationFormat>
  <Paragraphs>362</Paragraphs>
  <Slides>29</Slides>
  <Notes>6</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Courier New</vt:lpstr>
      <vt:lpstr>Times New Roman</vt:lpstr>
      <vt:lpstr>Office Theme</vt:lpstr>
      <vt:lpstr>USF ISDS PhD Oral Exam – 2019</vt:lpstr>
      <vt:lpstr>Dissertation Plan</vt:lpstr>
      <vt:lpstr>Governance of Digital Platforms in the Modern Age of AI </vt:lpstr>
      <vt:lpstr>Introduction and Research Questions</vt:lpstr>
      <vt:lpstr>Background Summary</vt:lpstr>
      <vt:lpstr>Research Questions</vt:lpstr>
      <vt:lpstr>Research Questions</vt:lpstr>
      <vt:lpstr>Research Method</vt:lpstr>
      <vt:lpstr>Simulation Design – over the next few slides</vt:lpstr>
      <vt:lpstr>PowerPoint Presentation</vt:lpstr>
      <vt:lpstr>How to create a social network that has news sources and users?   Also the network has communities and biases?</vt:lpstr>
      <vt:lpstr>PowerPoint Presentation</vt:lpstr>
      <vt:lpstr>PowerPoint Presentation</vt:lpstr>
      <vt:lpstr>PowerPoint Presentation</vt:lpstr>
      <vt:lpstr>PowerPoint Presentation</vt:lpstr>
      <vt:lpstr>PowerPoint Presentation</vt:lpstr>
      <vt:lpstr>PowerPoint Presentation</vt:lpstr>
      <vt:lpstr>How are news events being shared in the network? </vt:lpstr>
      <vt:lpstr>PowerPoint Presentation</vt:lpstr>
      <vt:lpstr>PowerPoint Presentation</vt:lpstr>
      <vt:lpstr>PowerPoint Presentation</vt:lpstr>
      <vt:lpstr>Pseudo code for news diffusion</vt:lpstr>
      <vt:lpstr>PowerPoint Presentation</vt:lpstr>
      <vt:lpstr>PowerPoint Presentation</vt:lpstr>
      <vt:lpstr>PowerPoint Presentation</vt:lpstr>
      <vt:lpstr>PowerPoint Presentation</vt:lpstr>
      <vt:lpstr>PowerPoint Presentation</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Abdalla Musmar</dc:creator>
  <cp:lastModifiedBy>Abdalla Musmar</cp:lastModifiedBy>
  <cp:revision>259</cp:revision>
  <dcterms:created xsi:type="dcterms:W3CDTF">2019-09-28T21:34:06Z</dcterms:created>
  <dcterms:modified xsi:type="dcterms:W3CDTF">2019-10-29T17:31:35Z</dcterms:modified>
</cp:coreProperties>
</file>