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4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3821-D886-448D-ACBE-CD9B22235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AFD9E-54EE-4E95-99F8-43EAD2565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40ABC-E96E-4300-8C09-51C7CDAE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F4CB-E387-4505-B216-F2B06DC0CC1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62685-A3B0-4D08-9CE6-5D0C5878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39C21-8277-48EB-B809-40E19E57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DB84-B36D-4264-8127-2B8CC567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5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ED35-D705-4ACE-A9BF-8618576F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1517F-08C8-4E1F-823A-2C3F8DC6B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17E83-5DF1-4AC7-AD9D-6240B53B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F4CB-E387-4505-B216-F2B06DC0CC1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5CBDD-EA20-49B9-BD75-30050882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35627-5B9C-44AD-8143-1FB3B358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DB84-B36D-4264-8127-2B8CC567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8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4B5D6D-450D-41B7-B529-1D98CF798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81CD9-3A4D-46D9-843F-6F32DECD1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CE201-0221-4A99-BF8B-2FD27C1D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F4CB-E387-4505-B216-F2B06DC0CC1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47F3C-8D7F-4E89-B4E1-E91B179C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EEFDE-7A73-4C99-97A0-A826E1DB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DB84-B36D-4264-8127-2B8CC567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2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899F-64AC-4080-AC18-F086ABA1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16A55-1A1F-4ADA-B658-18C8BE398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6C1FD-8930-4BA7-B9F2-1BFE4EC0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F4CB-E387-4505-B216-F2B06DC0CC1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B6454-3FB1-4178-A8DC-03742AA84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65557-74D4-4573-81FA-D9CCF74E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DB84-B36D-4264-8127-2B8CC567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7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5900-24C1-410F-9CA3-31070A34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3FAF4-E701-478A-BF8C-F8D8ED6B5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84830-84C4-437C-9B36-501A1067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F4CB-E387-4505-B216-F2B06DC0CC1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11CF-0A1C-41F3-8290-890ACF743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D4D0F-40C2-43C8-94AF-A0F8D370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DB84-B36D-4264-8127-2B8CC567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C3DC-9A6F-4284-B033-A7A9BB0A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B9650-8C1C-4B90-B8AE-857B970C3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EADFA-EE24-4136-B272-FA9121CE8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3B950-CBAF-4A45-B9DB-A7C80E27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F4CB-E387-4505-B216-F2B06DC0CC1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292A4-3417-44B5-925F-1178FBBEC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F2000-9A26-48BA-843E-C8394BDE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DB84-B36D-4264-8127-2B8CC567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3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DF47-357E-4E50-A28A-972E7CE7E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4D044-4250-4F16-B194-567ACC1AA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30CED-BE51-4017-BB53-6196CAC89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3B9EA-7DAA-4884-98D5-B83ED62E6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4FCC07-ABCE-4E87-8A2E-A0CEED3EF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4386F-E11E-479E-910B-E9700486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F4CB-E387-4505-B216-F2B06DC0CC1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97937-4516-4DE9-A0BC-2530B687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0FF0AF-A71B-46D2-A5F9-1706A8B9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DB84-B36D-4264-8127-2B8CC567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2503-31F1-4067-9839-67E8E0D2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E7C09-F6A3-4FC0-81E4-92080AC6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F4CB-E387-4505-B216-F2B06DC0CC1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6621C-9DFC-4F89-B774-D069B16C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A9285-D9D8-4C30-B473-F66E6597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DB84-B36D-4264-8127-2B8CC567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2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F8691C-4DDA-403F-8507-806F4037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F4CB-E387-4505-B216-F2B06DC0CC1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1AD71-F073-4BCF-AE52-64CBD7BB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DEB76-CE75-446A-84B8-F757CF96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DB84-B36D-4264-8127-2B8CC567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8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DAF8-9F7F-4AAC-ADC2-E2A7518A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8F227-838E-4DC2-BEAC-CCD216EE3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151E5-564B-49A0-AE94-498E41CC8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DC100-AE36-4220-AA1B-B42D9F0B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F4CB-E387-4505-B216-F2B06DC0CC1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AD535-87B8-4D92-8B5C-57265504A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12631-75CB-4BB0-86B9-35BE4BBA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DB84-B36D-4264-8127-2B8CC567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9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6095-39E7-4077-85D5-6D5FC692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E92038-1F31-4F21-97C6-35AE6D715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F2F10-FBDE-4525-990F-0CC424525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4E4B5-D38F-4782-81A0-63629D4E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F4CB-E387-4505-B216-F2B06DC0CC1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93326-81DE-4106-998F-A9F1DE6F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64B93-CF52-417C-B1A1-92DFFC50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DB84-B36D-4264-8127-2B8CC567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8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9C361-25CA-4C16-B606-C90546DEC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F3A79-B010-46DD-9EBC-08B788F5A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7A147-0438-4997-BD54-3666DE782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FF4CB-E387-4505-B216-F2B06DC0CC1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1431A-B9A6-45B1-B9BC-5EFC26581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3D4EE-4D91-4F94-AC2A-5EDD48EE1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DDB84-B36D-4264-8127-2B8CC567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6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55F7C3-CC75-4AA1-98D1-52035F4C2225}"/>
              </a:ext>
            </a:extLst>
          </p:cNvPr>
          <p:cNvSpPr/>
          <p:nvPr/>
        </p:nvSpPr>
        <p:spPr>
          <a:xfrm>
            <a:off x="117445" y="1600299"/>
            <a:ext cx="3280094" cy="1166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Create news sources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*Bias(</a:t>
            </a:r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=0.5,</a:t>
            </a:r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=2)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*Reliability(P(reliable)=0.1)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Add news sources to graph G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Connect any two news sources based on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a probability of similarity = P((2-</a:t>
            </a:r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bias)/2)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DC5C4-410F-47CC-8D54-44A787D2D9A5}"/>
              </a:ext>
            </a:extLst>
          </p:cNvPr>
          <p:cNvSpPr/>
          <p:nvPr/>
        </p:nvSpPr>
        <p:spPr>
          <a:xfrm>
            <a:off x="117445" y="497746"/>
            <a:ext cx="3280093" cy="794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Create empty graph G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Define news article class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Define news source class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Define user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617C4F-186E-430D-98DE-431A12388347}"/>
              </a:ext>
            </a:extLst>
          </p:cNvPr>
          <p:cNvSpPr txBox="1"/>
          <p:nvPr/>
        </p:nvSpPr>
        <p:spPr>
          <a:xfrm>
            <a:off x="0" y="-62318"/>
            <a:ext cx="998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E3825C-04B9-4388-88AD-F8F4D0D0EC3F}"/>
              </a:ext>
            </a:extLst>
          </p:cNvPr>
          <p:cNvSpPr/>
          <p:nvPr/>
        </p:nvSpPr>
        <p:spPr>
          <a:xfrm>
            <a:off x="117445" y="3074763"/>
            <a:ext cx="3280096" cy="1681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Create users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*Bias(</a:t>
            </a:r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=0,</a:t>
            </a:r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=2)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*Analytical &amp; Motivated (P(A&amp;M)=0.05)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*Classifier = Default trained classifier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Add users to graph G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User follows a news sources based on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two probabilities: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probability of similarity = P((2-</a:t>
            </a:r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bias)/2) AND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probability of random connection = P(0.01)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B84B88-8639-4BDF-B5E4-7B00D2558DDA}"/>
              </a:ext>
            </a:extLst>
          </p:cNvPr>
          <p:cNvSpPr txBox="1"/>
          <p:nvPr/>
        </p:nvSpPr>
        <p:spPr>
          <a:xfrm>
            <a:off x="0" y="225789"/>
            <a:ext cx="729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957A2A-F38F-4F91-9FCA-0F0216937AC6}"/>
              </a:ext>
            </a:extLst>
          </p:cNvPr>
          <p:cNvSpPr txBox="1"/>
          <p:nvPr/>
        </p:nvSpPr>
        <p:spPr>
          <a:xfrm>
            <a:off x="0" y="1334585"/>
            <a:ext cx="729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4028A2-0725-4244-A143-54273669BC15}"/>
              </a:ext>
            </a:extLst>
          </p:cNvPr>
          <p:cNvSpPr txBox="1"/>
          <p:nvPr/>
        </p:nvSpPr>
        <p:spPr>
          <a:xfrm>
            <a:off x="-3" y="2789193"/>
            <a:ext cx="729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585863-26AC-4D5A-9EC8-43EB2BF2AAB1}"/>
              </a:ext>
            </a:extLst>
          </p:cNvPr>
          <p:cNvSpPr/>
          <p:nvPr/>
        </p:nvSpPr>
        <p:spPr>
          <a:xfrm>
            <a:off x="117444" y="5064951"/>
            <a:ext cx="3280095" cy="1295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 initially connects to any other user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under a very small probability = P(0.005)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 connects to an indirectly connected user through their mutual connections based on a random probability in an iterative process until average degree of graph G is achieved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C1FCC4-8A2B-42F6-9AA0-ABFB54C7DCDC}"/>
              </a:ext>
            </a:extLst>
          </p:cNvPr>
          <p:cNvSpPr txBox="1"/>
          <p:nvPr/>
        </p:nvSpPr>
        <p:spPr>
          <a:xfrm>
            <a:off x="-3" y="4810522"/>
            <a:ext cx="729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24E396-D639-4391-983F-25B9A70D2A05}"/>
              </a:ext>
            </a:extLst>
          </p:cNvPr>
          <p:cNvSpPr txBox="1"/>
          <p:nvPr/>
        </p:nvSpPr>
        <p:spPr>
          <a:xfrm>
            <a:off x="4356688" y="206051"/>
            <a:ext cx="729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0A5149-C048-46AB-BE75-B0DE6220C989}"/>
              </a:ext>
            </a:extLst>
          </p:cNvPr>
          <p:cNvSpPr/>
          <p:nvPr/>
        </p:nvSpPr>
        <p:spPr>
          <a:xfrm>
            <a:off x="4453160" y="475375"/>
            <a:ext cx="3280091" cy="1303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Create news events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*Randomly assign to a news source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*Generate sentiment randomly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*Draw a random “number of shares” from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a distribution based on sentiment score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*Assign fake score based on P(sentiment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and number of shares)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7D0907-E472-4D42-AEF9-C6B11165C2B6}"/>
              </a:ext>
            </a:extLst>
          </p:cNvPr>
          <p:cNvSpPr txBox="1"/>
          <p:nvPr/>
        </p:nvSpPr>
        <p:spPr>
          <a:xfrm>
            <a:off x="4356688" y="1856585"/>
            <a:ext cx="729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25E64D-BC6C-48DE-B688-574B497E3A5B}"/>
              </a:ext>
            </a:extLst>
          </p:cNvPr>
          <p:cNvSpPr/>
          <p:nvPr/>
        </p:nvSpPr>
        <p:spPr>
          <a:xfrm>
            <a:off x="4453158" y="2125908"/>
            <a:ext cx="3280093" cy="4392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For an event, the assigned news source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publishes the event (Events happen in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order. When an event that is published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means the simulation has advanced one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step)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Loop through the news sources and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check if any neighbor has published the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news event, then based on a probability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of similarity = P((2-</a:t>
            </a:r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bias)/2) and the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reliability of the connected news source,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publish the news event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Loop through all the users and search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through their recent feed of news events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that is captured from their adjacent users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and followed news sources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*If the user sees a new event, then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predict whether the event is fake or real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and then update the classification counters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*If the event is predicted to be fake, set a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very small probability P(0.01) that it will be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shared by the user. Otherwise, set a larger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probability P(0.1) that it will be shared</a:t>
            </a:r>
          </a:p>
        </p:txBody>
      </p:sp>
    </p:spTree>
    <p:extLst>
      <p:ext uri="{BB962C8B-B14F-4D97-AF65-F5344CB8AC3E}">
        <p14:creationId xmlns:p14="http://schemas.microsoft.com/office/powerpoint/2010/main" val="100629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C3E574-9DA5-4BD5-ADB7-8F18F6FA4EF5}"/>
              </a:ext>
            </a:extLst>
          </p:cNvPr>
          <p:cNvSpPr/>
          <p:nvPr/>
        </p:nvSpPr>
        <p:spPr>
          <a:xfrm>
            <a:off x="1903083" y="638555"/>
            <a:ext cx="7994012" cy="565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  <a:cs typeface="Arial" panose="020B0604020202020204" pitchFamily="34" charset="0"/>
              </a:rPr>
              <a:t>Create empty graph and add news sources. Connect news sources based on their similarity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3AA241-6C07-46B5-B824-B4CBBE141ED3}"/>
              </a:ext>
            </a:extLst>
          </p:cNvPr>
          <p:cNvSpPr/>
          <p:nvPr/>
        </p:nvSpPr>
        <p:spPr>
          <a:xfrm>
            <a:off x="3962400" y="1487085"/>
            <a:ext cx="3830320" cy="384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+mj-lt"/>
                <a:cs typeface="Arial" panose="020B0604020202020204" pitchFamily="34" charset="0"/>
              </a:rPr>
              <a:t>Create E news events (e=1, 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E476AC-A176-4CA0-839B-CCAAA00BE76A}"/>
              </a:ext>
            </a:extLst>
          </p:cNvPr>
          <p:cNvSpPr/>
          <p:nvPr/>
        </p:nvSpPr>
        <p:spPr>
          <a:xfrm>
            <a:off x="1884678" y="2136441"/>
            <a:ext cx="8002258" cy="581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  <a:cs typeface="Arial" panose="020B0604020202020204" pitchFamily="34" charset="0"/>
              </a:rPr>
              <a:t>Add users to the graph. Connect the users to each other and to news sources in an iterative process that aims at creating communities 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BE28DB48-DF6A-4DCC-B566-81951702F7D2}"/>
              </a:ext>
            </a:extLst>
          </p:cNvPr>
          <p:cNvSpPr/>
          <p:nvPr/>
        </p:nvSpPr>
        <p:spPr>
          <a:xfrm>
            <a:off x="5060637" y="5725473"/>
            <a:ext cx="1625600" cy="7722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  <a:cs typeface="Times New Roman" panose="02020603050405020304" pitchFamily="18" charset="0"/>
              </a:rPr>
              <a:t>e &lt;=E</a:t>
            </a:r>
            <a:endParaRPr lang="en-US" sz="2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388BD4-27A9-49A2-B3C5-871058F801B2}"/>
              </a:ext>
            </a:extLst>
          </p:cNvPr>
          <p:cNvSpPr/>
          <p:nvPr/>
        </p:nvSpPr>
        <p:spPr>
          <a:xfrm>
            <a:off x="1866271" y="3008513"/>
            <a:ext cx="8002258" cy="581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  <a:cs typeface="Arial" panose="020B0604020202020204" pitchFamily="34" charset="0"/>
              </a:rPr>
              <a:t>New event shared by its original news source. The source’s neighbors  find the news article in their feed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BACFA-E36F-4416-A720-079A929DEC88}"/>
              </a:ext>
            </a:extLst>
          </p:cNvPr>
          <p:cNvSpPr/>
          <p:nvPr/>
        </p:nvSpPr>
        <p:spPr>
          <a:xfrm>
            <a:off x="1884678" y="3975502"/>
            <a:ext cx="8002258" cy="543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  <a:cs typeface="Arial" panose="020B0604020202020204" pitchFamily="34" charset="0"/>
              </a:rPr>
              <a:t>News sources share the news event based on their reliability and based on similarity. The list of neighbors may expand upon sharing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0D223B-1318-46F9-BD39-34AC339DC6BB}"/>
              </a:ext>
            </a:extLst>
          </p:cNvPr>
          <p:cNvSpPr/>
          <p:nvPr/>
        </p:nvSpPr>
        <p:spPr>
          <a:xfrm>
            <a:off x="1876431" y="4910133"/>
            <a:ext cx="8010505" cy="543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  <a:cs typeface="Arial" panose="020B0604020202020204" pitchFamily="34" charset="0"/>
              </a:rPr>
              <a:t>Users classify the news event they have not seen. They also might share based on a share probability. The list of neighbors may expand upon sharing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2700F6-59BB-4ADA-BFEA-64CCBCFC8018}"/>
              </a:ext>
            </a:extLst>
          </p:cNvPr>
          <p:cNvSpPr/>
          <p:nvPr/>
        </p:nvSpPr>
        <p:spPr>
          <a:xfrm>
            <a:off x="9159241" y="6424799"/>
            <a:ext cx="711202" cy="386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  <a:cs typeface="Arial" panose="020B0604020202020204" pitchFamily="34" charset="0"/>
              </a:rPr>
              <a:t>End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04C188-3BD3-412B-ABC6-E1345588E657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5877560" y="1204401"/>
            <a:ext cx="22529" cy="28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00E213-A4BD-46E0-9512-C519BADD53F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877560" y="1871374"/>
            <a:ext cx="8247" cy="26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1339F16-C422-4F39-B3C2-C177BC995B8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5867400" y="2717822"/>
            <a:ext cx="18407" cy="290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A5CB3-7527-435D-BF67-9C010C6ED09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867400" y="3589895"/>
            <a:ext cx="18407" cy="38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24B16E-B9D4-43BF-99F1-1C98C8D5281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5881684" y="4519062"/>
            <a:ext cx="4123" cy="39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DD3128-4784-423B-8214-00BD52654D78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5873437" y="5453693"/>
            <a:ext cx="8247" cy="271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AF21484-37E7-4D73-8CBB-6D768ED9C636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5400000" flipH="1">
            <a:off x="2270619" y="2894856"/>
            <a:ext cx="3198469" cy="4007166"/>
          </a:xfrm>
          <a:prstGeom prst="bentConnector4">
            <a:avLst>
              <a:gd name="adj1" fmla="val -3652"/>
              <a:gd name="adj2" fmla="val 1057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C6CD859-AA0D-4AE3-9E30-81F2904D78E3}"/>
              </a:ext>
            </a:extLst>
          </p:cNvPr>
          <p:cNvSpPr txBox="1"/>
          <p:nvPr/>
        </p:nvSpPr>
        <p:spPr>
          <a:xfrm>
            <a:off x="6662909" y="6365392"/>
            <a:ext cx="568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No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54E956-8B32-478D-9837-32A3EEDC8308}"/>
              </a:ext>
            </a:extLst>
          </p:cNvPr>
          <p:cNvSpPr txBox="1"/>
          <p:nvPr/>
        </p:nvSpPr>
        <p:spPr>
          <a:xfrm>
            <a:off x="4378961" y="6359174"/>
            <a:ext cx="56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Yes</a:t>
            </a:r>
          </a:p>
        </p:txBody>
      </p:sp>
      <p:cxnSp>
        <p:nvCxnSpPr>
          <p:cNvPr id="248" name="Connector: Elbow 247">
            <a:extLst>
              <a:ext uri="{FF2B5EF4-FFF2-40B4-BE49-F238E27FC236}">
                <a16:creationId xmlns:a16="http://schemas.microsoft.com/office/drawing/2014/main" id="{B4E476B9-C923-4BEE-AE3F-1E19503349C5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 rot="16200000" flipH="1">
            <a:off x="7456256" y="4914854"/>
            <a:ext cx="120166" cy="3285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8" name="Rectangle 277">
            <a:extLst>
              <a:ext uri="{FF2B5EF4-FFF2-40B4-BE49-F238E27FC236}">
                <a16:creationId xmlns:a16="http://schemas.microsoft.com/office/drawing/2014/main" id="{D3485044-7B02-472C-8FF3-C91C2CCB052C}"/>
              </a:ext>
            </a:extLst>
          </p:cNvPr>
          <p:cNvSpPr/>
          <p:nvPr/>
        </p:nvSpPr>
        <p:spPr>
          <a:xfrm>
            <a:off x="5413445" y="53365"/>
            <a:ext cx="973287" cy="33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  <a:cs typeface="Arial" panose="020B0604020202020204" pitchFamily="34" charset="0"/>
              </a:rPr>
              <a:t>Start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8C85617C-ED84-4CA7-BC96-49CCB717C1AB}"/>
              </a:ext>
            </a:extLst>
          </p:cNvPr>
          <p:cNvCxnSpPr>
            <a:cxnSpLocks/>
            <a:stCxn id="278" idx="2"/>
            <a:endCxn id="2" idx="0"/>
          </p:cNvCxnSpPr>
          <p:nvPr/>
        </p:nvCxnSpPr>
        <p:spPr>
          <a:xfrm>
            <a:off x="5900089" y="383565"/>
            <a:ext cx="0" cy="25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42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C3E574-9DA5-4BD5-ADB7-8F18F6FA4EF5}"/>
              </a:ext>
            </a:extLst>
          </p:cNvPr>
          <p:cNvSpPr/>
          <p:nvPr/>
        </p:nvSpPr>
        <p:spPr>
          <a:xfrm>
            <a:off x="1903083" y="638555"/>
            <a:ext cx="7994012" cy="565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the Social Network Model based using one of the algorithm that determines the shape of the communities that make the network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3AA241-6C07-46B5-B824-B4CBBE141ED3}"/>
              </a:ext>
            </a:extLst>
          </p:cNvPr>
          <p:cNvSpPr/>
          <p:nvPr/>
        </p:nvSpPr>
        <p:spPr>
          <a:xfrm>
            <a:off x="3984928" y="1669180"/>
            <a:ext cx="3830320" cy="384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E news events (e=1, E)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BE28DB48-DF6A-4DCC-B566-81951702F7D2}"/>
              </a:ext>
            </a:extLst>
          </p:cNvPr>
          <p:cNvSpPr/>
          <p:nvPr/>
        </p:nvSpPr>
        <p:spPr>
          <a:xfrm>
            <a:off x="5060637" y="5725473"/>
            <a:ext cx="1625600" cy="7722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&lt;=E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388BD4-27A9-49A2-B3C5-871058F801B2}"/>
              </a:ext>
            </a:extLst>
          </p:cNvPr>
          <p:cNvSpPr/>
          <p:nvPr/>
        </p:nvSpPr>
        <p:spPr>
          <a:xfrm>
            <a:off x="1898959" y="2500213"/>
            <a:ext cx="8002258" cy="581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event shared by its original source. The source’s neighbors find the news article in their feed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BACFA-E36F-4416-A720-079A929DEC88}"/>
              </a:ext>
            </a:extLst>
          </p:cNvPr>
          <p:cNvSpPr/>
          <p:nvPr/>
        </p:nvSpPr>
        <p:spPr>
          <a:xfrm>
            <a:off x="1901504" y="3693717"/>
            <a:ext cx="8002258" cy="543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sources share the news event based on their reliability and based on similarity. The number of viewers may expand upon sharing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0D223B-1318-46F9-BD39-34AC339DC6BB}"/>
              </a:ext>
            </a:extLst>
          </p:cNvPr>
          <p:cNvSpPr/>
          <p:nvPr/>
        </p:nvSpPr>
        <p:spPr>
          <a:xfrm>
            <a:off x="1876431" y="4910133"/>
            <a:ext cx="8010505" cy="543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classify the news event they have not seen. They also might share based on a share probability. Data on sharing the news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 collected.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2700F6-59BB-4ADA-BFEA-64CCBCFC8018}"/>
              </a:ext>
            </a:extLst>
          </p:cNvPr>
          <p:cNvSpPr/>
          <p:nvPr/>
        </p:nvSpPr>
        <p:spPr>
          <a:xfrm>
            <a:off x="9159241" y="6424799"/>
            <a:ext cx="711202" cy="386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04C188-3BD3-412B-ABC6-E1345588E657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5900088" y="1204401"/>
            <a:ext cx="1" cy="464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00E213-A4BD-46E0-9512-C519BADD53F4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5900088" y="2053469"/>
            <a:ext cx="0" cy="44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A5CB3-7527-435D-BF67-9C010C6ED09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900088" y="3081595"/>
            <a:ext cx="2545" cy="61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24B16E-B9D4-43BF-99F1-1C98C8D5281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5881684" y="4237277"/>
            <a:ext cx="20949" cy="67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DD3128-4784-423B-8214-00BD52654D78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5873437" y="5453693"/>
            <a:ext cx="8247" cy="271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AF21484-37E7-4D73-8CBB-6D768ED9C636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5400000" flipH="1">
            <a:off x="2032813" y="2657050"/>
            <a:ext cx="3706769" cy="3974478"/>
          </a:xfrm>
          <a:prstGeom prst="bentConnector4">
            <a:avLst>
              <a:gd name="adj1" fmla="val -6167"/>
              <a:gd name="adj2" fmla="val 1057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C6CD859-AA0D-4AE3-9E30-81F2904D78E3}"/>
              </a:ext>
            </a:extLst>
          </p:cNvPr>
          <p:cNvSpPr txBox="1"/>
          <p:nvPr/>
        </p:nvSpPr>
        <p:spPr>
          <a:xfrm>
            <a:off x="6662909" y="6365392"/>
            <a:ext cx="568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54E956-8B32-478D-9837-32A3EEDC8308}"/>
              </a:ext>
            </a:extLst>
          </p:cNvPr>
          <p:cNvSpPr txBox="1"/>
          <p:nvPr/>
        </p:nvSpPr>
        <p:spPr>
          <a:xfrm>
            <a:off x="4378961" y="6359174"/>
            <a:ext cx="56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cxnSp>
        <p:nvCxnSpPr>
          <p:cNvPr id="248" name="Connector: Elbow 247">
            <a:extLst>
              <a:ext uri="{FF2B5EF4-FFF2-40B4-BE49-F238E27FC236}">
                <a16:creationId xmlns:a16="http://schemas.microsoft.com/office/drawing/2014/main" id="{B4E476B9-C923-4BEE-AE3F-1E19503349C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44131" y="5023608"/>
            <a:ext cx="120166" cy="3285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8" name="Rectangle 277">
            <a:extLst>
              <a:ext uri="{FF2B5EF4-FFF2-40B4-BE49-F238E27FC236}">
                <a16:creationId xmlns:a16="http://schemas.microsoft.com/office/drawing/2014/main" id="{D3485044-7B02-472C-8FF3-C91C2CCB052C}"/>
              </a:ext>
            </a:extLst>
          </p:cNvPr>
          <p:cNvSpPr/>
          <p:nvPr/>
        </p:nvSpPr>
        <p:spPr>
          <a:xfrm>
            <a:off x="5413445" y="53365"/>
            <a:ext cx="973287" cy="33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8C85617C-ED84-4CA7-BC96-49CCB717C1AB}"/>
              </a:ext>
            </a:extLst>
          </p:cNvPr>
          <p:cNvCxnSpPr>
            <a:cxnSpLocks/>
            <a:stCxn id="278" idx="2"/>
            <a:endCxn id="2" idx="0"/>
          </p:cNvCxnSpPr>
          <p:nvPr/>
        </p:nvCxnSpPr>
        <p:spPr>
          <a:xfrm>
            <a:off x="5900089" y="383565"/>
            <a:ext cx="0" cy="25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56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B73486C-CBE3-437A-AC39-1579E2454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5456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7712469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478889639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896717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06344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BA72213-D294-4AF8-AE53-F3B1D57B2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318" y="271986"/>
            <a:ext cx="2958475" cy="2958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10E1B3-CBE5-4190-92CC-71A0C20C25BD}"/>
              </a:ext>
            </a:extLst>
          </p:cNvPr>
          <p:cNvSpPr txBox="1"/>
          <p:nvPr/>
        </p:nvSpPr>
        <p:spPr>
          <a:xfrm>
            <a:off x="335560" y="411061"/>
            <a:ext cx="2502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Law Cluster Graph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Influencers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Cliques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7CD1CD-F36A-4188-A40A-BABC3F462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508" y="183727"/>
            <a:ext cx="2032932" cy="30071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C283DA-1F64-4159-A93B-60783A1401FE}"/>
              </a:ext>
            </a:extLst>
          </p:cNvPr>
          <p:cNvSpPr txBox="1"/>
          <p:nvPr/>
        </p:nvSpPr>
        <p:spPr>
          <a:xfrm>
            <a:off x="6395209" y="411061"/>
            <a:ext cx="26774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Relaxed Caveman Graph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Cliques of highly dense connections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network Influencers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680730-F547-4C33-AEBC-CD350CB30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318" y="3514679"/>
            <a:ext cx="2958475" cy="32154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48788C-B411-4C18-846B-0CE884461766}"/>
              </a:ext>
            </a:extLst>
          </p:cNvPr>
          <p:cNvSpPr txBox="1"/>
          <p:nvPr/>
        </p:nvSpPr>
        <p:spPr>
          <a:xfrm>
            <a:off x="335560" y="3723692"/>
            <a:ext cx="25027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Random Partition Graph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 can be set with a mean and variance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 and intra cluster connections can be configured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A59A02-058E-4937-BC30-B696C2692A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273" y="3514679"/>
            <a:ext cx="3073167" cy="30713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6C9371-F446-4363-9BEA-F94563CEECE7}"/>
              </a:ext>
            </a:extLst>
          </p:cNvPr>
          <p:cNvSpPr txBox="1"/>
          <p:nvPr/>
        </p:nvSpPr>
        <p:spPr>
          <a:xfrm>
            <a:off x="6395208" y="3743058"/>
            <a:ext cx="26774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Graph Forge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use a real social network graph and create a graph with a similar eigen structure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ratio of eigenvectors similar to the original graph can be configured</a:t>
            </a:r>
          </a:p>
        </p:txBody>
      </p:sp>
    </p:spTree>
    <p:extLst>
      <p:ext uri="{BB962C8B-B14F-4D97-AF65-F5344CB8AC3E}">
        <p14:creationId xmlns:p14="http://schemas.microsoft.com/office/powerpoint/2010/main" val="917317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0D27E0-612C-4B7C-A3F0-1E9542A36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366" y="886312"/>
            <a:ext cx="6249799" cy="5971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24DF3C-80C4-4541-928E-C0130F3BB205}"/>
              </a:ext>
            </a:extLst>
          </p:cNvPr>
          <p:cNvSpPr txBox="1"/>
          <p:nvPr/>
        </p:nvSpPr>
        <p:spPr>
          <a:xfrm>
            <a:off x="2768366" y="369332"/>
            <a:ext cx="6618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of regular user preferences over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A2460-3EE5-4F4E-8D97-C641252D7DDF}"/>
              </a:ext>
            </a:extLst>
          </p:cNvPr>
          <p:cNvSpPr txBox="1"/>
          <p:nvPr/>
        </p:nvSpPr>
        <p:spPr>
          <a:xfrm>
            <a:off x="9018165" y="886312"/>
            <a:ext cx="23656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t=0,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=0.04,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=0.27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t=100,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=0.08,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=0.47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t=200,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=0.08,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=0.49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t=300,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=0.1,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=0.49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t=400,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=0.09,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=0.5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191D3-B5D6-4055-B337-D3A4A467347D}"/>
              </a:ext>
            </a:extLst>
          </p:cNvPr>
          <p:cNvSpPr txBox="1"/>
          <p:nvPr/>
        </p:nvSpPr>
        <p:spPr>
          <a:xfrm>
            <a:off x="9104852" y="6056958"/>
            <a:ext cx="2944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fake news shared = 33%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real news shared = 67%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0D93A1-5838-4F53-8086-D0F77D4F4272}"/>
              </a:ext>
            </a:extLst>
          </p:cNvPr>
          <p:cNvSpPr txBox="1"/>
          <p:nvPr/>
        </p:nvSpPr>
        <p:spPr>
          <a:xfrm>
            <a:off x="121244" y="0"/>
            <a:ext cx="264712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nodes 100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generating fake news = 10%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users started with a normal distribution of preference and uniform distribution of sharing tendencies</a:t>
            </a:r>
          </a:p>
          <a:p>
            <a:pPr marL="285750" indent="-28575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90% of news agencies were considered unreliable and can generate fake news</a:t>
            </a:r>
          </a:p>
          <a:p>
            <a:pPr marL="285750" indent="-28575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policy recommended news with most shocking value and agree with the user’s preferences</a:t>
            </a:r>
          </a:p>
          <a:p>
            <a:pPr marL="285750" indent="-28575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10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61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4773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908</Words>
  <Application>Microsoft Office PowerPoint</Application>
  <PresentationFormat>Widescreen</PresentationFormat>
  <Paragraphs>102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Abdalla Musmar</dc:creator>
  <cp:lastModifiedBy>Abdalla Musmar</cp:lastModifiedBy>
  <cp:revision>43</cp:revision>
  <dcterms:created xsi:type="dcterms:W3CDTF">2019-10-19T01:52:24Z</dcterms:created>
  <dcterms:modified xsi:type="dcterms:W3CDTF">2020-10-15T07:27:05Z</dcterms:modified>
</cp:coreProperties>
</file>