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7" r:id="rId2"/>
    <p:sldId id="258" r:id="rId3"/>
    <p:sldId id="260" r:id="rId4"/>
    <p:sldId id="261" r:id="rId5"/>
    <p:sldId id="262" r:id="rId6"/>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70" d="100"/>
          <a:sy n="70" d="100"/>
        </p:scale>
        <p:origin x="138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8F984C9-EAFF-4260-86F1-F8F54B0D0B54}" type="datetimeFigureOut">
              <a:rPr lang="ar-SA" smtClean="0"/>
              <a:t>24/10/1443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8205278-5423-4BE3-85B5-2BDA1EEA0665}" type="slidenum">
              <a:rPr lang="ar-SA" smtClean="0"/>
              <a:t>‹#›</a:t>
            </a:fld>
            <a:endParaRPr lang="ar-SA"/>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ar-SA" smtClean="0"/>
              <a:t>انقر لتحرير نمط العنوان الرئيسي</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A8F984C9-EAFF-4260-86F1-F8F54B0D0B54}" type="datetimeFigureOut">
              <a:rPr lang="ar-SA" smtClean="0"/>
              <a:t>24/10/1443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8205278-5423-4BE3-85B5-2BDA1EEA0665}"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A8F984C9-EAFF-4260-86F1-F8F54B0D0B54}" type="datetimeFigureOut">
              <a:rPr lang="ar-SA" smtClean="0"/>
              <a:t>24/10/1443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8205278-5423-4BE3-85B5-2BDA1EEA0665}"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ar-SA" smtClean="0"/>
              <a:t>انقر لتحرير نمط العنوان الرئيسي</a:t>
            </a:r>
            <a:endParaRPr lang="en-US" dirty="0"/>
          </a:p>
        </p:txBody>
      </p:sp>
      <p:sp>
        <p:nvSpPr>
          <p:cNvPr id="4" name="Date Placeholder 3"/>
          <p:cNvSpPr>
            <a:spLocks noGrp="1"/>
          </p:cNvSpPr>
          <p:nvPr>
            <p:ph type="dt" sz="half" idx="10"/>
          </p:nvPr>
        </p:nvSpPr>
        <p:spPr/>
        <p:txBody>
          <a:bodyPr/>
          <a:lstStyle/>
          <a:p>
            <a:fld id="{A8F984C9-EAFF-4260-86F1-F8F54B0D0B54}" type="datetimeFigureOut">
              <a:rPr lang="ar-SA" smtClean="0"/>
              <a:t>24/10/1443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8205278-5423-4BE3-85B5-2BDA1EEA0665}" type="slidenum">
              <a:rPr lang="ar-SA" smtClean="0"/>
              <a:t>‹#›</a:t>
            </a:fld>
            <a:endParaRPr lang="ar-SA"/>
          </a:p>
        </p:txBody>
      </p:sp>
      <p:sp>
        <p:nvSpPr>
          <p:cNvPr id="8" name="Content Placeholder 7"/>
          <p:cNvSpPr>
            <a:spLocks noGrp="1"/>
          </p:cNvSpPr>
          <p:nvPr>
            <p:ph sz="quarter" idx="13"/>
          </p:nvPr>
        </p:nvSpPr>
        <p:spPr>
          <a:xfrm>
            <a:off x="609600" y="1600200"/>
            <a:ext cx="7924800" cy="41148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A8F984C9-EAFF-4260-86F1-F8F54B0D0B54}" type="datetimeFigureOut">
              <a:rPr lang="ar-SA" smtClean="0"/>
              <a:t>24/10/1443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8205278-5423-4BE3-85B5-2BDA1EEA0665}" type="slidenum">
              <a:rPr lang="ar-SA" smtClean="0"/>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2" name="Title 1"/>
          <p:cNvSpPr>
            <a:spLocks noGrp="1"/>
          </p:cNvSpPr>
          <p:nvPr>
            <p:ph type="title"/>
          </p:nvPr>
        </p:nvSpPr>
        <p:spPr>
          <a:xfrm>
            <a:off x="609600" y="274638"/>
            <a:ext cx="7924800" cy="1143000"/>
          </a:xfrm>
        </p:spPr>
        <p:txBody>
          <a:bodyPr/>
          <a:lstStyle/>
          <a:p>
            <a:r>
              <a:rPr lang="ar-SA" smtClean="0"/>
              <a:t>انقر لتحرير نمط العنوان الرئيسي</a:t>
            </a:r>
            <a:endParaRPr lang="en-US" dirty="0"/>
          </a:p>
        </p:txBody>
      </p:sp>
      <p:sp>
        <p:nvSpPr>
          <p:cNvPr id="5" name="Date Placeholder 4"/>
          <p:cNvSpPr>
            <a:spLocks noGrp="1"/>
          </p:cNvSpPr>
          <p:nvPr>
            <p:ph type="dt" sz="half" idx="10"/>
          </p:nvPr>
        </p:nvSpPr>
        <p:spPr/>
        <p:txBody>
          <a:bodyPr/>
          <a:lstStyle/>
          <a:p>
            <a:fld id="{A8F984C9-EAFF-4260-86F1-F8F54B0D0B54}" type="datetimeFigureOut">
              <a:rPr lang="ar-SA" smtClean="0"/>
              <a:t>24/10/1443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28205278-5423-4BE3-85B5-2BDA1EEA0665}"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7" name="Date Placeholder 6"/>
          <p:cNvSpPr>
            <a:spLocks noGrp="1"/>
          </p:cNvSpPr>
          <p:nvPr>
            <p:ph type="dt" sz="half" idx="10"/>
          </p:nvPr>
        </p:nvSpPr>
        <p:spPr/>
        <p:txBody>
          <a:bodyPr/>
          <a:lstStyle/>
          <a:p>
            <a:fld id="{A8F984C9-EAFF-4260-86F1-F8F54B0D0B54}" type="datetimeFigureOut">
              <a:rPr lang="ar-SA" smtClean="0"/>
              <a:t>24/10/1443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28205278-5423-4BE3-85B5-2BDA1EEA0665}"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A8F984C9-EAFF-4260-86F1-F8F54B0D0B54}" type="datetimeFigureOut">
              <a:rPr lang="ar-SA" smtClean="0"/>
              <a:t>24/10/1443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28205278-5423-4BE3-85B5-2BDA1EEA0665}"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984C9-EAFF-4260-86F1-F8F54B0D0B54}" type="datetimeFigureOut">
              <a:rPr lang="ar-SA" smtClean="0"/>
              <a:t>24/10/1443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28205278-5423-4BE3-85B5-2BDA1EEA0665}"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A8F984C9-EAFF-4260-86F1-F8F54B0D0B54}" type="datetimeFigureOut">
              <a:rPr lang="ar-SA" smtClean="0"/>
              <a:t>24/10/1443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28205278-5423-4BE3-85B5-2BDA1EEA0665}"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ar-SA" smtClean="0"/>
              <a:t>انقر لتحرير نمط العنوان الرئيسي</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A8F984C9-EAFF-4260-86F1-F8F54B0D0B54}" type="datetimeFigureOut">
              <a:rPr lang="ar-SA" smtClean="0"/>
              <a:t>24/10/1443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28205278-5423-4BE3-85B5-2BDA1EEA0665}" type="slidenum">
              <a:rPr lang="ar-SA" smtClean="0"/>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8F984C9-EAFF-4260-86F1-F8F54B0D0B54}" type="datetimeFigureOut">
              <a:rPr lang="ar-SA" smtClean="0"/>
              <a:t>24/10/1443</a:t>
            </a:fld>
            <a:endParaRPr lang="ar-SA"/>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ar-SA"/>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28205278-5423-4BE3-85B5-2BDA1EEA0665}" type="slidenum">
              <a:rPr lang="ar-SA" smtClean="0"/>
              <a:t>‹#›</a:t>
            </a:fld>
            <a:endParaRPr lang="ar-SA"/>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spcBef>
          <a:spcPct val="0"/>
        </a:spcBef>
        <a:buNone/>
        <a:defRPr sz="3000" kern="1200" cap="all" spc="50" baseline="0">
          <a:solidFill>
            <a:schemeClr val="tx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A" smtClean="0"/>
              <a:t>ما هو </a:t>
            </a:r>
            <a:r>
              <a:rPr lang="en-GB" smtClean="0"/>
              <a:t>GitHub</a:t>
            </a:r>
            <a:br>
              <a:rPr lang="en-GB" smtClean="0"/>
            </a:br>
            <a:endParaRPr lang="ar-SA" dirty="0"/>
          </a:p>
        </p:txBody>
      </p:sp>
      <p:sp>
        <p:nvSpPr>
          <p:cNvPr id="3" name="عنصر نائب للمحتوى 2"/>
          <p:cNvSpPr>
            <a:spLocks noGrp="1"/>
          </p:cNvSpPr>
          <p:nvPr>
            <p:ph sz="quarter" idx="13"/>
          </p:nvPr>
        </p:nvSpPr>
        <p:spPr/>
        <p:txBody>
          <a:bodyPr>
            <a:normAutofit/>
          </a:bodyPr>
          <a:lstStyle/>
          <a:p>
            <a:r>
              <a:rPr lang="ar-SA" sz="2800" smtClean="0">
                <a:cs typeface="+mj-cs"/>
              </a:rPr>
              <a:t>هو خدمة استضافة "مستودع" مفتوحة المصدر تستخدم في الغالب لأكود الكمبيوتر في مجموعةٍ متنوعةٍ من لغات البرمجة المختلفة، وتتابع التغييرات المختلفة التي تم إجراؤها على كل تكرار. الخدمة قادرةٌ على القيام بذلك عن طريق استخدام، </a:t>
            </a:r>
            <a:r>
              <a:rPr lang="en-GB" sz="2800" b="1" smtClean="0">
                <a:cs typeface="+mj-cs"/>
              </a:rPr>
              <a:t>git</a:t>
            </a:r>
            <a:r>
              <a:rPr lang="en-GB" sz="2800" smtClean="0">
                <a:cs typeface="+mj-cs"/>
              </a:rPr>
              <a:t>: </a:t>
            </a:r>
            <a:r>
              <a:rPr lang="ar-SA" sz="2800" smtClean="0">
                <a:cs typeface="+mj-cs"/>
              </a:rPr>
              <a:t>وهو نظام التحكم في المراجعة الذي يتم تشغيله في واجهة الأوامر.</a:t>
            </a:r>
            <a:endParaRPr lang="ar-SA" sz="2800" dirty="0" smtClean="0">
              <a:cs typeface="+mj-cs"/>
            </a:endParaRPr>
          </a:p>
        </p:txBody>
      </p:sp>
    </p:spTree>
    <p:extLst>
      <p:ext uri="{BB962C8B-B14F-4D97-AF65-F5344CB8AC3E}">
        <p14:creationId xmlns:p14="http://schemas.microsoft.com/office/powerpoint/2010/main" val="421487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ar-SA" dirty="0" smtClean="0"/>
              <a:t/>
            </a:r>
            <a:br>
              <a:rPr lang="ar-SA" dirty="0" smtClean="0"/>
            </a:br>
            <a:r>
              <a:rPr lang="ar-SA" dirty="0" smtClean="0"/>
              <a:t>ما </a:t>
            </a:r>
            <a:r>
              <a:rPr lang="ar-SA" dirty="0"/>
              <a:t>هي استخداماته</a:t>
            </a:r>
            <a:br>
              <a:rPr lang="ar-SA" dirty="0"/>
            </a:br>
            <a:endParaRPr lang="ar-SA" dirty="0"/>
          </a:p>
        </p:txBody>
      </p:sp>
      <p:sp>
        <p:nvSpPr>
          <p:cNvPr id="3" name="عنصر نائب للمحتوى 2"/>
          <p:cNvSpPr>
            <a:spLocks noGrp="1"/>
          </p:cNvSpPr>
          <p:nvPr>
            <p:ph sz="quarter" idx="13"/>
          </p:nvPr>
        </p:nvSpPr>
        <p:spPr/>
        <p:txBody>
          <a:bodyPr>
            <a:normAutofit/>
          </a:bodyPr>
          <a:lstStyle/>
          <a:p>
            <a:r>
              <a:rPr lang="ar-SA" sz="2400" dirty="0"/>
              <a:t>هو نظام يقوم بتتبع و إدارة نسخ من الكود نفسه. ويتم التعامل مع جميع التعديلات التي تطرأ على الكود على أنها نسخ </a:t>
            </a:r>
            <a:r>
              <a:rPr lang="ar-SA" sz="2400" dirty="0" smtClean="0"/>
              <a:t>منفصلة.</a:t>
            </a:r>
          </a:p>
          <a:p>
            <a:r>
              <a:rPr lang="ar-SA" sz="2400" dirty="0" smtClean="0"/>
              <a:t>ال </a:t>
            </a:r>
            <a:r>
              <a:rPr lang="en-GB" sz="2400" dirty="0" smtClean="0"/>
              <a:t>Git</a:t>
            </a:r>
            <a:r>
              <a:rPr lang="ar-SA" sz="2400" dirty="0"/>
              <a:t>هو أحد التطبيقات العملية لفكرة الـ </a:t>
            </a:r>
            <a:r>
              <a:rPr lang="en-GB" sz="2400" dirty="0"/>
              <a:t>version controlling system </a:t>
            </a:r>
            <a:r>
              <a:rPr lang="ar-SA" sz="2400" dirty="0"/>
              <a:t>و الأكثر انتشاراً. </a:t>
            </a:r>
            <a:r>
              <a:rPr lang="ar-SA" sz="2400" dirty="0" smtClean="0"/>
              <a:t>استخدامه </a:t>
            </a:r>
            <a:r>
              <a:rPr lang="ar-SA" sz="2400" dirty="0"/>
              <a:t>يجعل حياة المبرمج أسهل سواء كان يعمل على كود صغير أم كبير , منفرد أم ضمن فريق كبير</a:t>
            </a:r>
            <a:r>
              <a:rPr lang="ar-SA" sz="2400" dirty="0" smtClean="0"/>
              <a:t>.</a:t>
            </a:r>
            <a:endParaRPr lang="en-GB" sz="2400" dirty="0" smtClean="0"/>
          </a:p>
          <a:p>
            <a:r>
              <a:rPr lang="ar-SA" sz="2400" dirty="0"/>
              <a:t>إذا قرر المبرمج البدء بتنظيم نسخ من الكود باستخدام ال </a:t>
            </a:r>
            <a:r>
              <a:rPr lang="en-GB" sz="2400" dirty="0"/>
              <a:t>git </a:t>
            </a:r>
            <a:r>
              <a:rPr lang="ar-SA" sz="2400" dirty="0"/>
              <a:t>يمكنه البدء عن طريق ال </a:t>
            </a:r>
            <a:r>
              <a:rPr lang="en-GB" sz="2400" dirty="0"/>
              <a:t>command line </a:t>
            </a:r>
            <a:r>
              <a:rPr lang="ar-SA" sz="2400" dirty="0"/>
              <a:t>أو أي برنامج </a:t>
            </a:r>
            <a:r>
              <a:rPr lang="en-GB" sz="2400" dirty="0"/>
              <a:t>source tree. </a:t>
            </a:r>
            <a:r>
              <a:rPr lang="ar-SA" sz="2400" dirty="0"/>
              <a:t>وتهيئة الكود تعني إنشاء </a:t>
            </a:r>
            <a:r>
              <a:rPr lang="en-GB" sz="2400" dirty="0"/>
              <a:t>folder </a:t>
            </a:r>
            <a:r>
              <a:rPr lang="ar-SA" sz="2400" dirty="0"/>
              <a:t>يحتوى على الكود </a:t>
            </a:r>
            <a:r>
              <a:rPr lang="ar-SA" sz="2400" dirty="0" err="1"/>
              <a:t>بالاضافة</a:t>
            </a:r>
            <a:r>
              <a:rPr lang="ar-SA" sz="2400" dirty="0"/>
              <a:t> لملف لتتبع التغيرات.</a:t>
            </a:r>
            <a:endParaRPr lang="en-GB" sz="2400" dirty="0"/>
          </a:p>
          <a:p>
            <a:endParaRPr lang="ar-SA" dirty="0"/>
          </a:p>
        </p:txBody>
      </p:sp>
    </p:spTree>
    <p:extLst>
      <p:ext uri="{BB962C8B-B14F-4D97-AF65-F5344CB8AC3E}">
        <p14:creationId xmlns:p14="http://schemas.microsoft.com/office/powerpoint/2010/main" val="134602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nodeType="clickEffect">
                                  <p:stCondLst>
                                    <p:cond delay="0"/>
                                  </p:stCondLst>
                                  <p:childTnLst>
                                    <p:animRot by="120000">
                                      <p:cBhvr>
                                        <p:cTn id="12" dur="100" fill="hold">
                                          <p:stCondLst>
                                            <p:cond delay="0"/>
                                          </p:stCondLst>
                                        </p:cTn>
                                        <p:tgtEl>
                                          <p:spTgt spid="3">
                                            <p:txEl>
                                              <p:pRg st="1" end="1"/>
                                            </p:txEl>
                                          </p:spTgt>
                                        </p:tgtEl>
                                        <p:attrNameLst>
                                          <p:attrName>r</p:attrName>
                                        </p:attrNameLst>
                                      </p:cBhvr>
                                    </p:animRot>
                                    <p:animRot by="-240000">
                                      <p:cBhvr>
                                        <p:cTn id="13" dur="200" fill="hold">
                                          <p:stCondLst>
                                            <p:cond delay="200"/>
                                          </p:stCondLst>
                                        </p:cTn>
                                        <p:tgtEl>
                                          <p:spTgt spid="3">
                                            <p:txEl>
                                              <p:pRg st="1" end="1"/>
                                            </p:txEl>
                                          </p:spTgt>
                                        </p:tgtEl>
                                        <p:attrNameLst>
                                          <p:attrName>r</p:attrName>
                                        </p:attrNameLst>
                                      </p:cBhvr>
                                    </p:animRot>
                                    <p:animRot by="240000">
                                      <p:cBhvr>
                                        <p:cTn id="14" dur="200" fill="hold">
                                          <p:stCondLst>
                                            <p:cond delay="400"/>
                                          </p:stCondLst>
                                        </p:cTn>
                                        <p:tgtEl>
                                          <p:spTgt spid="3">
                                            <p:txEl>
                                              <p:pRg st="1" end="1"/>
                                            </p:txEl>
                                          </p:spTgt>
                                        </p:tgtEl>
                                        <p:attrNameLst>
                                          <p:attrName>r</p:attrName>
                                        </p:attrNameLst>
                                      </p:cBhvr>
                                    </p:animRot>
                                    <p:animRot by="-240000">
                                      <p:cBhvr>
                                        <p:cTn id="15" dur="200" fill="hold">
                                          <p:stCondLst>
                                            <p:cond delay="600"/>
                                          </p:stCondLst>
                                        </p:cTn>
                                        <p:tgtEl>
                                          <p:spTgt spid="3">
                                            <p:txEl>
                                              <p:pRg st="1" end="1"/>
                                            </p:txEl>
                                          </p:spTgt>
                                        </p:tgtEl>
                                        <p:attrNameLst>
                                          <p:attrName>r</p:attrName>
                                        </p:attrNameLst>
                                      </p:cBhvr>
                                    </p:animRot>
                                    <p:animRot by="120000">
                                      <p:cBhvr>
                                        <p:cTn id="16" dur="200" fill="hold">
                                          <p:stCondLst>
                                            <p:cond delay="800"/>
                                          </p:stCondLst>
                                        </p:cTn>
                                        <p:tgtEl>
                                          <p:spTgt spid="3">
                                            <p:txEl>
                                              <p:pRg st="1" end="1"/>
                                            </p:txEl>
                                          </p:spTgt>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ircle(in)">
                                      <p:cBhvr>
                                        <p:cTn id="21"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A" dirty="0"/>
              <a:t>أهم مزايا </a:t>
            </a:r>
            <a:r>
              <a:rPr lang="en-GB" dirty="0" smtClean="0"/>
              <a:t>GitHub</a:t>
            </a:r>
            <a:r>
              <a:rPr lang="ar-SA" dirty="0" smtClean="0"/>
              <a:t/>
            </a:r>
            <a:br>
              <a:rPr lang="ar-SA" dirty="0" smtClean="0"/>
            </a:br>
            <a:endParaRPr lang="ar-SA" dirty="0"/>
          </a:p>
        </p:txBody>
      </p:sp>
      <p:sp>
        <p:nvSpPr>
          <p:cNvPr id="3" name="عنصر نائب للمحتوى 2"/>
          <p:cNvSpPr>
            <a:spLocks noGrp="1"/>
          </p:cNvSpPr>
          <p:nvPr>
            <p:ph sz="quarter" idx="13"/>
          </p:nvPr>
        </p:nvSpPr>
        <p:spPr>
          <a:xfrm>
            <a:off x="457200" y="1340768"/>
            <a:ext cx="8229600" cy="4641379"/>
          </a:xfrm>
        </p:spPr>
        <p:txBody>
          <a:bodyPr>
            <a:normAutofit/>
          </a:bodyPr>
          <a:lstStyle/>
          <a:p>
            <a:r>
              <a:rPr lang="ar-SA" sz="2400" dirty="0"/>
              <a:t>يسهل </a:t>
            </a:r>
            <a:r>
              <a:rPr lang="ar-SA" sz="2400" dirty="0" smtClean="0"/>
              <a:t>(</a:t>
            </a:r>
            <a:r>
              <a:rPr lang="en-GB" sz="2400" dirty="0" smtClean="0"/>
              <a:t>(GitHub </a:t>
            </a:r>
            <a:r>
              <a:rPr lang="ar-SA" sz="2400" dirty="0"/>
              <a:t>عملية إدارة المشاريع حيث أن </a:t>
            </a:r>
            <a:r>
              <a:rPr lang="ar-SA" sz="2400" dirty="0" smtClean="0"/>
              <a:t>(</a:t>
            </a:r>
            <a:r>
              <a:rPr lang="en-GB" sz="2400" dirty="0" smtClean="0"/>
              <a:t>(GitHub </a:t>
            </a:r>
            <a:r>
              <a:rPr lang="ar-SA" sz="2400" dirty="0"/>
              <a:t>هو عبارة عن نظام يقوم المبرمجون والمطورون بتنسيق أعمالهم وتتبعها وتحديثها بحيث يتم تنفيذ المشاريع بكل شفافية ووضوح وتبقى في موعدها المحدد</a:t>
            </a:r>
            <a:r>
              <a:rPr lang="ar-SA" sz="2400" dirty="0" smtClean="0"/>
              <a:t>.</a:t>
            </a:r>
          </a:p>
          <a:p>
            <a:r>
              <a:rPr lang="ar-SA" sz="2400" dirty="0"/>
              <a:t>شبكات التواصل الاجتماعي: تعد الشبكات الاجتماعية في نظام </a:t>
            </a:r>
            <a:r>
              <a:rPr lang="ar-SA" sz="2400" dirty="0" smtClean="0"/>
              <a:t>(</a:t>
            </a:r>
            <a:r>
              <a:rPr lang="en-GB" sz="2400" dirty="0" smtClean="0"/>
              <a:t>(GitHub </a:t>
            </a:r>
            <a:r>
              <a:rPr lang="ar-SA" sz="2400" dirty="0" smtClean="0"/>
              <a:t>من </a:t>
            </a:r>
            <a:r>
              <a:rPr lang="ar-SA" sz="2400" dirty="0"/>
              <a:t>المزايا </a:t>
            </a:r>
            <a:r>
              <a:rPr lang="ar-SA" sz="2400" dirty="0" smtClean="0"/>
              <a:t>المهمة... </a:t>
            </a:r>
            <a:r>
              <a:rPr lang="ar-SA" sz="2400" dirty="0"/>
              <a:t>حيث يسمح </a:t>
            </a:r>
            <a:r>
              <a:rPr lang="ar-SA" sz="2400" dirty="0" smtClean="0"/>
              <a:t>(</a:t>
            </a:r>
            <a:r>
              <a:rPr lang="en-GB" sz="2400" dirty="0" smtClean="0"/>
              <a:t>(GitHub </a:t>
            </a:r>
            <a:r>
              <a:rPr lang="ar-SA" sz="2400" dirty="0"/>
              <a:t>للمشاريع بأن تصبح أكثر انتشاراً، حيث يمتلك كل مستخدم على (</a:t>
            </a:r>
            <a:r>
              <a:rPr lang="en-GB" sz="2400" dirty="0" smtClean="0"/>
              <a:t>GitHub </a:t>
            </a:r>
            <a:r>
              <a:rPr lang="ar-SA" sz="2400" dirty="0" smtClean="0"/>
              <a:t>)ملف </a:t>
            </a:r>
            <a:r>
              <a:rPr lang="ar-SA" sz="2400" dirty="0"/>
              <a:t>خاص به يعمل كأنه نوع من أنواع السيرة الذاتية، ويعرض لكل مستخدم أعماله السابقة ومساهماته في المشروعات الأخرى لذا يمكن مناقشة مراجعات المشروع بشكل واضح؛ بحيث يمكن للعديد من الخبراء المساهمة بالمعرفة والتعاون من أجل التقدم المشروع.</a:t>
            </a:r>
            <a:r>
              <a:rPr lang="ar-SA" sz="2400" dirty="0" smtClean="0"/>
              <a:t/>
            </a:r>
            <a:br>
              <a:rPr lang="ar-SA" sz="2400" dirty="0" smtClean="0"/>
            </a:br>
            <a:endParaRPr lang="ar-SA" sz="2400" dirty="0"/>
          </a:p>
        </p:txBody>
      </p:sp>
    </p:spTree>
    <p:extLst>
      <p:ext uri="{BB962C8B-B14F-4D97-AF65-F5344CB8AC3E}">
        <p14:creationId xmlns:p14="http://schemas.microsoft.com/office/powerpoint/2010/main" val="277810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ar-SA" dirty="0" smtClean="0"/>
              <a:t>مزايا </a:t>
            </a:r>
            <a:r>
              <a:rPr lang="en-US" dirty="0" err="1" smtClean="0"/>
              <a:t>Git</a:t>
            </a:r>
            <a:r>
              <a:rPr lang="en-US" dirty="0" smtClean="0"/>
              <a:t> </a:t>
            </a:r>
            <a:r>
              <a:rPr lang="en-US" dirty="0" err="1" smtClean="0"/>
              <a:t>Hab</a:t>
            </a:r>
            <a:endParaRPr lang="ar-SA" dirty="0"/>
          </a:p>
        </p:txBody>
      </p:sp>
      <p:sp>
        <p:nvSpPr>
          <p:cNvPr id="3" name="عنصر نائب للمحتوى 2"/>
          <p:cNvSpPr>
            <a:spLocks noGrp="1"/>
          </p:cNvSpPr>
          <p:nvPr>
            <p:ph sz="quarter" idx="13"/>
          </p:nvPr>
        </p:nvSpPr>
        <p:spPr>
          <a:xfrm>
            <a:off x="457200" y="1600200"/>
            <a:ext cx="8229600" cy="4277072"/>
          </a:xfrm>
        </p:spPr>
        <p:txBody>
          <a:bodyPr>
            <a:normAutofit fontScale="25000" lnSpcReduction="20000"/>
          </a:bodyPr>
          <a:lstStyle/>
          <a:p>
            <a:r>
              <a:rPr lang="ar-SA" sz="9600" dirty="0"/>
              <a:t>سِجل التغييرات: عندما يقوم مجموعة من الأشخاص في العمل على نفس المشروع سيكون من الصعب متابعة المراجعات والتعديلات مثل من قام بإجراء التغييرات ومتى وأين يتم تخزين هذه الملفات، حيث يعتني </a:t>
            </a:r>
            <a:r>
              <a:rPr lang="ar-SA" sz="9600" dirty="0" smtClean="0"/>
              <a:t>(</a:t>
            </a:r>
            <a:r>
              <a:rPr lang="en-GB" sz="9600" dirty="0" smtClean="0"/>
              <a:t>(GitHub </a:t>
            </a:r>
            <a:r>
              <a:rPr lang="ar-SA" sz="9600" dirty="0"/>
              <a:t>سجل التغييرات من خلال تتبع جميع التغييرات التي تمت خلال فترة معينة</a:t>
            </a:r>
            <a:r>
              <a:rPr lang="ar-SA" sz="9600" dirty="0" smtClean="0"/>
              <a:t>.</a:t>
            </a:r>
          </a:p>
          <a:p>
            <a:r>
              <a:rPr lang="ar-SA" sz="9600" dirty="0"/>
              <a:t>يساعد </a:t>
            </a:r>
            <a:r>
              <a:rPr lang="ar-SA" sz="9600" dirty="0" smtClean="0"/>
              <a:t>(</a:t>
            </a:r>
            <a:r>
              <a:rPr lang="en-GB" sz="9600" dirty="0" smtClean="0"/>
              <a:t>(GitHub </a:t>
            </a:r>
            <a:r>
              <a:rPr lang="ar-SA" sz="9600" dirty="0"/>
              <a:t>في توفير أدوات لتحديد وتحليل نقاط الضعف والعمل على إيجاد حلول لها</a:t>
            </a:r>
            <a:r>
              <a:rPr lang="ar-SA" sz="9600" dirty="0" smtClean="0"/>
              <a:t>.</a:t>
            </a:r>
          </a:p>
          <a:p>
            <a:r>
              <a:rPr lang="ar-SA" sz="9600" dirty="0"/>
              <a:t>التفريغ ويسمى أيضاً </a:t>
            </a:r>
            <a:r>
              <a:rPr lang="ar-SA" sz="9600" dirty="0" smtClean="0"/>
              <a:t>(</a:t>
            </a:r>
            <a:r>
              <a:rPr lang="en-GB" sz="9600" dirty="0" smtClean="0"/>
              <a:t>(Forking </a:t>
            </a:r>
            <a:r>
              <a:rPr lang="ar-SA" sz="9600" dirty="0"/>
              <a:t>حيث يسمح </a:t>
            </a:r>
            <a:r>
              <a:rPr lang="ar-SA" sz="9600" dirty="0" smtClean="0"/>
              <a:t>(</a:t>
            </a:r>
            <a:r>
              <a:rPr lang="en-GB" sz="9600" dirty="0" smtClean="0"/>
              <a:t>(GitHub </a:t>
            </a:r>
            <a:r>
              <a:rPr lang="ar-SA" sz="9600" dirty="0"/>
              <a:t>بإنشاء مشروع جديد قائم على مشروع آخر موجود مسبقاً، وهذه خاصية رائعة تشجع المستخدمين والمطورين على مواصلة تطوير البرامج والمشاريع السابقة، وإذا وجد المطور مشروع على (</a:t>
            </a:r>
            <a:r>
              <a:rPr lang="en-GB" sz="9600" dirty="0" smtClean="0"/>
              <a:t>GitHub </a:t>
            </a:r>
            <a:r>
              <a:rPr lang="ar-SA" sz="9600" dirty="0"/>
              <a:t>ورغب في المساهمة فيه فيمكنه إنشاء التفريعة الخاصة بك وإجراء التغييرات التي تريدها وإطلاق المشروع المعدل كمشروع جديد.</a:t>
            </a:r>
            <a:r>
              <a:rPr lang="ar-SA" sz="9600" dirty="0" smtClean="0"/>
              <a:t/>
            </a:r>
            <a:br>
              <a:rPr lang="ar-SA" sz="9600" dirty="0" smtClean="0"/>
            </a:br>
            <a:r>
              <a:rPr lang="ar-SA" dirty="0" smtClean="0"/>
              <a:t/>
            </a:r>
            <a:br>
              <a:rPr lang="ar-SA" dirty="0" smtClean="0"/>
            </a:br>
            <a:r>
              <a:rPr lang="ar-SA" dirty="0" smtClean="0"/>
              <a:t/>
            </a:r>
            <a:br>
              <a:rPr lang="ar-SA" dirty="0" smtClean="0"/>
            </a:br>
            <a:endParaRPr lang="ar-SA" dirty="0"/>
          </a:p>
        </p:txBody>
      </p:sp>
    </p:spTree>
    <p:extLst>
      <p:ext uri="{BB962C8B-B14F-4D97-AF65-F5344CB8AC3E}">
        <p14:creationId xmlns:p14="http://schemas.microsoft.com/office/powerpoint/2010/main" val="160579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2000"/>
                                        <p:tgtEl>
                                          <p:spTgt spid="3">
                                            <p:txEl>
                                              <p:pRg st="1" end="1"/>
                                            </p:txEl>
                                          </p:spTgt>
                                        </p:tgtEl>
                                      </p:cBhvr>
                                    </p:animEffect>
                                    <p:anim calcmode="lin" valueType="num">
                                      <p:cBhvr>
                                        <p:cTn id="26"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barn(inVertical)">
                                      <p:cBhvr>
                                        <p:cTn id="3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ar-SA" dirty="0" smtClean="0"/>
              <a:t>انشاء حساب علي موقع </a:t>
            </a:r>
            <a:r>
              <a:rPr lang="en-GB" sz="3200" dirty="0"/>
              <a:t>GitHub </a:t>
            </a:r>
            <a:endParaRPr lang="ar-SA" dirty="0"/>
          </a:p>
        </p:txBody>
      </p:sp>
      <p:sp>
        <p:nvSpPr>
          <p:cNvPr id="3" name="عنصر نائب للمحتوى 2"/>
          <p:cNvSpPr>
            <a:spLocks noGrp="1"/>
          </p:cNvSpPr>
          <p:nvPr>
            <p:ph sz="quarter" idx="13"/>
          </p:nvPr>
        </p:nvSpPr>
        <p:spPr/>
        <p:txBody>
          <a:bodyPr/>
          <a:lstStyle/>
          <a:p>
            <a:r>
              <a:rPr lang="ar-SA" sz="3600" dirty="0"/>
              <a:t>عند دخولك الى الصفحة الرئيسية في موقع </a:t>
            </a:r>
            <a:r>
              <a:rPr lang="en-US" sz="3600" dirty="0" err="1" smtClean="0"/>
              <a:t>Git</a:t>
            </a:r>
            <a:r>
              <a:rPr lang="en-US" sz="3600" dirty="0" smtClean="0"/>
              <a:t> Hub</a:t>
            </a:r>
            <a:r>
              <a:rPr lang="ar-SA" sz="3600" dirty="0" smtClean="0"/>
              <a:t>, </a:t>
            </a:r>
            <a:r>
              <a:rPr lang="ar-SA" sz="3600" dirty="0"/>
              <a:t>سيظهر لك نموذج لتسجيل الدخول او لتسجيل حساب جديد تماماً كأي موقع آخر , ستقوم </a:t>
            </a:r>
            <a:r>
              <a:rPr lang="ar-SA" sz="3600" dirty="0" smtClean="0"/>
              <a:t>بإدخال </a:t>
            </a:r>
            <a:r>
              <a:rPr lang="ar-SA" sz="3600" dirty="0"/>
              <a:t>معلوماتك وتفعيل بريدك الإلكتروني كأي موقع آخر تماماً</a:t>
            </a:r>
            <a:endParaRPr lang="en-US" sz="3600" dirty="0"/>
          </a:p>
          <a:p>
            <a:endParaRPr lang="ar-SA" dirty="0"/>
          </a:p>
        </p:txBody>
      </p:sp>
    </p:spTree>
    <p:extLst>
      <p:ext uri="{BB962C8B-B14F-4D97-AF65-F5344CB8AC3E}">
        <p14:creationId xmlns:p14="http://schemas.microsoft.com/office/powerpoint/2010/main" val="1023332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أفق">
  <a:themeElements>
    <a:clrScheme name="أفق">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أفق">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أفق">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264</TotalTime>
  <Words>388</Words>
  <Application>Microsoft Office PowerPoint</Application>
  <PresentationFormat>عرض على الشاشة (3:4)‏</PresentationFormat>
  <Paragraphs>15</Paragraphs>
  <Slides>5</Slides>
  <Notes>0</Notes>
  <HiddenSlides>0</HiddenSlides>
  <MMClips>0</MMClips>
  <ScaleCrop>false</ScaleCrop>
  <HeadingPairs>
    <vt:vector size="6" baseType="variant">
      <vt:variant>
        <vt:lpstr>الخطوط المستخدمة</vt:lpstr>
      </vt:variant>
      <vt:variant>
        <vt:i4>2</vt:i4>
      </vt:variant>
      <vt:variant>
        <vt:lpstr>نسق</vt:lpstr>
      </vt:variant>
      <vt:variant>
        <vt:i4>1</vt:i4>
      </vt:variant>
      <vt:variant>
        <vt:lpstr>عناوين الشرائح</vt:lpstr>
      </vt:variant>
      <vt:variant>
        <vt:i4>5</vt:i4>
      </vt:variant>
    </vt:vector>
  </HeadingPairs>
  <TitlesOfParts>
    <vt:vector size="8" baseType="lpstr">
      <vt:lpstr>Arial</vt:lpstr>
      <vt:lpstr>Arial Narrow</vt:lpstr>
      <vt:lpstr>أفق</vt:lpstr>
      <vt:lpstr>ما هو GitHub </vt:lpstr>
      <vt:lpstr> ما هي استخداماته </vt:lpstr>
      <vt:lpstr>أهم مزايا GitHub </vt:lpstr>
      <vt:lpstr>مزايا Git Hab</vt:lpstr>
      <vt:lpstr>انشاء حساب علي موقع GitHub </vt:lpstr>
    </vt:vector>
  </TitlesOfParts>
  <Company>SACC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نبذة عن برنامج Git Hab</dc:title>
  <dc:creator>Maher</dc:creator>
  <cp:lastModifiedBy>Maher Fattouh</cp:lastModifiedBy>
  <cp:revision>15</cp:revision>
  <dcterms:created xsi:type="dcterms:W3CDTF">2022-05-11T17:15:43Z</dcterms:created>
  <dcterms:modified xsi:type="dcterms:W3CDTF">2022-05-25T14:12:29Z</dcterms:modified>
</cp:coreProperties>
</file>