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81568-F35F-4EC6-8C6D-6F38877690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A942E6-1607-4D83-B9C0-56750B830E5E}">
      <dgm:prSet/>
      <dgm:spPr/>
      <dgm:t>
        <a:bodyPr/>
        <a:lstStyle/>
        <a:p>
          <a:r>
            <a:rPr lang="en-US"/>
            <a:t>Applied everything we learned in INFO-6146</a:t>
          </a:r>
        </a:p>
      </dgm:t>
    </dgm:pt>
    <dgm:pt modelId="{1D42F9BC-68A6-4716-90B8-4B20352F1A09}" type="parTrans" cxnId="{762B8975-9E9F-47EA-BD80-C40168BB5B30}">
      <dgm:prSet/>
      <dgm:spPr/>
      <dgm:t>
        <a:bodyPr/>
        <a:lstStyle/>
        <a:p>
          <a:endParaRPr lang="en-US"/>
        </a:p>
      </dgm:t>
    </dgm:pt>
    <dgm:pt modelId="{3211BAC3-F751-42A1-A42A-A20C6DEA1B9C}" type="sibTrans" cxnId="{762B8975-9E9F-47EA-BD80-C40168BB5B30}">
      <dgm:prSet/>
      <dgm:spPr/>
      <dgm:t>
        <a:bodyPr/>
        <a:lstStyle/>
        <a:p>
          <a:endParaRPr lang="en-US"/>
        </a:p>
      </dgm:t>
    </dgm:pt>
    <dgm:pt modelId="{608E4629-C064-40CB-9AB1-8EC46C9E6A8E}">
      <dgm:prSet/>
      <dgm:spPr/>
      <dgm:t>
        <a:bodyPr/>
        <a:lstStyle/>
        <a:p>
          <a:r>
            <a:rPr lang="en-US"/>
            <a:t>Built a complete pipeline: load, train, tune, test, analyze</a:t>
          </a:r>
        </a:p>
      </dgm:t>
    </dgm:pt>
    <dgm:pt modelId="{905722EE-FDE5-4CF0-8073-ABEDDBF98642}" type="parTrans" cxnId="{4A5FBAEA-130A-4674-B874-F715C1ECB8EE}">
      <dgm:prSet/>
      <dgm:spPr/>
      <dgm:t>
        <a:bodyPr/>
        <a:lstStyle/>
        <a:p>
          <a:endParaRPr lang="en-US"/>
        </a:p>
      </dgm:t>
    </dgm:pt>
    <dgm:pt modelId="{4A5DF96E-F3AA-45C5-BF9A-EE246B3B854D}" type="sibTrans" cxnId="{4A5FBAEA-130A-4674-B874-F715C1ECB8EE}">
      <dgm:prSet/>
      <dgm:spPr/>
      <dgm:t>
        <a:bodyPr/>
        <a:lstStyle/>
        <a:p>
          <a:endParaRPr lang="en-US"/>
        </a:p>
      </dgm:t>
    </dgm:pt>
    <dgm:pt modelId="{FCF57150-F354-4C49-A7CD-EE0DD444D1BF}">
      <dgm:prSet/>
      <dgm:spPr/>
      <dgm:t>
        <a:bodyPr/>
        <a:lstStyle/>
        <a:p>
          <a:r>
            <a:rPr lang="en-US"/>
            <a:t>PyTorch made building and debugging easy</a:t>
          </a:r>
        </a:p>
      </dgm:t>
    </dgm:pt>
    <dgm:pt modelId="{08D1C5AF-3FD2-4462-AA1C-A639DA5FB152}" type="parTrans" cxnId="{D04DB15E-0C97-4F51-A78E-9CFE4201D45D}">
      <dgm:prSet/>
      <dgm:spPr/>
      <dgm:t>
        <a:bodyPr/>
        <a:lstStyle/>
        <a:p>
          <a:endParaRPr lang="en-US"/>
        </a:p>
      </dgm:t>
    </dgm:pt>
    <dgm:pt modelId="{F7DC422D-3ECD-474D-80D5-3EC8880E4252}" type="sibTrans" cxnId="{D04DB15E-0C97-4F51-A78E-9CFE4201D45D}">
      <dgm:prSet/>
      <dgm:spPr/>
      <dgm:t>
        <a:bodyPr/>
        <a:lstStyle/>
        <a:p>
          <a:endParaRPr lang="en-US"/>
        </a:p>
      </dgm:t>
    </dgm:pt>
    <dgm:pt modelId="{F6902EB4-A5C1-450E-A5CE-ECDF82867602}">
      <dgm:prSet/>
      <dgm:spPr/>
      <dgm:t>
        <a:bodyPr/>
        <a:lstStyle/>
        <a:p>
          <a:r>
            <a:rPr lang="en-US"/>
            <a:t>This was a good starter project for computer vision</a:t>
          </a:r>
        </a:p>
      </dgm:t>
    </dgm:pt>
    <dgm:pt modelId="{75B516D3-671E-4DDB-9BB7-506FFE670AA0}" type="parTrans" cxnId="{F2238915-9D80-48FE-9525-7F30D6416775}">
      <dgm:prSet/>
      <dgm:spPr/>
      <dgm:t>
        <a:bodyPr/>
        <a:lstStyle/>
        <a:p>
          <a:endParaRPr lang="en-US"/>
        </a:p>
      </dgm:t>
    </dgm:pt>
    <dgm:pt modelId="{723274E7-3D7D-4E07-A609-8CF921767FA1}" type="sibTrans" cxnId="{F2238915-9D80-48FE-9525-7F30D6416775}">
      <dgm:prSet/>
      <dgm:spPr/>
      <dgm:t>
        <a:bodyPr/>
        <a:lstStyle/>
        <a:p>
          <a:endParaRPr lang="en-US"/>
        </a:p>
      </dgm:t>
    </dgm:pt>
    <dgm:pt modelId="{E47C5088-115A-4F9D-B519-A9116216BA1E}">
      <dgm:prSet/>
      <dgm:spPr/>
      <dgm:t>
        <a:bodyPr/>
        <a:lstStyle/>
        <a:p>
          <a:r>
            <a:rPr lang="en-US"/>
            <a:t>Would like to try more complex datasets in the future</a:t>
          </a:r>
        </a:p>
      </dgm:t>
    </dgm:pt>
    <dgm:pt modelId="{AA712214-DFFA-495B-87FE-1218FEDC0E5A}" type="parTrans" cxnId="{63AD97EE-A560-4335-B629-F12FAF7B5B60}">
      <dgm:prSet/>
      <dgm:spPr/>
      <dgm:t>
        <a:bodyPr/>
        <a:lstStyle/>
        <a:p>
          <a:endParaRPr lang="en-US"/>
        </a:p>
      </dgm:t>
    </dgm:pt>
    <dgm:pt modelId="{3128FBBE-EDF5-47C0-9DC4-7479B796AAED}" type="sibTrans" cxnId="{63AD97EE-A560-4335-B629-F12FAF7B5B60}">
      <dgm:prSet/>
      <dgm:spPr/>
      <dgm:t>
        <a:bodyPr/>
        <a:lstStyle/>
        <a:p>
          <a:endParaRPr lang="en-US"/>
        </a:p>
      </dgm:t>
    </dgm:pt>
    <dgm:pt modelId="{89365956-F2CF-45CA-AB8B-6C92C9AEA261}" type="pres">
      <dgm:prSet presAssocID="{65F81568-F35F-4EC6-8C6D-6F3887769017}" presName="root" presStyleCnt="0">
        <dgm:presLayoutVars>
          <dgm:dir/>
          <dgm:resizeHandles val="exact"/>
        </dgm:presLayoutVars>
      </dgm:prSet>
      <dgm:spPr/>
    </dgm:pt>
    <dgm:pt modelId="{33DA9C36-DF53-48AC-A0B1-07161C54998F}" type="pres">
      <dgm:prSet presAssocID="{70A942E6-1607-4D83-B9C0-56750B830E5E}" presName="compNode" presStyleCnt="0"/>
      <dgm:spPr/>
    </dgm:pt>
    <dgm:pt modelId="{62B946B1-F173-49EE-9450-56B10C31E9E3}" type="pres">
      <dgm:prSet presAssocID="{70A942E6-1607-4D83-B9C0-56750B830E5E}" presName="bgRect" presStyleLbl="bgShp" presStyleIdx="0" presStyleCnt="5"/>
      <dgm:spPr/>
    </dgm:pt>
    <dgm:pt modelId="{9B205CF2-88CC-48E1-B6B3-F69E02B66E07}" type="pres">
      <dgm:prSet presAssocID="{70A942E6-1607-4D83-B9C0-56750B830E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24E3AA-8D25-4CE3-96E1-5A166C287EC7}" type="pres">
      <dgm:prSet presAssocID="{70A942E6-1607-4D83-B9C0-56750B830E5E}" presName="spaceRect" presStyleCnt="0"/>
      <dgm:spPr/>
    </dgm:pt>
    <dgm:pt modelId="{C96FF40C-9D80-4D80-95E8-19B0CE651FDF}" type="pres">
      <dgm:prSet presAssocID="{70A942E6-1607-4D83-B9C0-56750B830E5E}" presName="parTx" presStyleLbl="revTx" presStyleIdx="0" presStyleCnt="5">
        <dgm:presLayoutVars>
          <dgm:chMax val="0"/>
          <dgm:chPref val="0"/>
        </dgm:presLayoutVars>
      </dgm:prSet>
      <dgm:spPr/>
    </dgm:pt>
    <dgm:pt modelId="{516DEAA9-A645-4730-992E-A6DD5147EE5C}" type="pres">
      <dgm:prSet presAssocID="{3211BAC3-F751-42A1-A42A-A20C6DEA1B9C}" presName="sibTrans" presStyleCnt="0"/>
      <dgm:spPr/>
    </dgm:pt>
    <dgm:pt modelId="{815D8573-A62C-4604-B191-66439BCCC5FA}" type="pres">
      <dgm:prSet presAssocID="{608E4629-C064-40CB-9AB1-8EC46C9E6A8E}" presName="compNode" presStyleCnt="0"/>
      <dgm:spPr/>
    </dgm:pt>
    <dgm:pt modelId="{F36DF14C-F092-4CD2-BD60-8DB8799C4C7B}" type="pres">
      <dgm:prSet presAssocID="{608E4629-C064-40CB-9AB1-8EC46C9E6A8E}" presName="bgRect" presStyleLbl="bgShp" presStyleIdx="1" presStyleCnt="5"/>
      <dgm:spPr/>
    </dgm:pt>
    <dgm:pt modelId="{2E60E196-2D11-49F1-B0E2-42F07138A5D2}" type="pres">
      <dgm:prSet presAssocID="{608E4629-C064-40CB-9AB1-8EC46C9E6A8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DBB0F100-D158-4ECB-8277-BD94DBCE3B4B}" type="pres">
      <dgm:prSet presAssocID="{608E4629-C064-40CB-9AB1-8EC46C9E6A8E}" presName="spaceRect" presStyleCnt="0"/>
      <dgm:spPr/>
    </dgm:pt>
    <dgm:pt modelId="{E387078D-4833-4EC4-91FE-B6B8BA4753A5}" type="pres">
      <dgm:prSet presAssocID="{608E4629-C064-40CB-9AB1-8EC46C9E6A8E}" presName="parTx" presStyleLbl="revTx" presStyleIdx="1" presStyleCnt="5">
        <dgm:presLayoutVars>
          <dgm:chMax val="0"/>
          <dgm:chPref val="0"/>
        </dgm:presLayoutVars>
      </dgm:prSet>
      <dgm:spPr/>
    </dgm:pt>
    <dgm:pt modelId="{0621476B-23A2-4814-AD8A-9F985E393254}" type="pres">
      <dgm:prSet presAssocID="{4A5DF96E-F3AA-45C5-BF9A-EE246B3B854D}" presName="sibTrans" presStyleCnt="0"/>
      <dgm:spPr/>
    </dgm:pt>
    <dgm:pt modelId="{2C609A30-B735-4C7C-94D8-97FCFA5814C4}" type="pres">
      <dgm:prSet presAssocID="{FCF57150-F354-4C49-A7CD-EE0DD444D1BF}" presName="compNode" presStyleCnt="0"/>
      <dgm:spPr/>
    </dgm:pt>
    <dgm:pt modelId="{8E9CB51E-79FC-4E34-BE55-6E6FA886D1D6}" type="pres">
      <dgm:prSet presAssocID="{FCF57150-F354-4C49-A7CD-EE0DD444D1BF}" presName="bgRect" presStyleLbl="bgShp" presStyleIdx="2" presStyleCnt="5"/>
      <dgm:spPr/>
    </dgm:pt>
    <dgm:pt modelId="{9C93372B-2E2E-4755-9D7D-BEEAB87871D8}" type="pres">
      <dgm:prSet presAssocID="{FCF57150-F354-4C49-A7CD-EE0DD444D1B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CB5BB55-0C0F-44B3-AA9A-C04CDE9D22E6}" type="pres">
      <dgm:prSet presAssocID="{FCF57150-F354-4C49-A7CD-EE0DD444D1BF}" presName="spaceRect" presStyleCnt="0"/>
      <dgm:spPr/>
    </dgm:pt>
    <dgm:pt modelId="{1791ECC3-65C3-4604-A535-02154E545028}" type="pres">
      <dgm:prSet presAssocID="{FCF57150-F354-4C49-A7CD-EE0DD444D1BF}" presName="parTx" presStyleLbl="revTx" presStyleIdx="2" presStyleCnt="5">
        <dgm:presLayoutVars>
          <dgm:chMax val="0"/>
          <dgm:chPref val="0"/>
        </dgm:presLayoutVars>
      </dgm:prSet>
      <dgm:spPr/>
    </dgm:pt>
    <dgm:pt modelId="{2FB5B4AB-EBFF-42C2-8DE2-EFF2996D2EAD}" type="pres">
      <dgm:prSet presAssocID="{F7DC422D-3ECD-474D-80D5-3EC8880E4252}" presName="sibTrans" presStyleCnt="0"/>
      <dgm:spPr/>
    </dgm:pt>
    <dgm:pt modelId="{2EAF2537-BD62-4B61-BD39-54BED1897455}" type="pres">
      <dgm:prSet presAssocID="{F6902EB4-A5C1-450E-A5CE-ECDF82867602}" presName="compNode" presStyleCnt="0"/>
      <dgm:spPr/>
    </dgm:pt>
    <dgm:pt modelId="{0F18BA84-747B-4755-98BE-D8C5D487A4DC}" type="pres">
      <dgm:prSet presAssocID="{F6902EB4-A5C1-450E-A5CE-ECDF82867602}" presName="bgRect" presStyleLbl="bgShp" presStyleIdx="3" presStyleCnt="5"/>
      <dgm:spPr/>
    </dgm:pt>
    <dgm:pt modelId="{D80E7368-FFC0-4058-A7D3-EF602CC4D1F4}" type="pres">
      <dgm:prSet presAssocID="{F6902EB4-A5C1-450E-A5CE-ECDF8286760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D1B39AB-8F3F-4148-BE82-75A20A844FAA}" type="pres">
      <dgm:prSet presAssocID="{F6902EB4-A5C1-450E-A5CE-ECDF82867602}" presName="spaceRect" presStyleCnt="0"/>
      <dgm:spPr/>
    </dgm:pt>
    <dgm:pt modelId="{AEFF90C8-09D6-41B8-9857-88375FB6AD93}" type="pres">
      <dgm:prSet presAssocID="{F6902EB4-A5C1-450E-A5CE-ECDF82867602}" presName="parTx" presStyleLbl="revTx" presStyleIdx="3" presStyleCnt="5">
        <dgm:presLayoutVars>
          <dgm:chMax val="0"/>
          <dgm:chPref val="0"/>
        </dgm:presLayoutVars>
      </dgm:prSet>
      <dgm:spPr/>
    </dgm:pt>
    <dgm:pt modelId="{BF63A0DC-D95E-4C11-AE73-468E75AB57EF}" type="pres">
      <dgm:prSet presAssocID="{723274E7-3D7D-4E07-A609-8CF921767FA1}" presName="sibTrans" presStyleCnt="0"/>
      <dgm:spPr/>
    </dgm:pt>
    <dgm:pt modelId="{07F1C1C5-0641-4563-BAE0-2E16B2EFC7DE}" type="pres">
      <dgm:prSet presAssocID="{E47C5088-115A-4F9D-B519-A9116216BA1E}" presName="compNode" presStyleCnt="0"/>
      <dgm:spPr/>
    </dgm:pt>
    <dgm:pt modelId="{10D193B1-E656-406C-9A5B-2EA2905480C7}" type="pres">
      <dgm:prSet presAssocID="{E47C5088-115A-4F9D-B519-A9116216BA1E}" presName="bgRect" presStyleLbl="bgShp" presStyleIdx="4" presStyleCnt="5"/>
      <dgm:spPr/>
    </dgm:pt>
    <dgm:pt modelId="{78138BE2-3074-480C-87F7-64F59F0B7EE7}" type="pres">
      <dgm:prSet presAssocID="{E47C5088-115A-4F9D-B519-A9116216BA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24D1F4-1911-4B30-9EF5-358942B099B0}" type="pres">
      <dgm:prSet presAssocID="{E47C5088-115A-4F9D-B519-A9116216BA1E}" presName="spaceRect" presStyleCnt="0"/>
      <dgm:spPr/>
    </dgm:pt>
    <dgm:pt modelId="{594092D8-C403-4C05-9DDD-9D3E1A5C3415}" type="pres">
      <dgm:prSet presAssocID="{E47C5088-115A-4F9D-B519-A9116216BA1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238915-9D80-48FE-9525-7F30D6416775}" srcId="{65F81568-F35F-4EC6-8C6D-6F3887769017}" destId="{F6902EB4-A5C1-450E-A5CE-ECDF82867602}" srcOrd="3" destOrd="0" parTransId="{75B516D3-671E-4DDB-9BB7-506FFE670AA0}" sibTransId="{723274E7-3D7D-4E07-A609-8CF921767FA1}"/>
    <dgm:cxn modelId="{17C51C1D-F259-407C-8AD2-441FAFA552DA}" type="presOf" srcId="{65F81568-F35F-4EC6-8C6D-6F3887769017}" destId="{89365956-F2CF-45CA-AB8B-6C92C9AEA261}" srcOrd="0" destOrd="0" presId="urn:microsoft.com/office/officeart/2018/2/layout/IconVerticalSolidList"/>
    <dgm:cxn modelId="{CD153B37-2BA5-429F-9EEE-DE7E340B8BE0}" type="presOf" srcId="{E47C5088-115A-4F9D-B519-A9116216BA1E}" destId="{594092D8-C403-4C05-9DDD-9D3E1A5C3415}" srcOrd="0" destOrd="0" presId="urn:microsoft.com/office/officeart/2018/2/layout/IconVerticalSolidList"/>
    <dgm:cxn modelId="{D04DB15E-0C97-4F51-A78E-9CFE4201D45D}" srcId="{65F81568-F35F-4EC6-8C6D-6F3887769017}" destId="{FCF57150-F354-4C49-A7CD-EE0DD444D1BF}" srcOrd="2" destOrd="0" parTransId="{08D1C5AF-3FD2-4462-AA1C-A639DA5FB152}" sibTransId="{F7DC422D-3ECD-474D-80D5-3EC8880E4252}"/>
    <dgm:cxn modelId="{26CF2550-4705-430F-96E7-69B803A830E5}" type="presOf" srcId="{FCF57150-F354-4C49-A7CD-EE0DD444D1BF}" destId="{1791ECC3-65C3-4604-A535-02154E545028}" srcOrd="0" destOrd="0" presId="urn:microsoft.com/office/officeart/2018/2/layout/IconVerticalSolidList"/>
    <dgm:cxn modelId="{B4517955-625E-4DB3-85F8-C31C20D3C3D1}" type="presOf" srcId="{70A942E6-1607-4D83-B9C0-56750B830E5E}" destId="{C96FF40C-9D80-4D80-95E8-19B0CE651FDF}" srcOrd="0" destOrd="0" presId="urn:microsoft.com/office/officeart/2018/2/layout/IconVerticalSolidList"/>
    <dgm:cxn modelId="{762B8975-9E9F-47EA-BD80-C40168BB5B30}" srcId="{65F81568-F35F-4EC6-8C6D-6F3887769017}" destId="{70A942E6-1607-4D83-B9C0-56750B830E5E}" srcOrd="0" destOrd="0" parTransId="{1D42F9BC-68A6-4716-90B8-4B20352F1A09}" sibTransId="{3211BAC3-F751-42A1-A42A-A20C6DEA1B9C}"/>
    <dgm:cxn modelId="{6139EA9E-652F-4249-8E9B-E365091D2709}" type="presOf" srcId="{608E4629-C064-40CB-9AB1-8EC46C9E6A8E}" destId="{E387078D-4833-4EC4-91FE-B6B8BA4753A5}" srcOrd="0" destOrd="0" presId="urn:microsoft.com/office/officeart/2018/2/layout/IconVerticalSolidList"/>
    <dgm:cxn modelId="{326511BF-971E-4D81-ABB0-31BD48593886}" type="presOf" srcId="{F6902EB4-A5C1-450E-A5CE-ECDF82867602}" destId="{AEFF90C8-09D6-41B8-9857-88375FB6AD93}" srcOrd="0" destOrd="0" presId="urn:microsoft.com/office/officeart/2018/2/layout/IconVerticalSolidList"/>
    <dgm:cxn modelId="{4A5FBAEA-130A-4674-B874-F715C1ECB8EE}" srcId="{65F81568-F35F-4EC6-8C6D-6F3887769017}" destId="{608E4629-C064-40CB-9AB1-8EC46C9E6A8E}" srcOrd="1" destOrd="0" parTransId="{905722EE-FDE5-4CF0-8073-ABEDDBF98642}" sibTransId="{4A5DF96E-F3AA-45C5-BF9A-EE246B3B854D}"/>
    <dgm:cxn modelId="{63AD97EE-A560-4335-B629-F12FAF7B5B60}" srcId="{65F81568-F35F-4EC6-8C6D-6F3887769017}" destId="{E47C5088-115A-4F9D-B519-A9116216BA1E}" srcOrd="4" destOrd="0" parTransId="{AA712214-DFFA-495B-87FE-1218FEDC0E5A}" sibTransId="{3128FBBE-EDF5-47C0-9DC4-7479B796AAED}"/>
    <dgm:cxn modelId="{7B24C25D-4149-443E-80E4-865F98A92657}" type="presParOf" srcId="{89365956-F2CF-45CA-AB8B-6C92C9AEA261}" destId="{33DA9C36-DF53-48AC-A0B1-07161C54998F}" srcOrd="0" destOrd="0" presId="urn:microsoft.com/office/officeart/2018/2/layout/IconVerticalSolidList"/>
    <dgm:cxn modelId="{7FFF7DC1-340F-4AF3-B492-570BFA8C68AE}" type="presParOf" srcId="{33DA9C36-DF53-48AC-A0B1-07161C54998F}" destId="{62B946B1-F173-49EE-9450-56B10C31E9E3}" srcOrd="0" destOrd="0" presId="urn:microsoft.com/office/officeart/2018/2/layout/IconVerticalSolidList"/>
    <dgm:cxn modelId="{477E7A98-D461-4547-B695-D4C959D7F658}" type="presParOf" srcId="{33DA9C36-DF53-48AC-A0B1-07161C54998F}" destId="{9B205CF2-88CC-48E1-B6B3-F69E02B66E07}" srcOrd="1" destOrd="0" presId="urn:microsoft.com/office/officeart/2018/2/layout/IconVerticalSolidList"/>
    <dgm:cxn modelId="{5BC86B1B-4283-4267-940B-BD4ED2FF0E28}" type="presParOf" srcId="{33DA9C36-DF53-48AC-A0B1-07161C54998F}" destId="{AF24E3AA-8D25-4CE3-96E1-5A166C287EC7}" srcOrd="2" destOrd="0" presId="urn:microsoft.com/office/officeart/2018/2/layout/IconVerticalSolidList"/>
    <dgm:cxn modelId="{FE5F1625-3556-4002-B3BB-1BE7B9D391DF}" type="presParOf" srcId="{33DA9C36-DF53-48AC-A0B1-07161C54998F}" destId="{C96FF40C-9D80-4D80-95E8-19B0CE651FDF}" srcOrd="3" destOrd="0" presId="urn:microsoft.com/office/officeart/2018/2/layout/IconVerticalSolidList"/>
    <dgm:cxn modelId="{F8F73FE9-2022-49EA-BD25-BD229DAFD985}" type="presParOf" srcId="{89365956-F2CF-45CA-AB8B-6C92C9AEA261}" destId="{516DEAA9-A645-4730-992E-A6DD5147EE5C}" srcOrd="1" destOrd="0" presId="urn:microsoft.com/office/officeart/2018/2/layout/IconVerticalSolidList"/>
    <dgm:cxn modelId="{BEF5ABF5-FCE2-4851-BF73-A36709055713}" type="presParOf" srcId="{89365956-F2CF-45CA-AB8B-6C92C9AEA261}" destId="{815D8573-A62C-4604-B191-66439BCCC5FA}" srcOrd="2" destOrd="0" presId="urn:microsoft.com/office/officeart/2018/2/layout/IconVerticalSolidList"/>
    <dgm:cxn modelId="{2E863DA7-771E-4118-BB22-ADB8593587B5}" type="presParOf" srcId="{815D8573-A62C-4604-B191-66439BCCC5FA}" destId="{F36DF14C-F092-4CD2-BD60-8DB8799C4C7B}" srcOrd="0" destOrd="0" presId="urn:microsoft.com/office/officeart/2018/2/layout/IconVerticalSolidList"/>
    <dgm:cxn modelId="{D02B7A32-1722-4A2B-A38D-ACE5576D9DDE}" type="presParOf" srcId="{815D8573-A62C-4604-B191-66439BCCC5FA}" destId="{2E60E196-2D11-49F1-B0E2-42F07138A5D2}" srcOrd="1" destOrd="0" presId="urn:microsoft.com/office/officeart/2018/2/layout/IconVerticalSolidList"/>
    <dgm:cxn modelId="{6D10AC19-828B-44F6-83AD-6CD71B2E0410}" type="presParOf" srcId="{815D8573-A62C-4604-B191-66439BCCC5FA}" destId="{DBB0F100-D158-4ECB-8277-BD94DBCE3B4B}" srcOrd="2" destOrd="0" presId="urn:microsoft.com/office/officeart/2018/2/layout/IconVerticalSolidList"/>
    <dgm:cxn modelId="{04BEADE0-655A-46F9-985D-1DE81CBFB083}" type="presParOf" srcId="{815D8573-A62C-4604-B191-66439BCCC5FA}" destId="{E387078D-4833-4EC4-91FE-B6B8BA4753A5}" srcOrd="3" destOrd="0" presId="urn:microsoft.com/office/officeart/2018/2/layout/IconVerticalSolidList"/>
    <dgm:cxn modelId="{10653665-BB4F-40F1-856F-176FE4A5098C}" type="presParOf" srcId="{89365956-F2CF-45CA-AB8B-6C92C9AEA261}" destId="{0621476B-23A2-4814-AD8A-9F985E393254}" srcOrd="3" destOrd="0" presId="urn:microsoft.com/office/officeart/2018/2/layout/IconVerticalSolidList"/>
    <dgm:cxn modelId="{3913E246-54A3-4FA3-BDF2-49CC3E550D80}" type="presParOf" srcId="{89365956-F2CF-45CA-AB8B-6C92C9AEA261}" destId="{2C609A30-B735-4C7C-94D8-97FCFA5814C4}" srcOrd="4" destOrd="0" presId="urn:microsoft.com/office/officeart/2018/2/layout/IconVerticalSolidList"/>
    <dgm:cxn modelId="{34435973-3CF2-4D71-AEF6-C7DE8FA2510E}" type="presParOf" srcId="{2C609A30-B735-4C7C-94D8-97FCFA5814C4}" destId="{8E9CB51E-79FC-4E34-BE55-6E6FA886D1D6}" srcOrd="0" destOrd="0" presId="urn:microsoft.com/office/officeart/2018/2/layout/IconVerticalSolidList"/>
    <dgm:cxn modelId="{08555072-9444-4A98-97F2-025CFAA1FCD4}" type="presParOf" srcId="{2C609A30-B735-4C7C-94D8-97FCFA5814C4}" destId="{9C93372B-2E2E-4755-9D7D-BEEAB87871D8}" srcOrd="1" destOrd="0" presId="urn:microsoft.com/office/officeart/2018/2/layout/IconVerticalSolidList"/>
    <dgm:cxn modelId="{1E59D410-E673-4467-B205-A595405C9D03}" type="presParOf" srcId="{2C609A30-B735-4C7C-94D8-97FCFA5814C4}" destId="{BCB5BB55-0C0F-44B3-AA9A-C04CDE9D22E6}" srcOrd="2" destOrd="0" presId="urn:microsoft.com/office/officeart/2018/2/layout/IconVerticalSolidList"/>
    <dgm:cxn modelId="{43E30762-FA7E-414D-85C0-66FD283C5B8E}" type="presParOf" srcId="{2C609A30-B735-4C7C-94D8-97FCFA5814C4}" destId="{1791ECC3-65C3-4604-A535-02154E545028}" srcOrd="3" destOrd="0" presId="urn:microsoft.com/office/officeart/2018/2/layout/IconVerticalSolidList"/>
    <dgm:cxn modelId="{7527918B-814A-4423-ACD0-26EDF831DAC1}" type="presParOf" srcId="{89365956-F2CF-45CA-AB8B-6C92C9AEA261}" destId="{2FB5B4AB-EBFF-42C2-8DE2-EFF2996D2EAD}" srcOrd="5" destOrd="0" presId="urn:microsoft.com/office/officeart/2018/2/layout/IconVerticalSolidList"/>
    <dgm:cxn modelId="{82B3588F-C315-4546-A978-A5AC9D51D6D3}" type="presParOf" srcId="{89365956-F2CF-45CA-AB8B-6C92C9AEA261}" destId="{2EAF2537-BD62-4B61-BD39-54BED1897455}" srcOrd="6" destOrd="0" presId="urn:microsoft.com/office/officeart/2018/2/layout/IconVerticalSolidList"/>
    <dgm:cxn modelId="{F48D3B51-8D8E-43FA-BACD-C64076C884AD}" type="presParOf" srcId="{2EAF2537-BD62-4B61-BD39-54BED1897455}" destId="{0F18BA84-747B-4755-98BE-D8C5D487A4DC}" srcOrd="0" destOrd="0" presId="urn:microsoft.com/office/officeart/2018/2/layout/IconVerticalSolidList"/>
    <dgm:cxn modelId="{8C018D13-335B-48F3-9BDA-6AC5EFCC4C04}" type="presParOf" srcId="{2EAF2537-BD62-4B61-BD39-54BED1897455}" destId="{D80E7368-FFC0-4058-A7D3-EF602CC4D1F4}" srcOrd="1" destOrd="0" presId="urn:microsoft.com/office/officeart/2018/2/layout/IconVerticalSolidList"/>
    <dgm:cxn modelId="{35E2CB9C-902D-4B04-BF97-350D669F9C78}" type="presParOf" srcId="{2EAF2537-BD62-4B61-BD39-54BED1897455}" destId="{0D1B39AB-8F3F-4148-BE82-75A20A844FAA}" srcOrd="2" destOrd="0" presId="urn:microsoft.com/office/officeart/2018/2/layout/IconVerticalSolidList"/>
    <dgm:cxn modelId="{423B7CBC-C9A4-4FFC-939E-73F177DC06EB}" type="presParOf" srcId="{2EAF2537-BD62-4B61-BD39-54BED1897455}" destId="{AEFF90C8-09D6-41B8-9857-88375FB6AD93}" srcOrd="3" destOrd="0" presId="urn:microsoft.com/office/officeart/2018/2/layout/IconVerticalSolidList"/>
    <dgm:cxn modelId="{D424C7DB-EBE7-4165-896F-6B907D00A32C}" type="presParOf" srcId="{89365956-F2CF-45CA-AB8B-6C92C9AEA261}" destId="{BF63A0DC-D95E-4C11-AE73-468E75AB57EF}" srcOrd="7" destOrd="0" presId="urn:microsoft.com/office/officeart/2018/2/layout/IconVerticalSolidList"/>
    <dgm:cxn modelId="{077EC83A-3370-42E4-8F9E-B9634E55E376}" type="presParOf" srcId="{89365956-F2CF-45CA-AB8B-6C92C9AEA261}" destId="{07F1C1C5-0641-4563-BAE0-2E16B2EFC7DE}" srcOrd="8" destOrd="0" presId="urn:microsoft.com/office/officeart/2018/2/layout/IconVerticalSolidList"/>
    <dgm:cxn modelId="{2735237A-19FE-45F9-BFAF-E639CC9F7FC4}" type="presParOf" srcId="{07F1C1C5-0641-4563-BAE0-2E16B2EFC7DE}" destId="{10D193B1-E656-406C-9A5B-2EA2905480C7}" srcOrd="0" destOrd="0" presId="urn:microsoft.com/office/officeart/2018/2/layout/IconVerticalSolidList"/>
    <dgm:cxn modelId="{F1EE893C-AB1B-437B-9D5C-A8F4298979B5}" type="presParOf" srcId="{07F1C1C5-0641-4563-BAE0-2E16B2EFC7DE}" destId="{78138BE2-3074-480C-87F7-64F59F0B7EE7}" srcOrd="1" destOrd="0" presId="urn:microsoft.com/office/officeart/2018/2/layout/IconVerticalSolidList"/>
    <dgm:cxn modelId="{8381A265-A590-4A72-8E00-A27C7365FA02}" type="presParOf" srcId="{07F1C1C5-0641-4563-BAE0-2E16B2EFC7DE}" destId="{0B24D1F4-1911-4B30-9EF5-358942B099B0}" srcOrd="2" destOrd="0" presId="urn:microsoft.com/office/officeart/2018/2/layout/IconVerticalSolidList"/>
    <dgm:cxn modelId="{CA921510-C193-48A3-9236-6CCE105B9CAC}" type="presParOf" srcId="{07F1C1C5-0641-4563-BAE0-2E16B2EFC7DE}" destId="{594092D8-C403-4C05-9DDD-9D3E1A5C34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B946B1-F173-49EE-9450-56B10C31E9E3}">
      <dsp:nvSpPr>
        <dsp:cNvPr id="0" name=""/>
        <dsp:cNvSpPr/>
      </dsp:nvSpPr>
      <dsp:spPr>
        <a:xfrm>
          <a:off x="0" y="3399"/>
          <a:ext cx="4291113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05CF2-88CC-48E1-B6B3-F69E02B66E07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6FF40C-9D80-4D80-95E8-19B0CE651FDF}">
      <dsp:nvSpPr>
        <dsp:cNvPr id="0" name=""/>
        <dsp:cNvSpPr/>
      </dsp:nvSpPr>
      <dsp:spPr>
        <a:xfrm>
          <a:off x="836323" y="3399"/>
          <a:ext cx="3454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Applied everything we learned in INFO-6146</a:t>
          </a:r>
        </a:p>
      </dsp:txBody>
      <dsp:txXfrm>
        <a:off x="836323" y="3399"/>
        <a:ext cx="3454789" cy="724089"/>
      </dsp:txXfrm>
    </dsp:sp>
    <dsp:sp modelId="{F36DF14C-F092-4CD2-BD60-8DB8799C4C7B}">
      <dsp:nvSpPr>
        <dsp:cNvPr id="0" name=""/>
        <dsp:cNvSpPr/>
      </dsp:nvSpPr>
      <dsp:spPr>
        <a:xfrm>
          <a:off x="0" y="908511"/>
          <a:ext cx="4291113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60E196-2D11-49F1-B0E2-42F07138A5D2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7078D-4833-4EC4-91FE-B6B8BA4753A5}">
      <dsp:nvSpPr>
        <dsp:cNvPr id="0" name=""/>
        <dsp:cNvSpPr/>
      </dsp:nvSpPr>
      <dsp:spPr>
        <a:xfrm>
          <a:off x="836323" y="908511"/>
          <a:ext cx="3454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Built a complete pipeline: load, train, tune, test, analyze</a:t>
          </a:r>
        </a:p>
      </dsp:txBody>
      <dsp:txXfrm>
        <a:off x="836323" y="908511"/>
        <a:ext cx="3454789" cy="724089"/>
      </dsp:txXfrm>
    </dsp:sp>
    <dsp:sp modelId="{8E9CB51E-79FC-4E34-BE55-6E6FA886D1D6}">
      <dsp:nvSpPr>
        <dsp:cNvPr id="0" name=""/>
        <dsp:cNvSpPr/>
      </dsp:nvSpPr>
      <dsp:spPr>
        <a:xfrm>
          <a:off x="0" y="1813624"/>
          <a:ext cx="4291113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3372B-2E2E-4755-9D7D-BEEAB87871D8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1ECC3-65C3-4604-A535-02154E545028}">
      <dsp:nvSpPr>
        <dsp:cNvPr id="0" name=""/>
        <dsp:cNvSpPr/>
      </dsp:nvSpPr>
      <dsp:spPr>
        <a:xfrm>
          <a:off x="836323" y="1813624"/>
          <a:ext cx="3454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PyTorch made building and debugging easy</a:t>
          </a:r>
        </a:p>
      </dsp:txBody>
      <dsp:txXfrm>
        <a:off x="836323" y="1813624"/>
        <a:ext cx="3454789" cy="724089"/>
      </dsp:txXfrm>
    </dsp:sp>
    <dsp:sp modelId="{0F18BA84-747B-4755-98BE-D8C5D487A4DC}">
      <dsp:nvSpPr>
        <dsp:cNvPr id="0" name=""/>
        <dsp:cNvSpPr/>
      </dsp:nvSpPr>
      <dsp:spPr>
        <a:xfrm>
          <a:off x="0" y="2718736"/>
          <a:ext cx="4291113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0E7368-FFC0-4058-A7D3-EF602CC4D1F4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F90C8-09D6-41B8-9857-88375FB6AD93}">
      <dsp:nvSpPr>
        <dsp:cNvPr id="0" name=""/>
        <dsp:cNvSpPr/>
      </dsp:nvSpPr>
      <dsp:spPr>
        <a:xfrm>
          <a:off x="836323" y="2718736"/>
          <a:ext cx="3454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was a good starter project for computer vision</a:t>
          </a:r>
        </a:p>
      </dsp:txBody>
      <dsp:txXfrm>
        <a:off x="836323" y="2718736"/>
        <a:ext cx="3454789" cy="724089"/>
      </dsp:txXfrm>
    </dsp:sp>
    <dsp:sp modelId="{10D193B1-E656-406C-9A5B-2EA2905480C7}">
      <dsp:nvSpPr>
        <dsp:cNvPr id="0" name=""/>
        <dsp:cNvSpPr/>
      </dsp:nvSpPr>
      <dsp:spPr>
        <a:xfrm>
          <a:off x="0" y="3623848"/>
          <a:ext cx="4291113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38BE2-3074-480C-87F7-64F59F0B7EE7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092D8-C403-4C05-9DDD-9D3E1A5C3415}">
      <dsp:nvSpPr>
        <dsp:cNvPr id="0" name=""/>
        <dsp:cNvSpPr/>
      </dsp:nvSpPr>
      <dsp:spPr>
        <a:xfrm>
          <a:off x="836323" y="3623848"/>
          <a:ext cx="3454789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Would like to try more complex datasets in the future</a:t>
          </a:r>
        </a:p>
      </dsp:txBody>
      <dsp:txXfrm>
        <a:off x="836323" y="3623848"/>
        <a:ext cx="3454789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559294"/>
            <a:ext cx="9143998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4572000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8852" y="1028700"/>
            <a:ext cx="7460478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</a:rPr>
              <a:t>FashionImage Classification Using CNNs in PyTorch</a:t>
            </a:r>
            <a:br>
              <a:rPr lang="en-US" sz="2600">
                <a:solidFill>
                  <a:srgbClr val="FFFFFF"/>
                </a:solidFill>
              </a:rPr>
            </a:br>
            <a:endParaRPr lang="en-US" sz="260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214188"/>
            <a:ext cx="6858000" cy="492440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INFO-6146 Capstone project</a:t>
            </a:r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dirty="0">
                <a:solidFill>
                  <a:srgbClr val="FFFFFF"/>
                </a:solidFill>
              </a:rPr>
              <a:t>By: Abdallah Seyam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39257" y="1506860"/>
            <a:ext cx="4065484" cy="6636797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Color chart with labels">
            <a:extLst>
              <a:ext uri="{FF2B5EF4-FFF2-40B4-BE49-F238E27FC236}">
                <a16:creationId xmlns:a16="http://schemas.microsoft.com/office/drawing/2014/main" id="{DCE58A99-B60B-408C-73FE-65465C83D0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0" r="-1" b="3429"/>
          <a:stretch>
            <a:fillRect/>
          </a:stretch>
        </p:blipFill>
        <p:spPr>
          <a:xfrm>
            <a:off x="1757476" y="3351745"/>
            <a:ext cx="5639669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C6ACE-32AA-52F9-9215-B069DAB0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91" r="38652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What am I trying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Classify grayscale fashion images into 10 categories</a:t>
            </a:r>
          </a:p>
          <a:p>
            <a:r>
              <a:rPr lang="en-US" sz="1700" dirty="0"/>
              <a:t>Use the Fashion-MNIST dataset</a:t>
            </a:r>
          </a:p>
          <a:p>
            <a:r>
              <a:rPr lang="en-US" sz="1700" dirty="0"/>
              <a:t>70,000 total images</a:t>
            </a:r>
          </a:p>
          <a:p>
            <a:r>
              <a:rPr lang="en-US" sz="1700" dirty="0"/>
              <a:t>28×28 pixels, 10 clothing classes</a:t>
            </a:r>
          </a:p>
          <a:p>
            <a:r>
              <a:rPr lang="en-US" sz="1700" dirty="0"/>
              <a:t>Chosen because it’s simple, clean, and great for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uron system in yellow and light blue">
            <a:extLst>
              <a:ext uri="{FF2B5EF4-FFF2-40B4-BE49-F238E27FC236}">
                <a16:creationId xmlns:a16="http://schemas.microsoft.com/office/drawing/2014/main" id="{466C1A4C-888F-CAD7-0E48-01305B5B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88" r="27265" b="1"/>
          <a:stretch>
            <a:fillRect/>
          </a:stretch>
        </p:blipFill>
        <p:spPr>
          <a:xfrm>
            <a:off x="4577270" y="10"/>
            <a:ext cx="4566728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What model did I 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884929"/>
            <a:ext cx="3494817" cy="3374137"/>
          </a:xfrm>
        </p:spPr>
        <p:txBody>
          <a:bodyPr anchor="ctr">
            <a:normAutofit/>
          </a:bodyPr>
          <a:lstStyle/>
          <a:p>
            <a:r>
              <a:rPr lang="en-CA" sz="1700"/>
              <a:t>Convolutional Neural Network (CNN) in PyTorch</a:t>
            </a:r>
          </a:p>
          <a:p>
            <a:r>
              <a:rPr lang="en-CA" sz="1700"/>
              <a:t>2 convolutional layers</a:t>
            </a:r>
          </a:p>
          <a:p>
            <a:r>
              <a:rPr lang="en-CA" sz="1700"/>
              <a:t>ReLU activations + Max pooling</a:t>
            </a:r>
          </a:p>
          <a:p>
            <a:r>
              <a:rPr lang="en-CA" sz="1700"/>
              <a:t>Flatten + Fully connected layers</a:t>
            </a:r>
          </a:p>
          <a:p>
            <a:r>
              <a:rPr lang="en-CA" sz="1700"/>
              <a:t>Dropout for regularization</a:t>
            </a:r>
          </a:p>
          <a:p>
            <a:r>
              <a:rPr lang="en-CA" sz="1700"/>
              <a:t>Trained using Adam optimizer and CrossEntropyLoss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84915"/>
            <a:ext cx="3488307" cy="195107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CA" sz="4200">
                <a:solidFill>
                  <a:schemeClr val="bg1"/>
                </a:solidFill>
              </a:rPr>
              <a:t>What did I get?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684921"/>
            <a:ext cx="4255580" cy="1951087"/>
          </a:xfrm>
          <a:noFill/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Training accuracy: ~90%</a:t>
            </a:r>
          </a:p>
          <a:p>
            <a:r>
              <a:rPr lang="en-US" sz="1600">
                <a:solidFill>
                  <a:schemeClr val="bg1"/>
                </a:solidFill>
              </a:rPr>
              <a:t>Validation and test accuracy: ~88–90%</a:t>
            </a:r>
          </a:p>
          <a:p>
            <a:r>
              <a:rPr lang="en-US" sz="1600">
                <a:solidFill>
                  <a:schemeClr val="bg1"/>
                </a:solidFill>
              </a:rPr>
              <a:t>Loss and accuracy curves show stable learning</a:t>
            </a:r>
          </a:p>
          <a:p>
            <a:r>
              <a:rPr lang="en-US" sz="1600">
                <a:solidFill>
                  <a:schemeClr val="bg1"/>
                </a:solidFill>
              </a:rPr>
              <a:t>Misclassifications mostly between similar-looking items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ccuracyperclass.png"/>
          <p:cNvPicPr>
            <a:picLocks noChangeAspect="1"/>
          </p:cNvPicPr>
          <p:nvPr/>
        </p:nvPicPr>
        <p:blipFill>
          <a:blip r:embed="rId2"/>
          <a:srcRect l="5095" r="7069" b="2"/>
          <a:stretch>
            <a:fillRect/>
          </a:stretch>
        </p:blipFill>
        <p:spPr>
          <a:xfrm>
            <a:off x="472228" y="2708781"/>
            <a:ext cx="8136047" cy="3496632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2906481"/>
            <a:ext cx="304800" cy="322326"/>
            <a:chOff x="215328" y="-46937"/>
            <a:chExt cx="304800" cy="277384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578" y="1257300"/>
            <a:ext cx="3988849" cy="1381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>
                <a:solidFill>
                  <a:srgbClr val="000000"/>
                </a:solidFill>
              </a:rPr>
              <a:t>What could be better?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Baseball Hat">
            <a:extLst>
              <a:ext uri="{FF2B5EF4-FFF2-40B4-BE49-F238E27FC236}">
                <a16:creationId xmlns:a16="http://schemas.microsoft.com/office/drawing/2014/main" id="{1CC403BF-74CA-8574-907C-4B503D6A22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Confusing classes: shirts vs. coats</a:t>
            </a:r>
          </a:p>
          <a:p>
            <a:r>
              <a:rPr lang="en-US" sz="1500">
                <a:solidFill>
                  <a:srgbClr val="000000"/>
                </a:solidFill>
              </a:rPr>
              <a:t>Added data augmentation to help</a:t>
            </a:r>
          </a:p>
          <a:p>
            <a:r>
              <a:rPr lang="en-US" sz="1500">
                <a:solidFill>
                  <a:srgbClr val="000000"/>
                </a:solidFill>
              </a:rPr>
              <a:t>Tuning learning rate and dropout helped generalization</a:t>
            </a:r>
          </a:p>
          <a:p>
            <a:r>
              <a:rPr lang="en-US" sz="1500">
                <a:solidFill>
                  <a:srgbClr val="000000"/>
                </a:solidFill>
              </a:rPr>
              <a:t>Could try transfer learning or deeper networks next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025EFD5-738C-41B9-87FE-0C00E211B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1794C-D613-4310-B74F-4B9D6A0FEE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63" r="20709" b="-1"/>
          <a:stretch>
            <a:fillRect/>
          </a:stretch>
        </p:blipFill>
        <p:spPr>
          <a:xfrm>
            <a:off x="643713" y="1165109"/>
            <a:ext cx="3196002" cy="435133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835EF3DD-7D43-4A27-8967-A92FD8CC9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5148" y="407987"/>
            <a:ext cx="2240924" cy="2987899"/>
          </a:xfrm>
          <a:prstGeom prst="arc">
            <a:avLst>
              <a:gd name="adj1" fmla="val 16200000"/>
              <a:gd name="adj2" fmla="val 256372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0286" y="444272"/>
            <a:ext cx="4291113" cy="1325563"/>
          </a:xfrm>
        </p:spPr>
        <p:txBody>
          <a:bodyPr>
            <a:normAutofit/>
          </a:bodyPr>
          <a:lstStyle/>
          <a:p>
            <a:r>
              <a:t>What did I learn?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D424AC-F9AD-EF71-3970-CA3642D325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695999"/>
              </p:ext>
            </p:extLst>
          </p:nvPr>
        </p:nvGraphicFramePr>
        <p:xfrm>
          <a:off x="4370286" y="1904772"/>
          <a:ext cx="429111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nfusionmatrix.png"/>
          <p:cNvPicPr>
            <a:picLocks noChangeAspect="1"/>
          </p:cNvPicPr>
          <p:nvPr/>
        </p:nvPicPr>
        <p:blipFill>
          <a:blip r:embed="rId2"/>
          <a:srcRect b="14789"/>
          <a:stretch>
            <a:fillRect/>
          </a:stretch>
        </p:blipFill>
        <p:spPr>
          <a:xfrm>
            <a:off x="608843" y="457200"/>
            <a:ext cx="7926314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missclassifi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468630"/>
            <a:ext cx="8458200" cy="59207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201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FashionImage Classification Using CNNs in PyTorch </vt:lpstr>
      <vt:lpstr>What am I trying to do?</vt:lpstr>
      <vt:lpstr>What model did I build?</vt:lpstr>
      <vt:lpstr>What did I get?</vt:lpstr>
      <vt:lpstr>What could be better?</vt:lpstr>
      <vt:lpstr>What did I learn?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Abdallah Seyam</dc:creator>
  <cp:keywords/>
  <dc:description>generated using python-pptx</dc:description>
  <cp:lastModifiedBy>Abdallah Seyam</cp:lastModifiedBy>
  <cp:revision>2</cp:revision>
  <dcterms:created xsi:type="dcterms:W3CDTF">2013-01-27T09:14:16Z</dcterms:created>
  <dcterms:modified xsi:type="dcterms:W3CDTF">2025-07-20T16:19:32Z</dcterms:modified>
  <cp:category/>
</cp:coreProperties>
</file>