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311" r:id="rId3"/>
    <p:sldId id="329" r:id="rId4"/>
    <p:sldId id="416" r:id="rId5"/>
    <p:sldId id="344" r:id="rId6"/>
    <p:sldId id="375" r:id="rId7"/>
    <p:sldId id="417" r:id="rId8"/>
    <p:sldId id="400" r:id="rId9"/>
    <p:sldId id="401" r:id="rId10"/>
    <p:sldId id="405" r:id="rId11"/>
    <p:sldId id="418" r:id="rId12"/>
    <p:sldId id="415" r:id="rId13"/>
    <p:sldId id="423" r:id="rId14"/>
    <p:sldId id="402" r:id="rId15"/>
    <p:sldId id="406" r:id="rId16"/>
    <p:sldId id="424" r:id="rId17"/>
    <p:sldId id="408" r:id="rId18"/>
    <p:sldId id="409" r:id="rId19"/>
    <p:sldId id="425" r:id="rId20"/>
    <p:sldId id="410" r:id="rId21"/>
    <p:sldId id="426" r:id="rId22"/>
    <p:sldId id="421" r:id="rId23"/>
    <p:sldId id="422" r:id="rId24"/>
    <p:sldId id="411" r:id="rId25"/>
    <p:sldId id="414" r:id="rId26"/>
    <p:sldId id="427" r:id="rId27"/>
    <p:sldId id="376" r:id="rId28"/>
    <p:sldId id="428" r:id="rId29"/>
    <p:sldId id="378" r:id="rId30"/>
    <p:sldId id="325" r:id="rId31"/>
    <p:sldId id="35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الكاتب" initials="ا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E2"/>
    <a:srgbClr val="D15A3E"/>
    <a:srgbClr val="7A7F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80886-D7EF-4C82-85E3-71EA3D443AB4}" v="253" dt="2017-10-30T21:01:21.548"/>
    <p1510:client id="{6FBAC7B4-1F16-447F-A948-3327E17F3E30}" v="219" dt="2017-10-30T19:21:48.871"/>
    <p1510:client id="{84C45250-AFF5-4A75-A98F-939A46D5DFC7}" v="139" dt="2017-10-30T21:09:02.849"/>
    <p1510:client id="{48F9F222-2818-4817-B721-03D38F4CED76}" v="75" dt="2017-10-30T20:35:25.49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9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pPr/>
              <a:t>17/12/17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pPr/>
              <a:t>17/12/17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7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5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pPr/>
              <a:t>17/12/17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pPr/>
              <a:t>17/12/17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pPr/>
              <a:t>17/12/17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pPr/>
              <a:t>17/12/17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pPr/>
              <a:t>17/12/17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pPr/>
              <a:t>17/12/17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pPr/>
              <a:t>17/12/17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pPr/>
              <a:t>17/12/17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1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52800"/>
            <a:ext cx="1828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05202" y="318795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Arial Black" pitchFamily="34" charset="0"/>
              </a:rPr>
              <a:t>Visual Question-Answering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449089" y="1397479"/>
            <a:ext cx="6757358" cy="421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haroni" pitchFamily="2" charset="-79"/>
                <a:cs typeface="Aharoni" pitchFamily="2" charset="-79"/>
              </a:rPr>
              <a:t>Team Members: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cs typeface="Aharoni" pitchFamily="2" charset="-79"/>
              </a:rPr>
              <a:t>Abdalla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cs typeface="Aharoni" pitchFamily="2" charset="-79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cs typeface="Aharoni" pitchFamily="2" charset="-79"/>
              </a:rPr>
              <a:t>Shaaban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cs typeface="Aharoni" pitchFamily="2" charset="-79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cs typeface="Aharoni" pitchFamily="2" charset="-79"/>
              </a:rPr>
              <a:t>Elsayed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cs typeface="Aharoni" pitchFamily="2" charset="-79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cs typeface="Aharoni" pitchFamily="2" charset="-79"/>
              </a:rPr>
              <a:t>Rabah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cs typeface="Aharoni" pitchFamily="2" charset="-79"/>
              </a:rPr>
              <a:t> Jamal Mohammed Ali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cs typeface="Aharoni" pitchFamily="2" charset="-79"/>
              </a:rPr>
              <a:t>Abdullah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cs typeface="Aharoni" pitchFamily="2" charset="-79"/>
              </a:rPr>
              <a:t>Abdelkader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cs typeface="Aharoni" pitchFamily="2" charset="-79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cs typeface="Aharoni" pitchFamily="2" charset="-79"/>
              </a:rPr>
              <a:t>Roshdy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cs typeface="Aharoni" pitchFamily="2" charset="-79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cs typeface="Aharoni" pitchFamily="2" charset="-79"/>
              </a:rPr>
              <a:t>Abdullah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cs typeface="Aharoni" pitchFamily="2" charset="-79"/>
              </a:rPr>
              <a:t>Mahmoud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cs typeface="Aharoni" pitchFamily="2" charset="-79"/>
              </a:rPr>
              <a:t> Abdullah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cs typeface="Aharoni" pitchFamily="2" charset="-79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haroni" pitchFamily="2" charset="-79"/>
                <a:cs typeface="Aharoni" pitchFamily="2" charset="-79"/>
              </a:rPr>
              <a:t>Supervisor: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cs typeface="Aharoni" pitchFamily="2" charset="-79"/>
              </a:rPr>
              <a:t>Dr\ Sally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cs typeface="Aharoni" pitchFamily="2" charset="-79"/>
              </a:rPr>
              <a:t>Saad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cs typeface="Aharoni" pitchFamily="2" charset="-79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cs typeface="Aharoni" pitchFamily="2" charset="-79"/>
              </a:rPr>
              <a:t>TA\ Ahmed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haroni" pitchFamily="2" charset="-79"/>
                <a:cs typeface="Aharoni" pitchFamily="2" charset="-79"/>
              </a:rPr>
              <a:t>Salah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haroni" pitchFamily="2" charset="-79"/>
              <a:cs typeface="Aharoni" pitchFamily="2" charset="-79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558" y="1723559"/>
            <a:ext cx="2203714" cy="12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3" y="1267098"/>
            <a:ext cx="10829109" cy="4833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Aharoni" pitchFamily="2" charset="-79"/>
                <a:cs typeface="Aharoni" pitchFamily="2" charset="-79"/>
              </a:rPr>
              <a:t>Introduction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Architecture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1867" y="271401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2753" y="1600137"/>
            <a:ext cx="10098631" cy="43784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500" dirty="0"/>
          </a:p>
          <a:p>
            <a:pPr>
              <a:buNone/>
            </a:pPr>
            <a:endParaRPr lang="en-US" sz="25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Tools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92016" y="1503234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Languages 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:</a:t>
            </a: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lvl="1" fontAlgn="base">
              <a:buFont typeface="Wingdings" pitchFamily="2" charset="2"/>
              <a:buChar char="v"/>
            </a:pPr>
            <a:r>
              <a:rPr lang="en-US" sz="2800" dirty="0">
                <a:latin typeface="Aparajita" pitchFamily="34" charset="0"/>
                <a:cs typeface="Aparajita" pitchFamily="34" charset="0"/>
              </a:rPr>
              <a:t>Python for preprocessing the datasets.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Java script 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for the UI (optional).</a:t>
            </a:r>
          </a:p>
          <a:p>
            <a:pPr fontAlgn="base"/>
            <a:r>
              <a:rPr lang="en-US" sz="28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Libraries and </a:t>
            </a:r>
            <a:r>
              <a:rPr lang="en-US" sz="2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Frameworks 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:</a:t>
            </a:r>
            <a:endParaRPr lang="en-US" sz="2800" dirty="0">
              <a:latin typeface="Aparajita" pitchFamily="34" charset="0"/>
              <a:cs typeface="Aparajita" pitchFamily="34" charset="0"/>
            </a:endParaRPr>
          </a:p>
          <a:p>
            <a:pPr lvl="1" fontAlgn="base">
              <a:buFont typeface="Wingdings" pitchFamily="2" charset="2"/>
              <a:buChar char="v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NLTK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, Pillow (Python Imaging Library) for preprocessing the dataset.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Tensor Flow </a:t>
            </a:r>
            <a:r>
              <a:rPr lang="en-US" sz="2800" dirty="0">
                <a:latin typeface="Aparajita" pitchFamily="34" charset="0"/>
                <a:cs typeface="Aparajita" pitchFamily="34" charset="0"/>
              </a:rPr>
              <a:t>to build 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3" y="1267098"/>
            <a:ext cx="10829109" cy="4833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Aharoni" pitchFamily="2" charset="-79"/>
                <a:cs typeface="Aharoni" pitchFamily="2" charset="-79"/>
              </a:rPr>
              <a:t>Introduction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Architecture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Tools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Method : 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Question Hierarchy : word level</a:t>
            </a:r>
          </a:p>
          <a:p>
            <a:pPr>
              <a:buNone/>
            </a:pP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1867" y="271401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272" y="413657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rial Black" pitchFamily="34" charset="0"/>
              </a:rPr>
              <a:t>Word level</a:t>
            </a:r>
            <a:endParaRPr lang="en-US" sz="40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6</a:t>
            </a:r>
          </a:p>
        </p:txBody>
      </p:sp>
      <p:sp>
        <p:nvSpPr>
          <p:cNvPr id="7" name="عنصر نائب للمحتوى 6"/>
          <p:cNvSpPr>
            <a:spLocks noGrp="1"/>
          </p:cNvSpPr>
          <p:nvPr>
            <p:ph idx="1"/>
          </p:nvPr>
        </p:nvSpPr>
        <p:spPr>
          <a:xfrm>
            <a:off x="616130" y="1606731"/>
            <a:ext cx="10448109" cy="4572000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</a:t>
            </a:r>
            <a:r>
              <a:rPr lang="en-US" sz="5100" dirty="0" smtClean="0">
                <a:latin typeface="Aparajita" pitchFamily="34" charset="0"/>
                <a:cs typeface="Aparajita" pitchFamily="34" charset="0"/>
              </a:rPr>
              <a:t>: A technique to embed the words to vector space , so that the words which have similar or close meaning have close vectors .</a:t>
            </a:r>
          </a:p>
          <a:p>
            <a:r>
              <a:rPr lang="en-US" sz="5100" dirty="0" smtClean="0">
                <a:latin typeface="Aparajita" pitchFamily="34" charset="0"/>
                <a:cs typeface="Aparajita" pitchFamily="34" charset="0"/>
              </a:rPr>
              <a:t>Normalize the question to be all ( upper case or lower ) .</a:t>
            </a:r>
          </a:p>
          <a:p>
            <a:r>
              <a:rPr lang="en-US" sz="5100" dirty="0" smtClean="0">
                <a:latin typeface="Aparajita" pitchFamily="34" charset="0"/>
                <a:cs typeface="Aparajita" pitchFamily="34" charset="0"/>
              </a:rPr>
              <a:t>Apply one hot-encoding for a given question .</a:t>
            </a:r>
          </a:p>
          <a:p>
            <a:pPr>
              <a:buNone/>
            </a:pPr>
            <a:r>
              <a:rPr lang="en-US" sz="5100" dirty="0" smtClean="0">
                <a:latin typeface="Aparajita" pitchFamily="34" charset="0"/>
                <a:cs typeface="Aparajita" pitchFamily="34" charset="0"/>
              </a:rPr>
              <a:t>[1, 0, 0, 0, 0] = how</a:t>
            </a:r>
          </a:p>
          <a:p>
            <a:pPr>
              <a:buNone/>
            </a:pPr>
            <a:r>
              <a:rPr lang="en-US" sz="5100" dirty="0" smtClean="0">
                <a:latin typeface="Aparajita" pitchFamily="34" charset="0"/>
                <a:cs typeface="Aparajita" pitchFamily="34" charset="0"/>
              </a:rPr>
              <a:t>[0, 1, 0, 0, 0] = many</a:t>
            </a:r>
          </a:p>
          <a:p>
            <a:pPr>
              <a:buNone/>
            </a:pPr>
            <a:r>
              <a:rPr lang="en-US" sz="5100" dirty="0" smtClean="0">
                <a:latin typeface="Aparajita" pitchFamily="34" charset="0"/>
                <a:cs typeface="Aparajita" pitchFamily="34" charset="0"/>
              </a:rPr>
              <a:t>[0, 0, 1, 0, 0] = horses</a:t>
            </a:r>
          </a:p>
          <a:p>
            <a:pPr>
              <a:buNone/>
            </a:pPr>
            <a:r>
              <a:rPr lang="en-US" sz="5100" dirty="0" smtClean="0">
                <a:latin typeface="Aparajita" pitchFamily="34" charset="0"/>
                <a:cs typeface="Aparajita" pitchFamily="34" charset="0"/>
              </a:rPr>
              <a:t>[0, 0, 0, 1, 0] = are</a:t>
            </a:r>
          </a:p>
          <a:p>
            <a:pPr>
              <a:buNone/>
            </a:pPr>
            <a:r>
              <a:rPr lang="en-US" sz="5100" dirty="0" smtClean="0">
                <a:latin typeface="Aparajita" pitchFamily="34" charset="0"/>
                <a:cs typeface="Aparajita" pitchFamily="34" charset="0"/>
              </a:rPr>
              <a:t>[0, 0, 0, 0, 1] = there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3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139" y="253380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rial Black" pitchFamily="34" charset="0"/>
              </a:rPr>
              <a:t>Word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6</a:t>
            </a:r>
          </a:p>
        </p:txBody>
      </p:sp>
      <p:sp>
        <p:nvSpPr>
          <p:cNvPr id="7" name="عنصر نائب للمحتوى 6"/>
          <p:cNvSpPr>
            <a:spLocks noGrp="1"/>
          </p:cNvSpPr>
          <p:nvPr>
            <p:ph idx="1"/>
          </p:nvPr>
        </p:nvSpPr>
        <p:spPr>
          <a:xfrm>
            <a:off x="632507" y="1412452"/>
            <a:ext cx="10476411" cy="475488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Models 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: Skip-gram &amp; Continuous Bag of Words (</a:t>
            </a:r>
            <a:r>
              <a:rPr lang="en-US" sz="2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CBOW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)</a:t>
            </a:r>
          </a:p>
          <a:p>
            <a:pPr>
              <a:buNone/>
            </a:pP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5" name="صورة 4" descr="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76" y="2547963"/>
            <a:ext cx="4208516" cy="3501605"/>
          </a:xfrm>
          <a:prstGeom prst="rect">
            <a:avLst/>
          </a:prstGeom>
        </p:spPr>
      </p:pic>
      <p:pic>
        <p:nvPicPr>
          <p:cNvPr id="8" name="صورة 7" descr="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160" y="2547963"/>
            <a:ext cx="4284617" cy="344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3" y="1267098"/>
            <a:ext cx="10829109" cy="4833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Aharoni" pitchFamily="2" charset="-79"/>
                <a:cs typeface="Aharoni" pitchFamily="2" charset="-79"/>
              </a:rPr>
              <a:t>Introduction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Architecture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Tools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Method : 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Question Hierarchy : phrase level</a:t>
            </a:r>
          </a:p>
          <a:p>
            <a:pPr>
              <a:buNone/>
            </a:pP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        </a:t>
            </a:r>
            <a:endParaRPr lang="en-US" sz="2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1867" y="271401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272" y="413657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rial Black" pitchFamily="34" charset="0"/>
              </a:rPr>
              <a:t>Phrase level</a:t>
            </a:r>
            <a:endParaRPr lang="en-US" sz="40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6</a:t>
            </a:r>
          </a:p>
        </p:txBody>
      </p:sp>
      <p:sp>
        <p:nvSpPr>
          <p:cNvPr id="7" name="عنصر نائب للمحتوى 6"/>
          <p:cNvSpPr>
            <a:spLocks noGrp="1"/>
          </p:cNvSpPr>
          <p:nvPr>
            <p:ph idx="1"/>
          </p:nvPr>
        </p:nvSpPr>
        <p:spPr>
          <a:xfrm>
            <a:off x="616130" y="1606731"/>
            <a:ext cx="11140441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To compute the phrase features , we apply 1-D convolution on the word embedding vectors 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The convolution and max-pooling processes exploit and summarize the local relation signals between consecutive words.</a:t>
            </a:r>
          </a:p>
          <a:p>
            <a:r>
              <a:rPr lang="en-US" sz="2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max-pooling layer :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 is utilized to extract most informative features from among convolutions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 maximizing the similarity between the context and the current word while    minimizing the similarity between the context and all other negatively sampled words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3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272" y="413657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rial Black" pitchFamily="34" charset="0"/>
              </a:rPr>
              <a:t>Phrase level</a:t>
            </a:r>
            <a:endParaRPr lang="en-US" sz="40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6</a:t>
            </a:r>
          </a:p>
        </p:txBody>
      </p:sp>
      <p:sp>
        <p:nvSpPr>
          <p:cNvPr id="7" name="عنصر نائب للمحتوى 6"/>
          <p:cNvSpPr>
            <a:spLocks noGrp="1"/>
          </p:cNvSpPr>
          <p:nvPr>
            <p:ph idx="1"/>
          </p:nvPr>
        </p:nvSpPr>
        <p:spPr>
          <a:xfrm>
            <a:off x="616130" y="1606731"/>
            <a:ext cx="11140441" cy="457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5" name="صورة 4" descr="maxpoo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7" y="3179446"/>
            <a:ext cx="93726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3" y="1267098"/>
            <a:ext cx="10829109" cy="4833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Aharoni" pitchFamily="2" charset="-79"/>
                <a:cs typeface="Aharoni" pitchFamily="2" charset="-79"/>
              </a:rPr>
              <a:t>Introduction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Architecture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Tools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Method : 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Question Hierarchy : question level</a:t>
            </a:r>
          </a:p>
          <a:p>
            <a:pPr>
              <a:buNone/>
            </a:pP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    </a:t>
            </a:r>
            <a:endParaRPr lang="en-US" sz="2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1867" y="271401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272" y="413657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rial Black" pitchFamily="34" charset="0"/>
              </a:rPr>
              <a:t>Question level</a:t>
            </a:r>
            <a:endParaRPr lang="en-US" sz="40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6</a:t>
            </a:r>
          </a:p>
        </p:txBody>
      </p:sp>
      <p:sp>
        <p:nvSpPr>
          <p:cNvPr id="7" name="عنصر نائب للمحتوى 6"/>
          <p:cNvSpPr>
            <a:spLocks noGrp="1"/>
          </p:cNvSpPr>
          <p:nvPr>
            <p:ph idx="1"/>
          </p:nvPr>
        </p:nvSpPr>
        <p:spPr>
          <a:xfrm>
            <a:off x="666206" y="1476103"/>
            <a:ext cx="11090365" cy="470262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We use a LSTM to encode the sequence of phrase level after max-pooling. The corresponding question-level feature is the LSTM hidden vector at time t.</a:t>
            </a:r>
            <a:r>
              <a:rPr lang="en-US" sz="3200" dirty="0" smtClean="0"/>
              <a:t> 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3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3" y="1267098"/>
            <a:ext cx="10829109" cy="4833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Aharoni" pitchFamily="2" charset="-79"/>
                <a:cs typeface="Aharoni" pitchFamily="2" charset="-79"/>
              </a:rPr>
              <a:t>Introduction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Architecture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Tools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Method : 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Question Hierarchy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Attention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Time 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Plan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References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1867" y="271401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3" y="1267098"/>
            <a:ext cx="10829109" cy="4833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Aharoni" pitchFamily="2" charset="-79"/>
                <a:cs typeface="Aharoni" pitchFamily="2" charset="-79"/>
              </a:rPr>
              <a:t>Introduction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Architecture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Tools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Method :  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Question Hierarchy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Attention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1867" y="271401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272" y="413657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rial Black" pitchFamily="34" charset="0"/>
              </a:rPr>
              <a:t>Attention</a:t>
            </a:r>
            <a:endParaRPr lang="en-US" sz="40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6</a:t>
            </a:r>
          </a:p>
        </p:txBody>
      </p:sp>
      <p:sp>
        <p:nvSpPr>
          <p:cNvPr id="7" name="عنصر نائب للمحتوى 6"/>
          <p:cNvSpPr>
            <a:spLocks noGrp="1"/>
          </p:cNvSpPr>
          <p:nvPr>
            <p:ph idx="1"/>
          </p:nvPr>
        </p:nvSpPr>
        <p:spPr>
          <a:xfrm>
            <a:off x="642257" y="1759132"/>
            <a:ext cx="11114314" cy="38099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Visual attention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: which spatial location at image should we look at given a text </a:t>
            </a:r>
          </a:p>
          <a:p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Question attention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: which part of the question should we look at given an image</a:t>
            </a:r>
          </a:p>
          <a:p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Co-attention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 : applying both of them</a:t>
            </a: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3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272" y="413657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rial Black" pitchFamily="34" charset="0"/>
              </a:rPr>
              <a:t>Question Attention </a:t>
            </a:r>
            <a:r>
              <a:rPr lang="en-US" sz="4000" dirty="0" err="1" smtClean="0">
                <a:latin typeface="Arial Black" pitchFamily="34" charset="0"/>
              </a:rPr>
              <a:t>vs</a:t>
            </a:r>
            <a:r>
              <a:rPr lang="en-US" sz="4000" dirty="0" smtClean="0">
                <a:latin typeface="Arial Black" pitchFamily="34" charset="0"/>
              </a:rPr>
              <a:t> Visual attention</a:t>
            </a:r>
            <a:endParaRPr lang="en-US" sz="40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6</a:t>
            </a:r>
          </a:p>
        </p:txBody>
      </p:sp>
      <p:sp>
        <p:nvSpPr>
          <p:cNvPr id="7" name="عنصر نائب للمحتوى 6"/>
          <p:cNvSpPr>
            <a:spLocks noGrp="1"/>
          </p:cNvSpPr>
          <p:nvPr>
            <p:ph idx="1"/>
          </p:nvPr>
        </p:nvSpPr>
        <p:spPr>
          <a:xfrm>
            <a:off x="642257" y="1759132"/>
            <a:ext cx="10644052" cy="3809999"/>
          </a:xfrm>
        </p:spPr>
        <p:txBody>
          <a:bodyPr>
            <a:normAutofit/>
          </a:bodyPr>
          <a:lstStyle/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5" name="صورة 4" descr="bi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26" y="1763486"/>
            <a:ext cx="9170124" cy="350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272" y="413657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rial Black" pitchFamily="34" charset="0"/>
              </a:rPr>
              <a:t>Co-attention</a:t>
            </a:r>
            <a:endParaRPr lang="en-US" sz="40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6</a:t>
            </a:r>
          </a:p>
        </p:txBody>
      </p:sp>
      <p:sp>
        <p:nvSpPr>
          <p:cNvPr id="7" name="عنصر نائب للمحتوى 6"/>
          <p:cNvSpPr>
            <a:spLocks noGrp="1"/>
          </p:cNvSpPr>
          <p:nvPr>
            <p:ph idx="1"/>
          </p:nvPr>
        </p:nvSpPr>
        <p:spPr>
          <a:xfrm>
            <a:off x="666206" y="1476103"/>
            <a:ext cx="11090365" cy="470262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Parallel Co-Attention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: Parallel co-attention attends to the image and question simultaneously.</a:t>
            </a:r>
          </a:p>
          <a:p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Alternating Co-Attention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: In this attention mechanism, we sequentially alternate between generating image and question attention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.</a:t>
            </a:r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3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272" y="413657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rial Black" pitchFamily="34" charset="0"/>
              </a:rPr>
              <a:t>Co-attention</a:t>
            </a:r>
            <a:endParaRPr lang="en-US" sz="40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6</a:t>
            </a:r>
          </a:p>
        </p:txBody>
      </p:sp>
      <p:sp>
        <p:nvSpPr>
          <p:cNvPr id="7" name="عنصر نائب للمحتوى 6"/>
          <p:cNvSpPr>
            <a:spLocks noGrp="1"/>
          </p:cNvSpPr>
          <p:nvPr>
            <p:ph idx="1"/>
          </p:nvPr>
        </p:nvSpPr>
        <p:spPr>
          <a:xfrm>
            <a:off x="666206" y="1476103"/>
            <a:ext cx="11090365" cy="4702628"/>
          </a:xfrm>
        </p:spPr>
        <p:txBody>
          <a:bodyPr>
            <a:normAutofit/>
          </a:bodyPr>
          <a:lstStyle/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5" name="صورة 4" descr="co-atten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41" y="1579109"/>
            <a:ext cx="99536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3" y="1267098"/>
            <a:ext cx="10829109" cy="4833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Aharoni" pitchFamily="2" charset="-79"/>
                <a:cs typeface="Aharoni" pitchFamily="2" charset="-79"/>
              </a:rPr>
              <a:t>Introduction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Architecture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Tools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Method :  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Question Hierarchy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Attention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Time Plan</a:t>
            </a:r>
            <a:endParaRPr lang="en-US" sz="2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1867" y="271401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Time Plan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24</a:t>
            </a:r>
          </a:p>
        </p:txBody>
      </p:sp>
      <p:pic>
        <p:nvPicPr>
          <p:cNvPr id="2" name="Picture 2" descr="Capture12.PNG">
            <a:extLst>
              <a:ext uri="{FF2B5EF4-FFF2-40B4-BE49-F238E27FC236}">
                <a16:creationId xmlns="" xmlns:a16="http://schemas.microsoft.com/office/drawing/2014/main" id="{56D3FF32-1ABF-440E-B584-79666C07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1885950"/>
            <a:ext cx="10499725" cy="2906502"/>
          </a:xfrm>
          <a:prstGeom prst="rect">
            <a:avLst/>
          </a:prstGeom>
        </p:spPr>
      </p:pic>
      <p:sp>
        <p:nvSpPr>
          <p:cNvPr id="5" name="سهم للأسفل 4"/>
          <p:cNvSpPr/>
          <p:nvPr/>
        </p:nvSpPr>
        <p:spPr>
          <a:xfrm>
            <a:off x="5682343" y="365760"/>
            <a:ext cx="431074" cy="2194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3" y="1267098"/>
            <a:ext cx="10829109" cy="4833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Aharoni" pitchFamily="2" charset="-79"/>
                <a:cs typeface="Aharoni" pitchFamily="2" charset="-79"/>
              </a:rPr>
              <a:t>Introduction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Architecture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Tools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Method : 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Question Hierarchy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Attention</a:t>
            </a: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Time 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Plan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References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1867" y="271401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References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en-US" dirty="0" err="1"/>
              <a:t>Chenyue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 and </a:t>
            </a:r>
            <a:r>
              <a:rPr lang="en-US" dirty="0" err="1"/>
              <a:t>Yixin</a:t>
            </a:r>
            <a:r>
              <a:rPr lang="en-US" dirty="0"/>
              <a:t> Wang, “Image-Question-Linguistic Co-Attention for Visual Question Answering”, 2016.</a:t>
            </a:r>
          </a:p>
          <a:p>
            <a:pPr lvl="0"/>
            <a:r>
              <a:rPr lang="en-GB" dirty="0"/>
              <a:t>Alisha </a:t>
            </a:r>
            <a:r>
              <a:rPr lang="en-GB" dirty="0" err="1"/>
              <a:t>Rege</a:t>
            </a:r>
            <a:r>
              <a:rPr lang="en-GB" dirty="0"/>
              <a:t> and </a:t>
            </a:r>
            <a:r>
              <a:rPr lang="en-GB" dirty="0" err="1"/>
              <a:t>Payal</a:t>
            </a:r>
            <a:r>
              <a:rPr lang="en-GB" dirty="0"/>
              <a:t> Bajaj C, “From Vision to NLP: A Merge”, 2017.</a:t>
            </a:r>
            <a:endParaRPr lang="en-US" dirty="0"/>
          </a:p>
          <a:p>
            <a:pPr lvl="0"/>
            <a:r>
              <a:rPr lang="en-GB" dirty="0" err="1"/>
              <a:t>Ronghang</a:t>
            </a:r>
            <a:r>
              <a:rPr lang="en-GB" dirty="0"/>
              <a:t> Hu and Jacob Andreas  and Marcus </a:t>
            </a:r>
            <a:r>
              <a:rPr lang="en-GB" dirty="0" err="1"/>
              <a:t>Rohrbach</a:t>
            </a:r>
            <a:r>
              <a:rPr lang="en-GB" dirty="0"/>
              <a:t>, “Learning to Reason: End-to-End Module Networks for Visual Question Answering” , 2017.</a:t>
            </a:r>
            <a:endParaRPr lang="en-US" dirty="0"/>
          </a:p>
          <a:p>
            <a:pPr lvl="0"/>
            <a:r>
              <a:rPr lang="en-GB" dirty="0" err="1"/>
              <a:t>Jiasen</a:t>
            </a:r>
            <a:r>
              <a:rPr lang="en-GB" dirty="0"/>
              <a:t> </a:t>
            </a:r>
            <a:r>
              <a:rPr lang="en-GB" dirty="0" err="1"/>
              <a:t>Luand</a:t>
            </a:r>
            <a:r>
              <a:rPr lang="en-GB" dirty="0"/>
              <a:t> </a:t>
            </a:r>
            <a:r>
              <a:rPr lang="en-GB" dirty="0" err="1"/>
              <a:t>Jianwei</a:t>
            </a:r>
            <a:r>
              <a:rPr lang="en-GB" dirty="0"/>
              <a:t> Yang and </a:t>
            </a:r>
            <a:r>
              <a:rPr lang="en-GB" dirty="0" err="1"/>
              <a:t>Dhruv</a:t>
            </a:r>
            <a:r>
              <a:rPr lang="en-GB" dirty="0"/>
              <a:t> </a:t>
            </a:r>
            <a:r>
              <a:rPr lang="en-GB" dirty="0" err="1"/>
              <a:t>Batra</a:t>
            </a:r>
            <a:r>
              <a:rPr lang="en-GB" dirty="0"/>
              <a:t> , “Hierarchical Question-Image Co-Attention for Visual Question Answering” , 2017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0575" y="6334125"/>
            <a:ext cx="567568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95792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56631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3" y="1267098"/>
            <a:ext cx="10829109" cy="4833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Introduction</a:t>
            </a:r>
            <a:endParaRPr lang="en-US" sz="2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1867" y="271401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884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5</a:t>
            </a:r>
          </a:p>
        </p:txBody>
      </p:sp>
      <p:sp>
        <p:nvSpPr>
          <p:cNvPr id="7" name="مستطيل 6"/>
          <p:cNvSpPr/>
          <p:nvPr/>
        </p:nvSpPr>
        <p:spPr>
          <a:xfrm>
            <a:off x="1114961" y="5219700"/>
            <a:ext cx="1022826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400" b="1" spc="300" dirty="0">
                <a:solidFill>
                  <a:srgbClr val="2D2E2D"/>
                </a:solidFill>
              </a:rPr>
              <a:t>Predict the Answer of a given question related to an image</a:t>
            </a:r>
            <a:r>
              <a:rPr lang="en-US" sz="2400" b="1" dirty="0">
                <a:solidFill>
                  <a:srgbClr val="2D2E2D"/>
                </a:solidFill>
              </a:rPr>
              <a:t>.</a:t>
            </a:r>
            <a:endParaRPr lang="en-US" sz="2400" b="1" dirty="0">
              <a:solidFill>
                <a:srgbClr val="2D2E2D"/>
              </a:solidFill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2944" y="-123825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D15A3E"/>
                </a:solidFill>
                <a:latin typeface="Arial"/>
              </a:rPr>
              <a:t>Introduction</a:t>
            </a:r>
            <a:r>
              <a:rPr lang="en-US" sz="3600" dirty="0" smtClean="0">
                <a:latin typeface="Arial"/>
                <a:ea typeface="Arial"/>
                <a:cs typeface="Arial"/>
              </a:rPr>
              <a:t>​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10" name="Picture 10" descr="imageedit_1_5410345643.png">
            <a:extLst>
              <a:ext uri="{FF2B5EF4-FFF2-40B4-BE49-F238E27FC236}">
                <a16:creationId xmlns="" xmlns:a16="http://schemas.microsoft.com/office/drawing/2014/main" id="{39170009-E980-4C35-96A1-E27E138D2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23" y="1708784"/>
            <a:ext cx="8242664" cy="31700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72FF905-E0D0-4F0C-8B76-CB96304C8089}"/>
              </a:ext>
            </a:extLst>
          </p:cNvPr>
          <p:cNvSpPr txBox="1"/>
          <p:nvPr/>
        </p:nvSpPr>
        <p:spPr>
          <a:xfrm>
            <a:off x="665549" y="1085850"/>
            <a:ext cx="993775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Question-Answering</a:t>
            </a:r>
            <a:endParaRPr lang="en-US" sz="40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7625" y="1093801"/>
            <a:ext cx="1812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Visual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209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272" y="413657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 Black" pitchFamily="34" charset="0"/>
              </a:rPr>
              <a:t>Types of Visual Question-Answering</a:t>
            </a:r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14" y="1880088"/>
            <a:ext cx="8827476" cy="3711819"/>
          </a:xfrm>
        </p:spPr>
      </p:pic>
      <p:sp>
        <p:nvSpPr>
          <p:cNvPr id="6" name="TextBox 5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933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3" y="1267098"/>
            <a:ext cx="10829109" cy="4833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Aharoni" pitchFamily="2" charset="-79"/>
                <a:cs typeface="Aharoni" pitchFamily="2" charset="-79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1867" y="271401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272" y="413657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rial Black" pitchFamily="34" charset="0"/>
              </a:rPr>
              <a:t>CNN Architecture</a:t>
            </a:r>
            <a:endParaRPr lang="en-US" sz="40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6</a:t>
            </a:r>
          </a:p>
        </p:txBody>
      </p:sp>
      <p:sp>
        <p:nvSpPr>
          <p:cNvPr id="7" name="عنصر نائب للمحتوى 6"/>
          <p:cNvSpPr>
            <a:spLocks noGrp="1"/>
          </p:cNvSpPr>
          <p:nvPr>
            <p:ph idx="1"/>
          </p:nvPr>
        </p:nvSpPr>
        <p:spPr>
          <a:xfrm>
            <a:off x="642257" y="1759132"/>
            <a:ext cx="9601200" cy="380999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Alex Net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VGG Net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Google Net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 Res Net </a:t>
            </a: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10" name="صورة 9" descr="alex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585" y="2926081"/>
            <a:ext cx="8493987" cy="288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272" y="413657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rial Black" pitchFamily="34" charset="0"/>
              </a:rPr>
              <a:t>Recurrent neural network</a:t>
            </a:r>
            <a:endParaRPr lang="en-US" sz="40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6</a:t>
            </a:r>
          </a:p>
        </p:txBody>
      </p:sp>
      <p:sp>
        <p:nvSpPr>
          <p:cNvPr id="7" name="عنصر نائب للمحتوى 6"/>
          <p:cNvSpPr>
            <a:spLocks noGrp="1"/>
          </p:cNvSpPr>
          <p:nvPr>
            <p:ph idx="1"/>
          </p:nvPr>
        </p:nvSpPr>
        <p:spPr>
          <a:xfrm>
            <a:off x="642257" y="1759132"/>
            <a:ext cx="9601200" cy="380999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Neural network that is used for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processing sequential data .</a:t>
            </a:r>
          </a:p>
          <a:p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Used in :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parajita" pitchFamily="34" charset="0"/>
                <a:cs typeface="Aparajita" pitchFamily="34" charset="0"/>
              </a:rPr>
              <a:t>Language Modeling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parajita" pitchFamily="34" charset="0"/>
                <a:cs typeface="Aparajita" pitchFamily="34" charset="0"/>
              </a:rPr>
              <a:t>Translation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parajita" pitchFamily="34" charset="0"/>
                <a:cs typeface="Aparajita" pitchFamily="34" charset="0"/>
              </a:rPr>
              <a:t>Speech recognition</a:t>
            </a: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alexn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567" y="3650973"/>
            <a:ext cx="5520479" cy="189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272" y="413657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rial Black" pitchFamily="34" charset="0"/>
              </a:rPr>
              <a:t>Recurrent neural network</a:t>
            </a:r>
            <a:endParaRPr lang="en-US" sz="40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6</a:t>
            </a:r>
          </a:p>
        </p:txBody>
      </p:sp>
      <p:sp>
        <p:nvSpPr>
          <p:cNvPr id="7" name="عنصر نائب للمحتوى 6"/>
          <p:cNvSpPr>
            <a:spLocks noGrp="1"/>
          </p:cNvSpPr>
          <p:nvPr>
            <p:ph idx="1"/>
          </p:nvPr>
        </p:nvSpPr>
        <p:spPr>
          <a:xfrm>
            <a:off x="642257" y="1759132"/>
            <a:ext cx="9601200" cy="380999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Long short term memory (</a:t>
            </a:r>
            <a:r>
              <a:rPr lang="en-US" sz="2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LSTM</a:t>
            </a: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)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GRU</a:t>
            </a:r>
          </a:p>
          <a:p>
            <a:pPr>
              <a:buNone/>
            </a:pPr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9" name="صورة 8" descr="LST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21131"/>
            <a:ext cx="8264003" cy="314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576</Words>
  <Application>Microsoft Office PowerPoint</Application>
  <PresentationFormat>ملء الشاشة</PresentationFormat>
  <Paragraphs>207</Paragraphs>
  <Slides>30</Slides>
  <Notes>15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30</vt:i4>
      </vt:variant>
    </vt:vector>
  </HeadingPairs>
  <TitlesOfParts>
    <vt:vector size="37" baseType="lpstr">
      <vt:lpstr>Aharoni</vt:lpstr>
      <vt:lpstr>Aparajita</vt:lpstr>
      <vt:lpstr>Arial</vt:lpstr>
      <vt:lpstr>Arial Black</vt:lpstr>
      <vt:lpstr>Segoe UI</vt:lpstr>
      <vt:lpstr>Wingdings</vt:lpstr>
      <vt:lpstr>Diamond Grid 16x9</vt:lpstr>
      <vt:lpstr>عرض تقديمي في PowerPoint</vt:lpstr>
      <vt:lpstr>Outline </vt:lpstr>
      <vt:lpstr>Outline </vt:lpstr>
      <vt:lpstr>عرض تقديمي في PowerPoint</vt:lpstr>
      <vt:lpstr>عرض تقديمي في PowerPoint</vt:lpstr>
      <vt:lpstr>Outline </vt:lpstr>
      <vt:lpstr>عرض تقديمي في PowerPoint</vt:lpstr>
      <vt:lpstr>عرض تقديمي في PowerPoint</vt:lpstr>
      <vt:lpstr>عرض تقديمي في PowerPoint</vt:lpstr>
      <vt:lpstr>Outline </vt:lpstr>
      <vt:lpstr>Tools </vt:lpstr>
      <vt:lpstr>Outline </vt:lpstr>
      <vt:lpstr>عرض تقديمي في PowerPoint</vt:lpstr>
      <vt:lpstr>عرض تقديمي في PowerPoint</vt:lpstr>
      <vt:lpstr>Outline </vt:lpstr>
      <vt:lpstr>عرض تقديمي في PowerPoint</vt:lpstr>
      <vt:lpstr>عرض تقديمي في PowerPoint</vt:lpstr>
      <vt:lpstr>Outline </vt:lpstr>
      <vt:lpstr>عرض تقديمي في PowerPoint</vt:lpstr>
      <vt:lpstr>Outline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Outline </vt:lpstr>
      <vt:lpstr>Time Plan </vt:lpstr>
      <vt:lpstr>Outline </vt:lpstr>
      <vt:lpstr>References  </vt:lpstr>
      <vt:lpstr>Questions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2016-07-25T15:49:24Z</dcterms:created>
  <dcterms:modified xsi:type="dcterms:W3CDTF">2017-12-17T18:25:09Z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