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7"/>
  </p:notesMasterIdLst>
  <p:handoutMasterIdLst>
    <p:handoutMasterId r:id="rId58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23" r:id="rId15"/>
    <p:sldId id="362" r:id="rId16"/>
    <p:sldId id="392" r:id="rId17"/>
    <p:sldId id="389" r:id="rId18"/>
    <p:sldId id="386" r:id="rId19"/>
    <p:sldId id="387" r:id="rId20"/>
    <p:sldId id="394" r:id="rId21"/>
    <p:sldId id="396" r:id="rId22"/>
    <p:sldId id="399" r:id="rId23"/>
    <p:sldId id="400" r:id="rId24"/>
    <p:sldId id="411" r:id="rId25"/>
    <p:sldId id="412" r:id="rId26"/>
    <p:sldId id="413" r:id="rId27"/>
    <p:sldId id="397" r:id="rId28"/>
    <p:sldId id="398" r:id="rId29"/>
    <p:sldId id="403" r:id="rId30"/>
    <p:sldId id="406" r:id="rId31"/>
    <p:sldId id="407" r:id="rId32"/>
    <p:sldId id="404" r:id="rId33"/>
    <p:sldId id="408" r:id="rId34"/>
    <p:sldId id="409" r:id="rId35"/>
    <p:sldId id="405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4" r:id="rId45"/>
    <p:sldId id="364" r:id="rId46"/>
    <p:sldId id="427" r:id="rId47"/>
    <p:sldId id="365" r:id="rId48"/>
    <p:sldId id="373" r:id="rId49"/>
    <p:sldId id="426" r:id="rId50"/>
    <p:sldId id="377" r:id="rId51"/>
    <p:sldId id="372" r:id="rId52"/>
    <p:sldId id="381" r:id="rId53"/>
    <p:sldId id="378" r:id="rId54"/>
    <p:sldId id="325" r:id="rId55"/>
    <p:sldId id="35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الكاتب" initials="ا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0000"/>
    <a:srgbClr val="0036E2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 as its feature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161CD6B4-691B-4509-B1A5-C9A217FE4514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08CB66A-848B-43A8-8787-ED0C632E49FE}" type="parTrans" cxnId="{CC3D0CE7-55E2-46CB-A3E3-1ACD16B2CC3D}">
      <dgm:prSet/>
      <dgm:spPr/>
      <dgm:t>
        <a:bodyPr/>
        <a:lstStyle/>
        <a:p>
          <a:endParaRPr lang="en-US"/>
        </a:p>
      </dgm:t>
    </dgm:pt>
    <dgm:pt modelId="{25C38058-62BB-4ED9-97DC-1192B79C46C0}" type="sibTrans" cxnId="{CC3D0CE7-55E2-46CB-A3E3-1ACD16B2CC3D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CC3D0CE7-55E2-46CB-A3E3-1ACD16B2CC3D}" srcId="{9E15D0BD-EAD1-4031-8A9D-431EDED7C8A7}" destId="{161CD6B4-691B-4509-B1A5-C9A217FE4514}" srcOrd="1" destOrd="0" parTransId="{408CB66A-848B-43A8-8787-ED0C632E49FE}" sibTransId="{25C38058-62BB-4ED9-97DC-1192B79C46C0}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6BD176C9-C844-487F-B357-D39CFC2B38A4}" type="presOf" srcId="{161CD6B4-691B-4509-B1A5-C9A217FE4514}" destId="{EADC1A45-9907-4450-9F52-0C858BD73470}" srcOrd="0" destOrd="1" presId="urn:microsoft.com/office/officeart/2005/8/layout/vList5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Berlin Sans FB Demi" panose="020E0802020502020306" pitchFamily="34" charset="0"/>
            </a:rPr>
            <a:t>Preparing Dataset</a:t>
          </a:r>
          <a:endParaRPr lang="en-US" dirty="0">
            <a:latin typeface="Berlin Sans FB Demi" panose="020E0802020502020306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rescale the image to 448 X 448</a:t>
          </a:r>
          <a:endParaRPr lang="en-US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We input the image to </a:t>
          </a:r>
          <a:r>
            <a:rPr lang="en-US" dirty="0" err="1" smtClean="0">
              <a:solidFill>
                <a:schemeClr val="bg1"/>
              </a:solidFill>
            </a:rPr>
            <a:t>ResNet</a:t>
          </a:r>
          <a:r>
            <a:rPr lang="en-US" dirty="0" smtClean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8729" y="168729"/>
        <a:ext cx="3118974" cy="34725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rescale the image to 448 X 448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input the image to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.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200" kern="1200" dirty="0" err="1" smtClean="0">
              <a:solidFill>
                <a:schemeClr val="bg1"/>
              </a:solidFill>
            </a:rPr>
            <a:t>ResNet</a:t>
          </a:r>
          <a:r>
            <a:rPr lang="en-US" sz="2200" kern="1200" dirty="0" smtClean="0">
              <a:solidFill>
                <a:schemeClr val="bg1"/>
              </a:solidFill>
            </a:rPr>
            <a:t> as its feature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8329477" y="1342397"/>
        <a:ext cx="2848972" cy="166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436827" y="-1196184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</dsp:txBody>
      <dsp:txXfrm rot="-5400000">
        <a:off x="2105535" y="187858"/>
        <a:ext cx="3690423" cy="975089"/>
      </dsp:txXfrm>
    </dsp:sp>
    <dsp:sp modelId="{9E720AE8-8BEC-4FA7-9C57-DF4275C16ED0}">
      <dsp:nvSpPr>
        <dsp:cNvPr id="0" name=""/>
        <dsp:cNvSpPr/>
      </dsp:nvSpPr>
      <dsp:spPr>
        <a:xfrm>
          <a:off x="0" y="33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VQA Dataset</a:t>
          </a:r>
          <a:endParaRPr lang="en-US" sz="2900" kern="1200" dirty="0"/>
        </a:p>
      </dsp:txBody>
      <dsp:txXfrm>
        <a:off x="65938" y="65971"/>
        <a:ext cx="1973659" cy="1218861"/>
      </dsp:txXfrm>
    </dsp:sp>
    <dsp:sp modelId="{BEED7A6A-2957-408B-A9FC-ACD27F1C3CDA}">
      <dsp:nvSpPr>
        <dsp:cNvPr id="0" name=""/>
        <dsp:cNvSpPr/>
      </dsp:nvSpPr>
      <dsp:spPr>
        <a:xfrm rot="5400000">
          <a:off x="3436827" y="222089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</dsp:txBody>
      <dsp:txXfrm rot="-5400000">
        <a:off x="2105535" y="1606131"/>
        <a:ext cx="3690423" cy="975089"/>
      </dsp:txXfrm>
    </dsp:sp>
    <dsp:sp modelId="{912BDA93-7727-4697-AB32-321B71F16CCC}">
      <dsp:nvSpPr>
        <dsp:cNvPr id="0" name=""/>
        <dsp:cNvSpPr/>
      </dsp:nvSpPr>
      <dsp:spPr>
        <a:xfrm>
          <a:off x="0" y="1418307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COCO-QA Dataset</a:t>
          </a:r>
          <a:endParaRPr lang="en-US" sz="2900" kern="1200" dirty="0"/>
        </a:p>
      </dsp:txBody>
      <dsp:txXfrm>
        <a:off x="65938" y="1484245"/>
        <a:ext cx="1973659" cy="121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>
              <a:latin typeface="Berlin Sans FB Demi" panose="020E0802020502020306" pitchFamily="34" charset="0"/>
            </a:rPr>
            <a:t>Preparing Dataset</a:t>
          </a:r>
          <a:endParaRPr lang="en-US" sz="4700" kern="1200" dirty="0">
            <a:latin typeface="Berlin Sans FB Demi" panose="020E0802020502020306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rescale the image to 448 X 448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We input the image to </a:t>
          </a:r>
          <a:r>
            <a:rPr lang="en-US" sz="3600" kern="1200" dirty="0" err="1" smtClean="0">
              <a:solidFill>
                <a:schemeClr val="bg1"/>
              </a:solidFill>
            </a:rPr>
            <a:t>ResNet</a:t>
          </a:r>
          <a:r>
            <a:rPr lang="en-US" sz="3600" kern="1200" dirty="0" smtClean="0">
              <a:solidFill>
                <a:schemeClr val="bg1"/>
              </a:solidFill>
            </a:rPr>
            <a:t>.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511426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2916219591"/>
              </p:ext>
            </p:extLst>
          </p:nvPr>
        </p:nvGraphicFramePr>
        <p:xfrm>
          <a:off x="4123426" y="2484408"/>
          <a:ext cx="5848709" cy="2769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618814445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8475959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1714566627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2" name="مستطيل مستدير الزوايا 1"/>
          <p:cNvSpPr/>
          <p:nvPr/>
        </p:nvSpPr>
        <p:spPr>
          <a:xfrm>
            <a:off x="3243533" y="1880558"/>
            <a:ext cx="8186468" cy="4166559"/>
          </a:xfrm>
          <a:prstGeom prst="roundRect">
            <a:avLst/>
          </a:pr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parajita" pitchFamily="34" charset="0"/>
                <a:cs typeface="Aparajita" pitchFamily="34" charset="0"/>
              </a:rPr>
              <a:t>Normalize the question to be all ( upper case or lower ) 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</a:t>
            </a:r>
            <a:endParaRPr lang="en-US" dirty="0"/>
          </a:p>
        </p:txBody>
      </p:sp>
      <p:sp>
        <p:nvSpPr>
          <p:cNvPr id="4" name="عنصر نائب للمحتوى 6"/>
          <p:cNvSpPr txBox="1">
            <a:spLocks/>
          </p:cNvSpPr>
          <p:nvPr/>
        </p:nvSpPr>
        <p:spPr>
          <a:xfrm>
            <a:off x="1240292" y="2393215"/>
            <a:ext cx="10496443" cy="392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16" y="2786332"/>
            <a:ext cx="4216563" cy="3297743"/>
          </a:xfrm>
          <a:prstGeom prst="rect">
            <a:avLst/>
          </a:prstGeom>
        </p:spPr>
      </p:pic>
      <p:pic>
        <p:nvPicPr>
          <p:cNvPr id="7" name="صورة 6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20" y="2786332"/>
            <a:ext cx="4119707" cy="31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maximizing the similarity between the context and the current word while    minimizing the similarity between the context and all other negatively sampled words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319842" y="2708694"/>
            <a:ext cx="10436729" cy="347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7" name="صورة 6" descr="maxpo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11" y="3671152"/>
            <a:ext cx="93726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spatial location at image should we look at given a text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part of the question should we look at given an image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Parallel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Parallel co-attention attends to the image and question simultaneously.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6" name="صورة 5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7" y="1875841"/>
            <a:ext cx="9506309" cy="40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24</a:t>
            </a:r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cs typeface="Arial"/>
              </a:rPr>
              <a:t>10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2402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1011</Words>
  <Application>Microsoft Office PowerPoint</Application>
  <PresentationFormat>ملء الشاشة</PresentationFormat>
  <Paragraphs>302</Paragraphs>
  <Slides>54</Slides>
  <Notes>18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54</vt:i4>
      </vt:variant>
    </vt:vector>
  </HeadingPairs>
  <TitlesOfParts>
    <vt:vector size="63" baseType="lpstr">
      <vt:lpstr>Andalus</vt:lpstr>
      <vt:lpstr>Aparajita</vt:lpstr>
      <vt:lpstr>Arial</vt:lpstr>
      <vt:lpstr>Arial Black</vt:lpstr>
      <vt:lpstr>Berlin Sans FB Demi</vt:lpstr>
      <vt:lpstr>Book Antiqua</vt:lpstr>
      <vt:lpstr>Segoe UI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lastModifiedBy/>
  <cp:revision>2</cp:revision>
  <dcterms:created xsi:type="dcterms:W3CDTF">2016-07-25T15:49:24Z</dcterms:created>
  <dcterms:modified xsi:type="dcterms:W3CDTF">2017-12-17T18:31:28Z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