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82"/>
  </p:notesMasterIdLst>
  <p:handoutMasterIdLst>
    <p:handoutMasterId r:id="rId83"/>
  </p:handoutMasterIdLst>
  <p:sldIdLst>
    <p:sldId id="311" r:id="rId3"/>
    <p:sldId id="329" r:id="rId4"/>
    <p:sldId id="367" r:id="rId5"/>
    <p:sldId id="344" r:id="rId6"/>
    <p:sldId id="369" r:id="rId7"/>
    <p:sldId id="345" r:id="rId8"/>
    <p:sldId id="482" r:id="rId9"/>
    <p:sldId id="484" r:id="rId10"/>
    <p:sldId id="486" r:id="rId11"/>
    <p:sldId id="487" r:id="rId12"/>
    <p:sldId id="371" r:id="rId13"/>
    <p:sldId id="357" r:id="rId14"/>
    <p:sldId id="494" r:id="rId15"/>
    <p:sldId id="361" r:id="rId16"/>
    <p:sldId id="391" r:id="rId17"/>
    <p:sldId id="495" r:id="rId18"/>
    <p:sldId id="362" r:id="rId19"/>
    <p:sldId id="485" r:id="rId20"/>
    <p:sldId id="389" r:id="rId21"/>
    <p:sldId id="386" r:id="rId22"/>
    <p:sldId id="387" r:id="rId23"/>
    <p:sldId id="394" r:id="rId24"/>
    <p:sldId id="396" r:id="rId25"/>
    <p:sldId id="399" r:id="rId26"/>
    <p:sldId id="448" r:id="rId27"/>
    <p:sldId id="449" r:id="rId28"/>
    <p:sldId id="450" r:id="rId29"/>
    <p:sldId id="451" r:id="rId30"/>
    <p:sldId id="452" r:id="rId31"/>
    <p:sldId id="453" r:id="rId32"/>
    <p:sldId id="454" r:id="rId33"/>
    <p:sldId id="400" r:id="rId34"/>
    <p:sldId id="466" r:id="rId35"/>
    <p:sldId id="411" r:id="rId36"/>
    <p:sldId id="412" r:id="rId37"/>
    <p:sldId id="413" r:id="rId38"/>
    <p:sldId id="480" r:id="rId39"/>
    <p:sldId id="397" r:id="rId40"/>
    <p:sldId id="398" r:id="rId41"/>
    <p:sldId id="403" r:id="rId42"/>
    <p:sldId id="406" r:id="rId43"/>
    <p:sldId id="404" r:id="rId44"/>
    <p:sldId id="409" r:id="rId45"/>
    <p:sldId id="431" r:id="rId46"/>
    <p:sldId id="432" r:id="rId47"/>
    <p:sldId id="433" r:id="rId48"/>
    <p:sldId id="408" r:id="rId49"/>
    <p:sldId id="405" r:id="rId50"/>
    <p:sldId id="414" r:id="rId51"/>
    <p:sldId id="415" r:id="rId52"/>
    <p:sldId id="416" r:id="rId53"/>
    <p:sldId id="417" r:id="rId54"/>
    <p:sldId id="418" r:id="rId55"/>
    <p:sldId id="419" r:id="rId56"/>
    <p:sldId id="469" r:id="rId57"/>
    <p:sldId id="470" r:id="rId58"/>
    <p:sldId id="471" r:id="rId59"/>
    <p:sldId id="420" r:id="rId60"/>
    <p:sldId id="459" r:id="rId61"/>
    <p:sldId id="421" r:id="rId62"/>
    <p:sldId id="463" r:id="rId63"/>
    <p:sldId id="464" r:id="rId64"/>
    <p:sldId id="465" r:id="rId65"/>
    <p:sldId id="496" r:id="rId66"/>
    <p:sldId id="365" r:id="rId67"/>
    <p:sldId id="492" r:id="rId68"/>
    <p:sldId id="493" r:id="rId69"/>
    <p:sldId id="497" r:id="rId70"/>
    <p:sldId id="498" r:id="rId71"/>
    <p:sldId id="491" r:id="rId72"/>
    <p:sldId id="440" r:id="rId73"/>
    <p:sldId id="488" r:id="rId74"/>
    <p:sldId id="426" r:id="rId75"/>
    <p:sldId id="475" r:id="rId76"/>
    <p:sldId id="489" r:id="rId77"/>
    <p:sldId id="490" r:id="rId78"/>
    <p:sldId id="378" r:id="rId79"/>
    <p:sldId id="325" r:id="rId80"/>
    <p:sldId id="35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6" name="الكاتب" initials="ا" lastIdx="8" clrIdx="1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A3E"/>
    <a:srgbClr val="000000"/>
    <a:srgbClr val="99402B"/>
    <a:srgbClr val="0036E2"/>
    <a:srgbClr val="7A7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80886-D7EF-4C82-85E3-71EA3D443AB4}" v="253" dt="2017-10-30T21:01:21.548"/>
    <p1510:client id="{6FBAC7B4-1F16-447F-A948-3327E17F3E30}" v="219" dt="2017-10-30T19:21:48.871"/>
    <p1510:client id="{84C45250-AFF5-4A75-A98F-939A46D5DFC7}" v="139" dt="2017-10-30T21:09:02.849"/>
    <p1510:client id="{48F9F222-2818-4817-B721-03D38F4CED76}" v="75" dt="2017-10-30T20:35:25.49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3808" autoAdjust="0"/>
  </p:normalViewPr>
  <p:slideViewPr>
    <p:cSldViewPr snapToGrid="0">
      <p:cViewPr varScale="1">
        <p:scale>
          <a:sx n="84" d="100"/>
          <a:sy n="84" d="100"/>
        </p:scale>
        <p:origin x="643" y="72"/>
      </p:cViewPr>
      <p:guideLst>
        <p:guide pos="3840"/>
        <p:guide orient="horz" pos="2160"/>
      </p:guideLst>
    </p:cSldViewPr>
  </p:slideViewPr>
  <p:notesTextViewPr>
    <p:cViewPr>
      <p:scale>
        <a:sx n="20" d="100"/>
        <a:sy n="20" d="100"/>
      </p:scale>
      <p:origin x="0" y="0"/>
    </p:cViewPr>
  </p:notesTextViewPr>
  <p:sorterViewPr>
    <p:cViewPr>
      <p:scale>
        <a:sx n="100" d="100"/>
        <a:sy n="100" d="100"/>
      </p:scale>
      <p:origin x="0" y="0"/>
    </p:cViewPr>
  </p:sorter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microsoft.com/office/2015/10/relationships/revisionInfo" Target="revisionInfo.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p="http://schemas.openxmlformats.org/presentationml/2006/main">
  <p:cm authorId="16" dt="2018-06-24T16:52:46.064" idx="3">
    <p:pos x="115" y="370"/>
    <p:text>General Note:
Shorten the statements in any slide so to be in points 
Each point in max of one line
To do this, just take the keywords without verbs and other unneccessarily words
e.g. first point can be written as:
Apply 1-D convolution on word embedding vector
Also, try to provide the slides with pictures/animations/diagrams. As a general rule: slide with pure text is poor!
</p:text>
  </p:cm>
</p:cmLst>
</file>

<file path=ppt/comments/comment2.xml><?xml version="1.0" encoding="utf-8"?>
<p:cmLst xmlns:a="http://schemas.openxmlformats.org/drawingml/2006/main" xmlns:r="http://schemas.openxmlformats.org/officeDocument/2006/relationships" xmlns:p="http://schemas.openxmlformats.org/presentationml/2006/main">
  <p:cm authorId="16" dt="2018-06-24T16:53:30.744" idx="4">
    <p:pos x="7580" y="1466"/>
    <p:text>Reduce the text and illustrate by pictures</p:text>
  </p:cm>
</p:cmLst>
</file>

<file path=ppt/comments/comment3.xml><?xml version="1.0" encoding="utf-8"?>
<p:cmLst xmlns:a="http://schemas.openxmlformats.org/drawingml/2006/main" xmlns:r="http://schemas.openxmlformats.org/officeDocument/2006/relationships" xmlns:p="http://schemas.openxmlformats.org/presentationml/2006/main">
  <p:cm authorId="16" dt="2018-06-24T16:54:12.665" idx="5">
    <p:pos x="10" y="10"/>
    <p:text>Add titles/steps with each red square (either on the square or to the left of the figure in the empty area)</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8F710-F850-4BC7-AB10-6004909A102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4AE811-5061-4B83-9F5F-EA059851A6CC}">
      <dgm:prSet phldrT="[Text]"/>
      <dgm:spPr/>
      <dgm:t>
        <a:bodyPr/>
        <a:lstStyle/>
        <a:p>
          <a:r>
            <a:rPr lang="en-US" b="0" dirty="0">
              <a:latin typeface="Aparajita" pitchFamily="34" charset="0"/>
              <a:cs typeface="Aparajita" pitchFamily="34" charset="0"/>
            </a:rPr>
            <a:t>Gathering Datasets</a:t>
          </a:r>
          <a:endParaRPr lang="en-US" dirty="0"/>
        </a:p>
      </dgm:t>
    </dgm:pt>
    <dgm:pt modelId="{DB2158D4-97DA-4A10-9CE3-5CCE74DDCEC7}" type="parTrans" cxnId="{B226D88E-6C72-4B6E-AFBF-79D5580888D4}">
      <dgm:prSet/>
      <dgm:spPr/>
      <dgm:t>
        <a:bodyPr/>
        <a:lstStyle/>
        <a:p>
          <a:endParaRPr lang="en-US"/>
        </a:p>
      </dgm:t>
    </dgm:pt>
    <dgm:pt modelId="{4A20A9F0-E3A6-4AFF-BE4F-35757F3FA874}" type="sibTrans" cxnId="{B226D88E-6C72-4B6E-AFBF-79D5580888D4}">
      <dgm:prSet/>
      <dgm:spPr/>
      <dgm:t>
        <a:bodyPr/>
        <a:lstStyle/>
        <a:p>
          <a:endParaRPr lang="en-US"/>
        </a:p>
      </dgm:t>
    </dgm:pt>
    <dgm:pt modelId="{051D0EDE-4E16-4CAA-8503-0C2011732A3E}">
      <dgm:prSet phldrT="[Text]" custT="1"/>
      <dgm:spPr/>
      <dgm:t>
        <a:bodyPr/>
        <a:lstStyle/>
        <a:p>
          <a:endParaRPr lang="en-US" sz="2000" dirty="0"/>
        </a:p>
      </dgm:t>
    </dgm:pt>
    <dgm:pt modelId="{2E1B7072-9F3F-4B87-AD0B-BF7740017D76}" type="parTrans" cxnId="{BF58EAFA-FD62-456D-BB34-2F1241ACC794}">
      <dgm:prSet/>
      <dgm:spPr/>
      <dgm:t>
        <a:bodyPr/>
        <a:lstStyle/>
        <a:p>
          <a:endParaRPr lang="en-US"/>
        </a:p>
      </dgm:t>
    </dgm:pt>
    <dgm:pt modelId="{20993264-5709-4418-AF95-3D09E5A56BFB}" type="sibTrans" cxnId="{BF58EAFA-FD62-456D-BB34-2F1241ACC794}">
      <dgm:prSet/>
      <dgm:spPr/>
      <dgm:t>
        <a:bodyPr/>
        <a:lstStyle/>
        <a:p>
          <a:endParaRPr lang="en-US"/>
        </a:p>
      </dgm:t>
    </dgm:pt>
    <dgm:pt modelId="{DFC7779C-DB2E-43E4-8C89-603FE0F28584}" type="pres">
      <dgm:prSet presAssocID="{0198F710-F850-4BC7-AB10-6004909A102D}" presName="Name0" presStyleCnt="0">
        <dgm:presLayoutVars>
          <dgm:dir/>
          <dgm:animLvl val="lvl"/>
          <dgm:resizeHandles val="exact"/>
        </dgm:presLayoutVars>
      </dgm:prSet>
      <dgm:spPr/>
      <dgm:t>
        <a:bodyPr/>
        <a:lstStyle/>
        <a:p>
          <a:endParaRPr lang="en-US"/>
        </a:p>
      </dgm:t>
    </dgm:pt>
    <dgm:pt modelId="{466813C8-3C50-434E-9D60-B2C43F987B2A}" type="pres">
      <dgm:prSet presAssocID="{704AE811-5061-4B83-9F5F-EA059851A6CC}" presName="linNode" presStyleCnt="0"/>
      <dgm:spPr/>
      <dgm:t>
        <a:bodyPr/>
        <a:lstStyle/>
        <a:p>
          <a:endParaRPr lang="en-US"/>
        </a:p>
      </dgm:t>
    </dgm:pt>
    <dgm:pt modelId="{0BB63BF0-C5D8-4CD0-982F-7CB74A44877E}" type="pres">
      <dgm:prSet presAssocID="{704AE811-5061-4B83-9F5F-EA059851A6CC}" presName="parentText" presStyleLbl="node1" presStyleIdx="0" presStyleCnt="1">
        <dgm:presLayoutVars>
          <dgm:chMax val="1"/>
          <dgm:bulletEnabled val="1"/>
        </dgm:presLayoutVars>
      </dgm:prSet>
      <dgm:spPr/>
      <dgm:t>
        <a:bodyPr/>
        <a:lstStyle/>
        <a:p>
          <a:endParaRPr lang="en-US"/>
        </a:p>
      </dgm:t>
    </dgm:pt>
    <dgm:pt modelId="{ACB5EDC9-551B-43CC-9467-B1D5383A6248}" type="pres">
      <dgm:prSet presAssocID="{704AE811-5061-4B83-9F5F-EA059851A6CC}" presName="descendantText" presStyleLbl="alignAccFollowNode1" presStyleIdx="0" presStyleCnt="1">
        <dgm:presLayoutVars>
          <dgm:bulletEnabled val="1"/>
        </dgm:presLayoutVars>
      </dgm:prSet>
      <dgm:spPr/>
      <dgm:t>
        <a:bodyPr/>
        <a:lstStyle/>
        <a:p>
          <a:endParaRPr lang="en-US"/>
        </a:p>
      </dgm:t>
    </dgm:pt>
  </dgm:ptLst>
  <dgm:cxnLst>
    <dgm:cxn modelId="{B226D88E-6C72-4B6E-AFBF-79D5580888D4}" srcId="{0198F710-F850-4BC7-AB10-6004909A102D}" destId="{704AE811-5061-4B83-9F5F-EA059851A6CC}" srcOrd="0" destOrd="0" parTransId="{DB2158D4-97DA-4A10-9CE3-5CCE74DDCEC7}" sibTransId="{4A20A9F0-E3A6-4AFF-BE4F-35757F3FA874}"/>
    <dgm:cxn modelId="{AF690563-1461-4419-BB17-1D7A034D1A19}" type="presOf" srcId="{704AE811-5061-4B83-9F5F-EA059851A6CC}" destId="{0BB63BF0-C5D8-4CD0-982F-7CB74A44877E}" srcOrd="0" destOrd="0" presId="urn:microsoft.com/office/officeart/2005/8/layout/vList5"/>
    <dgm:cxn modelId="{E7F5F516-F017-4E29-B4A0-F95EE87C43BC}" type="presOf" srcId="{0198F710-F850-4BC7-AB10-6004909A102D}" destId="{DFC7779C-DB2E-43E4-8C89-603FE0F28584}" srcOrd="0" destOrd="0" presId="urn:microsoft.com/office/officeart/2005/8/layout/vList5"/>
    <dgm:cxn modelId="{226CB50F-FA3A-4BBE-8CFF-57B94EACA68A}" type="presOf" srcId="{051D0EDE-4E16-4CAA-8503-0C2011732A3E}" destId="{ACB5EDC9-551B-43CC-9467-B1D5383A6248}" srcOrd="0" destOrd="0" presId="urn:microsoft.com/office/officeart/2005/8/layout/vList5"/>
    <dgm:cxn modelId="{BF58EAFA-FD62-456D-BB34-2F1241ACC794}" srcId="{704AE811-5061-4B83-9F5F-EA059851A6CC}" destId="{051D0EDE-4E16-4CAA-8503-0C2011732A3E}" srcOrd="0" destOrd="0" parTransId="{2E1B7072-9F3F-4B87-AD0B-BF7740017D76}" sibTransId="{20993264-5709-4418-AF95-3D09E5A56BFB}"/>
    <dgm:cxn modelId="{5CCCA720-5EBD-4E11-9874-AB25FF4F8717}" type="presParOf" srcId="{DFC7779C-DB2E-43E4-8C89-603FE0F28584}" destId="{466813C8-3C50-434E-9D60-B2C43F987B2A}" srcOrd="0" destOrd="0" presId="urn:microsoft.com/office/officeart/2005/8/layout/vList5"/>
    <dgm:cxn modelId="{FAA2085B-3AA2-426A-B347-455B5F35EE1B}" type="presParOf" srcId="{466813C8-3C50-434E-9D60-B2C43F987B2A}" destId="{0BB63BF0-C5D8-4CD0-982F-7CB74A44877E}" srcOrd="0" destOrd="0" presId="urn:microsoft.com/office/officeart/2005/8/layout/vList5"/>
    <dgm:cxn modelId="{D881FE8F-6D8E-4D33-8DE0-140AEB06F6FD}" type="presParOf" srcId="{466813C8-3C50-434E-9D60-B2C43F987B2A}" destId="{ACB5EDC9-551B-43CC-9467-B1D5383A62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BD8A48A5-5B95-464A-8BE7-BD754E994AFE}"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26AA501-1D28-4203-A50B-DC8896B9CF77}"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9925E5F7-FAD7-4EDD-9BC3-6F43AA4D5CBD}"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E59008ED-57B3-4BDB-91E3-9D8B3CF1C59E}"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DC223D4-9748-494F-B659-F0C40BB26619}"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A4B2158D-3D36-4227-A222-CB97F735DDBA}">
      <dgm:prSet phldrT="[نص]" custT="1"/>
      <dgm:spPr/>
      <dgm:t>
        <a:bodyPr/>
        <a:lstStyle/>
        <a:p>
          <a:r>
            <a:rPr lang="en-US" sz="2400" dirty="0" smtClean="0">
              <a:solidFill>
                <a:schemeClr val="bg1"/>
              </a:solidFill>
            </a:rPr>
            <a:t>rescale the image.</a:t>
          </a:r>
          <a:endParaRPr lang="en-US" sz="2400" dirty="0">
            <a:solidFill>
              <a:schemeClr val="bg1"/>
            </a:solidFill>
          </a:endParaRPr>
        </a:p>
      </dgm:t>
    </dgm:pt>
    <dgm:pt modelId="{3D7B3227-D690-42C9-869B-A14A7B5A8BD3}" type="parTrans" cxnId="{7FF44EE0-CCFC-422C-8BEB-D1FC14777D8B}">
      <dgm:prSet/>
      <dgm:spPr/>
      <dgm:t>
        <a:bodyPr/>
        <a:lstStyle/>
        <a:p>
          <a:endParaRPr lang="en-US"/>
        </a:p>
      </dgm:t>
    </dgm:pt>
    <dgm:pt modelId="{0C371C34-864D-4285-BA80-2084DB186B49}" type="sibTrans" cxnId="{7FF44EE0-CCFC-422C-8BEB-D1FC14777D8B}">
      <dgm:prSet/>
      <dgm:spPr/>
      <dgm:t>
        <a:bodyPr/>
        <a:lstStyle/>
        <a:p>
          <a:endParaRPr lang="en-US"/>
        </a:p>
      </dgm:t>
    </dgm:pt>
    <dgm:pt modelId="{7AD08F00-18B1-43D1-A564-169878C2C652}" type="pres">
      <dgm:prSet presAssocID="{920B0B99-E07C-49C5-8244-120BD0A919F4}" presName="Name0" presStyleCnt="0">
        <dgm:presLayoutVars>
          <dgm:dir/>
          <dgm:resizeHandles val="exact"/>
        </dgm:presLayoutVars>
      </dgm:prSet>
      <dgm:spPr/>
    </dgm:pt>
    <dgm:pt modelId="{168FC07D-B6A5-47DB-BABA-12DCA4A9F435}" type="pres">
      <dgm:prSet presAssocID="{A4B2158D-3D36-4227-A222-CB97F735DDBA}" presName="node" presStyleLbl="node1" presStyleIdx="0" presStyleCnt="1">
        <dgm:presLayoutVars>
          <dgm:bulletEnabled val="1"/>
        </dgm:presLayoutVars>
      </dgm:prSet>
      <dgm:spPr/>
      <dgm:t>
        <a:bodyPr/>
        <a:lstStyle/>
        <a:p>
          <a:endParaRPr lang="en-US"/>
        </a:p>
      </dgm:t>
    </dgm:pt>
  </dgm:ptLst>
  <dgm:cxnLst>
    <dgm:cxn modelId="{099F8001-7B4E-4E4C-B9F5-0432AA9CD63F}" type="presOf" srcId="{A4B2158D-3D36-4227-A222-CB97F735DDBA}" destId="{168FC07D-B6A5-47DB-BABA-12DCA4A9F435}" srcOrd="0" destOrd="0" presId="urn:microsoft.com/office/officeart/2005/8/layout/process1"/>
    <dgm:cxn modelId="{7FF44EE0-CCFC-422C-8BEB-D1FC14777D8B}" srcId="{920B0B99-E07C-49C5-8244-120BD0A919F4}" destId="{A4B2158D-3D36-4227-A222-CB97F735DDBA}" srcOrd="0" destOrd="0" parTransId="{3D7B3227-D690-42C9-869B-A14A7B5A8BD3}" sibTransId="{0C371C34-864D-4285-BA80-2084DB186B49}"/>
    <dgm:cxn modelId="{B3DCDD94-8FBF-423D-9111-AC94D2B89A6E}" type="presOf" srcId="{920B0B99-E07C-49C5-8244-120BD0A919F4}" destId="{7AD08F00-18B1-43D1-A564-169878C2C652}" srcOrd="0" destOrd="0" presId="urn:microsoft.com/office/officeart/2005/8/layout/process1"/>
    <dgm:cxn modelId="{F15671BE-BDC7-415A-AA9B-7B0E2D8525B4}" type="presParOf" srcId="{7AD08F00-18B1-43D1-A564-169878C2C652}" destId="{168FC07D-B6A5-47DB-BABA-12DCA4A9F435}"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6832EB69-BFF1-411A-903C-F5C454CBDB7F}"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A4B2158D-3D36-4227-A222-CB97F735DDBA}">
      <dgm:prSet phldrT="[نص]" custT="1"/>
      <dgm:spPr/>
      <dgm:t>
        <a:bodyPr/>
        <a:lstStyle/>
        <a:p>
          <a:r>
            <a:rPr lang="en-US" sz="2400" dirty="0" smtClean="0">
              <a:solidFill>
                <a:schemeClr val="bg1"/>
              </a:solidFill>
            </a:rPr>
            <a:t>rescale the image.</a:t>
          </a:r>
          <a:endParaRPr lang="en-US" sz="2400" dirty="0">
            <a:solidFill>
              <a:schemeClr val="bg1"/>
            </a:solidFill>
          </a:endParaRPr>
        </a:p>
      </dgm:t>
    </dgm:pt>
    <dgm:pt modelId="{3D7B3227-D690-42C9-869B-A14A7B5A8BD3}" type="parTrans" cxnId="{7FF44EE0-CCFC-422C-8BEB-D1FC14777D8B}">
      <dgm:prSet/>
      <dgm:spPr/>
      <dgm:t>
        <a:bodyPr/>
        <a:lstStyle/>
        <a:p>
          <a:endParaRPr lang="en-US"/>
        </a:p>
      </dgm:t>
    </dgm:pt>
    <dgm:pt modelId="{0C371C34-864D-4285-BA80-2084DB186B49}" type="sibTrans" cxnId="{7FF44EE0-CCFC-422C-8BEB-D1FC14777D8B}">
      <dgm:prSet/>
      <dgm:spPr/>
      <dgm:t>
        <a:bodyPr/>
        <a:lstStyle/>
        <a:p>
          <a:endParaRPr lang="en-US"/>
        </a:p>
      </dgm:t>
    </dgm:pt>
    <dgm:pt modelId="{24424716-5A96-46C9-AE12-65AA08100750}">
      <dgm:prSet phldrT="[نص]" custT="1"/>
      <dgm:spPr/>
      <dgm:t>
        <a:bodyPr/>
        <a:lstStyle/>
        <a:p>
          <a:r>
            <a:rPr lang="en-US" sz="2400" dirty="0" smtClean="0">
              <a:solidFill>
                <a:schemeClr val="bg1"/>
              </a:solidFill>
            </a:rPr>
            <a:t>We input the image to VGG.</a:t>
          </a:r>
          <a:endParaRPr lang="en-US" sz="2400" dirty="0">
            <a:solidFill>
              <a:schemeClr val="bg1"/>
            </a:solidFill>
          </a:endParaRPr>
        </a:p>
      </dgm:t>
    </dgm:pt>
    <dgm:pt modelId="{136B2303-B801-4F46-B155-1E634140E577}" type="parTrans" cxnId="{B53BD811-AF72-46EE-8A6E-B3B3BB022E57}">
      <dgm:prSet/>
      <dgm:spPr/>
      <dgm:t>
        <a:bodyPr/>
        <a:lstStyle/>
        <a:p>
          <a:endParaRPr lang="en-US"/>
        </a:p>
      </dgm:t>
    </dgm:pt>
    <dgm:pt modelId="{EBAAC7F7-B4C5-48DC-B41B-5158232284E0}" type="sibTrans" cxnId="{B53BD811-AF72-46EE-8A6E-B3B3BB022E57}">
      <dgm:prSet/>
      <dgm:spPr/>
      <dgm:t>
        <a:bodyPr/>
        <a:lstStyle/>
        <a:p>
          <a:endParaRPr lang="en-US"/>
        </a:p>
      </dgm:t>
    </dgm:pt>
    <dgm:pt modelId="{7AD08F00-18B1-43D1-A564-169878C2C652}" type="pres">
      <dgm:prSet presAssocID="{920B0B99-E07C-49C5-8244-120BD0A919F4}" presName="Name0" presStyleCnt="0">
        <dgm:presLayoutVars>
          <dgm:dir/>
          <dgm:resizeHandles val="exact"/>
        </dgm:presLayoutVars>
      </dgm:prSet>
      <dgm:spPr/>
    </dgm:pt>
    <dgm:pt modelId="{168FC07D-B6A5-47DB-BABA-12DCA4A9F435}" type="pres">
      <dgm:prSet presAssocID="{A4B2158D-3D36-4227-A222-CB97F735DDBA}" presName="node" presStyleLbl="node1" presStyleIdx="0" presStyleCnt="2">
        <dgm:presLayoutVars>
          <dgm:bulletEnabled val="1"/>
        </dgm:presLayoutVars>
      </dgm:prSet>
      <dgm:spPr/>
      <dgm:t>
        <a:bodyPr/>
        <a:lstStyle/>
        <a:p>
          <a:endParaRPr lang="en-US"/>
        </a:p>
      </dgm:t>
    </dgm:pt>
    <dgm:pt modelId="{A8FF2D92-0742-4B2A-8034-901D39455BE7}" type="pres">
      <dgm:prSet presAssocID="{0C371C34-864D-4285-BA80-2084DB186B49}" presName="sibTrans" presStyleLbl="sibTrans2D1" presStyleIdx="0" presStyleCnt="1"/>
      <dgm:spPr/>
      <dgm:t>
        <a:bodyPr/>
        <a:lstStyle/>
        <a:p>
          <a:endParaRPr lang="en-US"/>
        </a:p>
      </dgm:t>
    </dgm:pt>
    <dgm:pt modelId="{2B4EBEB1-EFEF-4384-8F41-4B4E873493F7}" type="pres">
      <dgm:prSet presAssocID="{0C371C34-864D-4285-BA80-2084DB186B49}" presName="connectorText" presStyleLbl="sibTrans2D1" presStyleIdx="0" presStyleCnt="1"/>
      <dgm:spPr/>
      <dgm:t>
        <a:bodyPr/>
        <a:lstStyle/>
        <a:p>
          <a:endParaRPr lang="en-US"/>
        </a:p>
      </dgm:t>
    </dgm:pt>
    <dgm:pt modelId="{EE2ED5D2-FF2C-46E4-B6F5-7A9B8DD2EC87}" type="pres">
      <dgm:prSet presAssocID="{24424716-5A96-46C9-AE12-65AA08100750}" presName="node" presStyleLbl="node1" presStyleIdx="1" presStyleCnt="2">
        <dgm:presLayoutVars>
          <dgm:bulletEnabled val="1"/>
        </dgm:presLayoutVars>
      </dgm:prSet>
      <dgm:spPr/>
      <dgm:t>
        <a:bodyPr/>
        <a:lstStyle/>
        <a:p>
          <a:endParaRPr lang="en-US"/>
        </a:p>
      </dgm:t>
    </dgm:pt>
  </dgm:ptLst>
  <dgm:cxnLst>
    <dgm:cxn modelId="{EBFFA024-0F85-49EA-B264-0A5E44CE6CBC}" type="presOf" srcId="{0C371C34-864D-4285-BA80-2084DB186B49}" destId="{A8FF2D92-0742-4B2A-8034-901D39455BE7}" srcOrd="0" destOrd="0" presId="urn:microsoft.com/office/officeart/2005/8/layout/process1"/>
    <dgm:cxn modelId="{2C29B99D-F0B2-4530-BBC2-B18C2519C624}" type="presOf" srcId="{920B0B99-E07C-49C5-8244-120BD0A919F4}" destId="{7AD08F00-18B1-43D1-A564-169878C2C652}" srcOrd="0" destOrd="0" presId="urn:microsoft.com/office/officeart/2005/8/layout/process1"/>
    <dgm:cxn modelId="{DF6E125A-2116-411B-BDA5-2F464956B367}" type="presOf" srcId="{A4B2158D-3D36-4227-A222-CB97F735DDBA}" destId="{168FC07D-B6A5-47DB-BABA-12DCA4A9F435}" srcOrd="0" destOrd="0" presId="urn:microsoft.com/office/officeart/2005/8/layout/process1"/>
    <dgm:cxn modelId="{7FF44EE0-CCFC-422C-8BEB-D1FC14777D8B}" srcId="{920B0B99-E07C-49C5-8244-120BD0A919F4}" destId="{A4B2158D-3D36-4227-A222-CB97F735DDBA}" srcOrd="0" destOrd="0" parTransId="{3D7B3227-D690-42C9-869B-A14A7B5A8BD3}" sibTransId="{0C371C34-864D-4285-BA80-2084DB186B49}"/>
    <dgm:cxn modelId="{B53BD811-AF72-46EE-8A6E-B3B3BB022E57}" srcId="{920B0B99-E07C-49C5-8244-120BD0A919F4}" destId="{24424716-5A96-46C9-AE12-65AA08100750}" srcOrd="1" destOrd="0" parTransId="{136B2303-B801-4F46-B155-1E634140E577}" sibTransId="{EBAAC7F7-B4C5-48DC-B41B-5158232284E0}"/>
    <dgm:cxn modelId="{DC13F346-372C-4662-8C56-7CA0710E681F}" type="presOf" srcId="{24424716-5A96-46C9-AE12-65AA08100750}" destId="{EE2ED5D2-FF2C-46E4-B6F5-7A9B8DD2EC87}" srcOrd="0" destOrd="0" presId="urn:microsoft.com/office/officeart/2005/8/layout/process1"/>
    <dgm:cxn modelId="{1232A12A-D9F7-444D-B5E7-4E218C5FD78D}" type="presOf" srcId="{0C371C34-864D-4285-BA80-2084DB186B49}" destId="{2B4EBEB1-EFEF-4384-8F41-4B4E873493F7}" srcOrd="1" destOrd="0" presId="urn:microsoft.com/office/officeart/2005/8/layout/process1"/>
    <dgm:cxn modelId="{87E3D46C-2F4A-4585-BB73-5F38E61BE6F6}" type="presParOf" srcId="{7AD08F00-18B1-43D1-A564-169878C2C652}" destId="{168FC07D-B6A5-47DB-BABA-12DCA4A9F435}" srcOrd="0" destOrd="0" presId="urn:microsoft.com/office/officeart/2005/8/layout/process1"/>
    <dgm:cxn modelId="{5CAFB73E-6E5C-46BC-970E-60CD3D8CEE57}" type="presParOf" srcId="{7AD08F00-18B1-43D1-A564-169878C2C652}" destId="{A8FF2D92-0742-4B2A-8034-901D39455BE7}" srcOrd="1" destOrd="0" presId="urn:microsoft.com/office/officeart/2005/8/layout/process1"/>
    <dgm:cxn modelId="{775A39AD-6312-4808-A369-6D3A796B22CB}" type="presParOf" srcId="{A8FF2D92-0742-4B2A-8034-901D39455BE7}" destId="{2B4EBEB1-EFEF-4384-8F41-4B4E873493F7}" srcOrd="0" destOrd="0" presId="urn:microsoft.com/office/officeart/2005/8/layout/process1"/>
    <dgm:cxn modelId="{1441A266-5370-4C4F-A486-C8C0B38E8F69}" type="presParOf" srcId="{7AD08F00-18B1-43D1-A564-169878C2C652}" destId="{EE2ED5D2-FF2C-46E4-B6F5-7A9B8DD2EC87}"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3F984532-1274-4AF3-8E15-0273FA47FBFA}"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A4B2158D-3D36-4227-A222-CB97F735DDBA}">
      <dgm:prSet phldrT="[نص]" custT="1"/>
      <dgm:spPr/>
      <dgm:t>
        <a:bodyPr/>
        <a:lstStyle/>
        <a:p>
          <a:r>
            <a:rPr lang="en-US" sz="2400" dirty="0" smtClean="0">
              <a:solidFill>
                <a:schemeClr val="bg1"/>
              </a:solidFill>
            </a:rPr>
            <a:t>rescale the image.</a:t>
          </a:r>
          <a:endParaRPr lang="en-US" sz="2400" dirty="0">
            <a:solidFill>
              <a:schemeClr val="bg1"/>
            </a:solidFill>
          </a:endParaRPr>
        </a:p>
      </dgm:t>
    </dgm:pt>
    <dgm:pt modelId="{3D7B3227-D690-42C9-869B-A14A7B5A8BD3}" type="parTrans" cxnId="{7FF44EE0-CCFC-422C-8BEB-D1FC14777D8B}">
      <dgm:prSet/>
      <dgm:spPr/>
      <dgm:t>
        <a:bodyPr/>
        <a:lstStyle/>
        <a:p>
          <a:endParaRPr lang="en-US"/>
        </a:p>
      </dgm:t>
    </dgm:pt>
    <dgm:pt modelId="{0C371C34-864D-4285-BA80-2084DB186B49}" type="sibTrans" cxnId="{7FF44EE0-CCFC-422C-8BEB-D1FC14777D8B}">
      <dgm:prSet/>
      <dgm:spPr/>
      <dgm:t>
        <a:bodyPr/>
        <a:lstStyle/>
        <a:p>
          <a:endParaRPr lang="en-US"/>
        </a:p>
      </dgm:t>
    </dgm:pt>
    <dgm:pt modelId="{922E777F-5434-41F7-BCED-E96129519FB9}">
      <dgm:prSet phldrT="[نص]" custT="1"/>
      <dgm:spPr/>
      <dgm:t>
        <a:bodyPr/>
        <a:lstStyle/>
        <a:p>
          <a:r>
            <a:rPr lang="en-US" sz="2400" dirty="0" smtClean="0">
              <a:solidFill>
                <a:schemeClr val="bg1"/>
              </a:solidFill>
            </a:rPr>
            <a:t>We input the image to VGG19.</a:t>
          </a:r>
          <a:endParaRPr lang="en-US" sz="2400" dirty="0">
            <a:solidFill>
              <a:schemeClr val="bg1"/>
            </a:solidFill>
          </a:endParaRPr>
        </a:p>
      </dgm:t>
    </dgm:pt>
    <dgm:pt modelId="{02E73429-1C0F-4BE9-AC88-E05DD6486251}" type="parTrans" cxnId="{CB943407-B47F-4E88-90B5-5FC72C761FF1}">
      <dgm:prSet/>
      <dgm:spPr/>
      <dgm:t>
        <a:bodyPr/>
        <a:lstStyle/>
        <a:p>
          <a:endParaRPr lang="en-US"/>
        </a:p>
      </dgm:t>
    </dgm:pt>
    <dgm:pt modelId="{EF42002C-817F-4D20-B804-81ECCF677BBF}" type="sibTrans" cxnId="{CB943407-B47F-4E88-90B5-5FC72C761FF1}">
      <dgm:prSet/>
      <dgm:spPr/>
      <dgm:t>
        <a:bodyPr/>
        <a:lstStyle/>
        <a:p>
          <a:endParaRPr lang="en-US"/>
        </a:p>
      </dgm:t>
    </dgm:pt>
    <dgm:pt modelId="{24424716-5A96-46C9-AE12-65AA08100750}">
      <dgm:prSet phldrT="[نص]" custT="1"/>
      <dgm:spPr/>
      <dgm:t>
        <a:bodyPr/>
        <a:lstStyle/>
        <a:p>
          <a:r>
            <a:rPr lang="en-US" sz="2400" dirty="0" smtClean="0">
              <a:solidFill>
                <a:schemeClr val="bg1"/>
              </a:solidFill>
            </a:rPr>
            <a:t>We take the activation from the last pooling layer of VGG as its feature</a:t>
          </a:r>
          <a:endParaRPr lang="en-US" sz="2400" dirty="0">
            <a:solidFill>
              <a:schemeClr val="bg1"/>
            </a:solidFill>
          </a:endParaRPr>
        </a:p>
      </dgm:t>
    </dgm:pt>
    <dgm:pt modelId="{136B2303-B801-4F46-B155-1E634140E577}" type="parTrans" cxnId="{B53BD811-AF72-46EE-8A6E-B3B3BB022E57}">
      <dgm:prSet/>
      <dgm:spPr/>
      <dgm:t>
        <a:bodyPr/>
        <a:lstStyle/>
        <a:p>
          <a:endParaRPr lang="en-US"/>
        </a:p>
      </dgm:t>
    </dgm:pt>
    <dgm:pt modelId="{EBAAC7F7-B4C5-48DC-B41B-5158232284E0}" type="sibTrans" cxnId="{B53BD811-AF72-46EE-8A6E-B3B3BB022E57}">
      <dgm:prSet/>
      <dgm:spPr/>
      <dgm:t>
        <a:bodyPr/>
        <a:lstStyle/>
        <a:p>
          <a:endParaRPr lang="en-US"/>
        </a:p>
      </dgm:t>
    </dgm:pt>
    <dgm:pt modelId="{7AD08F00-18B1-43D1-A564-169878C2C652}" type="pres">
      <dgm:prSet presAssocID="{920B0B99-E07C-49C5-8244-120BD0A919F4}" presName="Name0" presStyleCnt="0">
        <dgm:presLayoutVars>
          <dgm:dir/>
          <dgm:resizeHandles val="exact"/>
        </dgm:presLayoutVars>
      </dgm:prSet>
      <dgm:spPr/>
    </dgm:pt>
    <dgm:pt modelId="{168FC07D-B6A5-47DB-BABA-12DCA4A9F435}" type="pres">
      <dgm:prSet presAssocID="{A4B2158D-3D36-4227-A222-CB97F735DDBA}" presName="node" presStyleLbl="node1" presStyleIdx="0" presStyleCnt="3">
        <dgm:presLayoutVars>
          <dgm:bulletEnabled val="1"/>
        </dgm:presLayoutVars>
      </dgm:prSet>
      <dgm:spPr/>
      <dgm:t>
        <a:bodyPr/>
        <a:lstStyle/>
        <a:p>
          <a:endParaRPr lang="en-US"/>
        </a:p>
      </dgm:t>
    </dgm:pt>
    <dgm:pt modelId="{A8FF2D92-0742-4B2A-8034-901D39455BE7}" type="pres">
      <dgm:prSet presAssocID="{0C371C34-864D-4285-BA80-2084DB186B49}" presName="sibTrans" presStyleLbl="sibTrans2D1" presStyleIdx="0" presStyleCnt="2"/>
      <dgm:spPr/>
      <dgm:t>
        <a:bodyPr/>
        <a:lstStyle/>
        <a:p>
          <a:endParaRPr lang="en-US"/>
        </a:p>
      </dgm:t>
    </dgm:pt>
    <dgm:pt modelId="{2B4EBEB1-EFEF-4384-8F41-4B4E873493F7}" type="pres">
      <dgm:prSet presAssocID="{0C371C34-864D-4285-BA80-2084DB186B49}" presName="connectorText" presStyleLbl="sibTrans2D1" presStyleIdx="0" presStyleCnt="2"/>
      <dgm:spPr/>
      <dgm:t>
        <a:bodyPr/>
        <a:lstStyle/>
        <a:p>
          <a:endParaRPr lang="en-US"/>
        </a:p>
      </dgm:t>
    </dgm:pt>
    <dgm:pt modelId="{132AF3A6-C5AD-466A-93B6-4D528291A6E7}" type="pres">
      <dgm:prSet presAssocID="{922E777F-5434-41F7-BCED-E96129519FB9}" presName="node" presStyleLbl="node1" presStyleIdx="1" presStyleCnt="3">
        <dgm:presLayoutVars>
          <dgm:bulletEnabled val="1"/>
        </dgm:presLayoutVars>
      </dgm:prSet>
      <dgm:spPr/>
      <dgm:t>
        <a:bodyPr/>
        <a:lstStyle/>
        <a:p>
          <a:endParaRPr lang="en-US"/>
        </a:p>
      </dgm:t>
    </dgm:pt>
    <dgm:pt modelId="{A1EE7CED-7132-4B53-8D0E-97DE8473983A}" type="pres">
      <dgm:prSet presAssocID="{EF42002C-817F-4D20-B804-81ECCF677BBF}" presName="sibTrans" presStyleLbl="sibTrans2D1" presStyleIdx="1" presStyleCnt="2"/>
      <dgm:spPr/>
      <dgm:t>
        <a:bodyPr/>
        <a:lstStyle/>
        <a:p>
          <a:endParaRPr lang="en-US"/>
        </a:p>
      </dgm:t>
    </dgm:pt>
    <dgm:pt modelId="{FD0DCFB4-AFBA-45A1-B05B-8A693F4FD654}" type="pres">
      <dgm:prSet presAssocID="{EF42002C-817F-4D20-B804-81ECCF677BBF}" presName="connectorText" presStyleLbl="sibTrans2D1" presStyleIdx="1" presStyleCnt="2"/>
      <dgm:spPr/>
      <dgm:t>
        <a:bodyPr/>
        <a:lstStyle/>
        <a:p>
          <a:endParaRPr lang="en-US"/>
        </a:p>
      </dgm:t>
    </dgm:pt>
    <dgm:pt modelId="{EE2ED5D2-FF2C-46E4-B6F5-7A9B8DD2EC87}" type="pres">
      <dgm:prSet presAssocID="{24424716-5A96-46C9-AE12-65AA08100750}" presName="node" presStyleLbl="node1" presStyleIdx="2" presStyleCnt="3">
        <dgm:presLayoutVars>
          <dgm:bulletEnabled val="1"/>
        </dgm:presLayoutVars>
      </dgm:prSet>
      <dgm:spPr/>
      <dgm:t>
        <a:bodyPr/>
        <a:lstStyle/>
        <a:p>
          <a:endParaRPr lang="en-US"/>
        </a:p>
      </dgm:t>
    </dgm:pt>
  </dgm:ptLst>
  <dgm:cxnLst>
    <dgm:cxn modelId="{568E916F-CFA4-4DA5-ADB4-116021800161}" type="presOf" srcId="{EF42002C-817F-4D20-B804-81ECCF677BBF}" destId="{A1EE7CED-7132-4B53-8D0E-97DE8473983A}" srcOrd="0" destOrd="0" presId="urn:microsoft.com/office/officeart/2005/8/layout/process1"/>
    <dgm:cxn modelId="{B53BD811-AF72-46EE-8A6E-B3B3BB022E57}" srcId="{920B0B99-E07C-49C5-8244-120BD0A919F4}" destId="{24424716-5A96-46C9-AE12-65AA08100750}" srcOrd="2" destOrd="0" parTransId="{136B2303-B801-4F46-B155-1E634140E577}" sibTransId="{EBAAC7F7-B4C5-48DC-B41B-5158232284E0}"/>
    <dgm:cxn modelId="{D7E4A26D-5547-43D3-A3B8-682D757C3242}" type="presOf" srcId="{920B0B99-E07C-49C5-8244-120BD0A919F4}" destId="{7AD08F00-18B1-43D1-A564-169878C2C652}" srcOrd="0" destOrd="0" presId="urn:microsoft.com/office/officeart/2005/8/layout/process1"/>
    <dgm:cxn modelId="{7F8E7D41-A0F1-4701-AE54-905922A236C7}" type="presOf" srcId="{A4B2158D-3D36-4227-A222-CB97F735DDBA}" destId="{168FC07D-B6A5-47DB-BABA-12DCA4A9F435}" srcOrd="0" destOrd="0" presId="urn:microsoft.com/office/officeart/2005/8/layout/process1"/>
    <dgm:cxn modelId="{CE73A13E-5C80-4D97-8A1C-3FE68F61DC94}" type="presOf" srcId="{24424716-5A96-46C9-AE12-65AA08100750}" destId="{EE2ED5D2-FF2C-46E4-B6F5-7A9B8DD2EC87}" srcOrd="0" destOrd="0" presId="urn:microsoft.com/office/officeart/2005/8/layout/process1"/>
    <dgm:cxn modelId="{7850F474-2664-4798-8D82-961B64E7DAE6}" type="presOf" srcId="{0C371C34-864D-4285-BA80-2084DB186B49}" destId="{A8FF2D92-0742-4B2A-8034-901D39455BE7}" srcOrd="0" destOrd="0" presId="urn:microsoft.com/office/officeart/2005/8/layout/process1"/>
    <dgm:cxn modelId="{29C9F278-9544-40D2-A496-EB0F16BF1B97}" type="presOf" srcId="{922E777F-5434-41F7-BCED-E96129519FB9}" destId="{132AF3A6-C5AD-466A-93B6-4D528291A6E7}" srcOrd="0" destOrd="0" presId="urn:microsoft.com/office/officeart/2005/8/layout/process1"/>
    <dgm:cxn modelId="{7FF44EE0-CCFC-422C-8BEB-D1FC14777D8B}" srcId="{920B0B99-E07C-49C5-8244-120BD0A919F4}" destId="{A4B2158D-3D36-4227-A222-CB97F735DDBA}" srcOrd="0" destOrd="0" parTransId="{3D7B3227-D690-42C9-869B-A14A7B5A8BD3}" sibTransId="{0C371C34-864D-4285-BA80-2084DB186B49}"/>
    <dgm:cxn modelId="{CB943407-B47F-4E88-90B5-5FC72C761FF1}" srcId="{920B0B99-E07C-49C5-8244-120BD0A919F4}" destId="{922E777F-5434-41F7-BCED-E96129519FB9}" srcOrd="1" destOrd="0" parTransId="{02E73429-1C0F-4BE9-AC88-E05DD6486251}" sibTransId="{EF42002C-817F-4D20-B804-81ECCF677BBF}"/>
    <dgm:cxn modelId="{16C10201-B02A-4518-BAC9-41EAA0D8725B}" type="presOf" srcId="{EF42002C-817F-4D20-B804-81ECCF677BBF}" destId="{FD0DCFB4-AFBA-45A1-B05B-8A693F4FD654}" srcOrd="1" destOrd="0" presId="urn:microsoft.com/office/officeart/2005/8/layout/process1"/>
    <dgm:cxn modelId="{3EAE04C0-D676-41BF-9410-47E5385649BD}" type="presOf" srcId="{0C371C34-864D-4285-BA80-2084DB186B49}" destId="{2B4EBEB1-EFEF-4384-8F41-4B4E873493F7}" srcOrd="1" destOrd="0" presId="urn:microsoft.com/office/officeart/2005/8/layout/process1"/>
    <dgm:cxn modelId="{B03EB674-03B0-4AFB-B79A-4B2E98DE5D84}" type="presParOf" srcId="{7AD08F00-18B1-43D1-A564-169878C2C652}" destId="{168FC07D-B6A5-47DB-BABA-12DCA4A9F435}" srcOrd="0" destOrd="0" presId="urn:microsoft.com/office/officeart/2005/8/layout/process1"/>
    <dgm:cxn modelId="{CDCD11F4-1BC6-4594-9B6B-53CC787DFFE3}" type="presParOf" srcId="{7AD08F00-18B1-43D1-A564-169878C2C652}" destId="{A8FF2D92-0742-4B2A-8034-901D39455BE7}" srcOrd="1" destOrd="0" presId="urn:microsoft.com/office/officeart/2005/8/layout/process1"/>
    <dgm:cxn modelId="{45527DDA-F14A-4E6F-82C9-DED38A82D6C7}" type="presParOf" srcId="{A8FF2D92-0742-4B2A-8034-901D39455BE7}" destId="{2B4EBEB1-EFEF-4384-8F41-4B4E873493F7}" srcOrd="0" destOrd="0" presId="urn:microsoft.com/office/officeart/2005/8/layout/process1"/>
    <dgm:cxn modelId="{E111C566-319B-4362-B315-8BBEB3784B77}" type="presParOf" srcId="{7AD08F00-18B1-43D1-A564-169878C2C652}" destId="{132AF3A6-C5AD-466A-93B6-4D528291A6E7}" srcOrd="2" destOrd="0" presId="urn:microsoft.com/office/officeart/2005/8/layout/process1"/>
    <dgm:cxn modelId="{8D3A4349-74E6-4621-AE26-772FCD4AFE8B}" type="presParOf" srcId="{7AD08F00-18B1-43D1-A564-169878C2C652}" destId="{A1EE7CED-7132-4B53-8D0E-97DE8473983A}" srcOrd="3" destOrd="0" presId="urn:microsoft.com/office/officeart/2005/8/layout/process1"/>
    <dgm:cxn modelId="{48F39821-1639-4DBD-B6A1-C78766D2C4CB}" type="presParOf" srcId="{A1EE7CED-7132-4B53-8D0E-97DE8473983A}" destId="{FD0DCFB4-AFBA-45A1-B05B-8A693F4FD654}" srcOrd="0" destOrd="0" presId="urn:microsoft.com/office/officeart/2005/8/layout/process1"/>
    <dgm:cxn modelId="{1C39FEAE-488A-4F1C-A6A3-2697B74A12DB}" type="presParOf" srcId="{7AD08F00-18B1-43D1-A564-169878C2C652}" destId="{EE2ED5D2-FF2C-46E4-B6F5-7A9B8DD2EC87}"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F926F4-72EF-4A28-B9E0-56C4D54CC9E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E15D0BD-EAD1-4031-8A9D-431EDED7C8A7}">
      <dgm:prSet phldrT="[نص]"/>
      <dgm:spPr/>
      <dgm:t>
        <a:bodyPr/>
        <a:lstStyle/>
        <a:p>
          <a:r>
            <a:rPr lang="en-US" dirty="0" smtClean="0"/>
            <a:t>VQA Dataset</a:t>
          </a:r>
          <a:endParaRPr lang="en-US" dirty="0"/>
        </a:p>
      </dgm:t>
    </dgm:pt>
    <dgm:pt modelId="{B1FD47FB-0C50-4BB3-9292-B8F4E2C78C1F}" type="parTrans" cxnId="{0927F923-C1D6-45C8-BDBB-5B1ABC377904}">
      <dgm:prSet/>
      <dgm:spPr/>
      <dgm:t>
        <a:bodyPr/>
        <a:lstStyle/>
        <a:p>
          <a:endParaRPr lang="en-US"/>
        </a:p>
      </dgm:t>
    </dgm:pt>
    <dgm:pt modelId="{39B4A8FC-DF10-42DB-90FD-0C8687BD3AEB}" type="sibTrans" cxnId="{0927F923-C1D6-45C8-BDBB-5B1ABC377904}">
      <dgm:prSet/>
      <dgm:spPr/>
      <dgm:t>
        <a:bodyPr/>
        <a:lstStyle/>
        <a:p>
          <a:endParaRPr lang="en-US"/>
        </a:p>
      </dgm:t>
    </dgm:pt>
    <dgm:pt modelId="{D2BCF311-1E1C-4B6E-A4D7-4CA6D1310B2E}">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dirty="0" smtClean="0"/>
            <a:t>6,141,630 question-answers pairs.</a:t>
          </a:r>
          <a:endParaRPr lang="en-US" sz="1600" dirty="0"/>
        </a:p>
      </dgm:t>
    </dgm:pt>
    <dgm:pt modelId="{14638FE6-973F-4083-B1E3-D2F981508376}" type="parTrans" cxnId="{F2281878-9A3B-49F5-8AF1-18B5BC060A47}">
      <dgm:prSet/>
      <dgm:spPr/>
      <dgm:t>
        <a:bodyPr/>
        <a:lstStyle/>
        <a:p>
          <a:endParaRPr lang="en-US"/>
        </a:p>
      </dgm:t>
    </dgm:pt>
    <dgm:pt modelId="{838AD7F8-26F5-4999-A102-2FFC84B55281}" type="sibTrans" cxnId="{F2281878-9A3B-49F5-8AF1-18B5BC060A47}">
      <dgm:prSet/>
      <dgm:spPr/>
      <dgm:t>
        <a:bodyPr/>
        <a:lstStyle/>
        <a:p>
          <a:endParaRPr lang="en-US"/>
        </a:p>
      </dgm:t>
    </dgm:pt>
    <dgm:pt modelId="{8CE66ADC-572C-4742-ACF1-6E1ECF0F2666}">
      <dgm:prSet phldrT="[نص]"/>
      <dgm:spPr/>
      <dgm:t>
        <a:bodyPr/>
        <a:lstStyle/>
        <a:p>
          <a:r>
            <a:rPr lang="en-US" dirty="0" smtClean="0"/>
            <a:t>COCO-QA Dataset</a:t>
          </a:r>
          <a:endParaRPr lang="en-US" dirty="0"/>
        </a:p>
      </dgm:t>
    </dgm:pt>
    <dgm:pt modelId="{AE80F760-0745-47FC-94D7-DA982D0BFF2D}" type="parTrans" cxnId="{2B622F95-6490-4FCB-92E7-370344F0B979}">
      <dgm:prSet/>
      <dgm:spPr/>
      <dgm:t>
        <a:bodyPr/>
        <a:lstStyle/>
        <a:p>
          <a:endParaRPr lang="en-US"/>
        </a:p>
      </dgm:t>
    </dgm:pt>
    <dgm:pt modelId="{8B4F7A57-A3CA-46F0-9C4C-29BB7B77BA47}" type="sibTrans" cxnId="{2B622F95-6490-4FCB-92E7-370344F0B979}">
      <dgm:prSet/>
      <dgm:spPr/>
      <dgm:t>
        <a:bodyPr/>
        <a:lstStyle/>
        <a:p>
          <a:endParaRPr lang="en-US"/>
        </a:p>
      </dgm:t>
    </dgm:pt>
    <dgm:pt modelId="{9B52AC6A-D2AE-4ECA-92AD-A40E2232814F}">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b="0" i="0" dirty="0" smtClean="0"/>
            <a:t>78,736 questions.</a:t>
          </a:r>
          <a:endParaRPr lang="en-US" sz="1600" dirty="0"/>
        </a:p>
      </dgm:t>
    </dgm:pt>
    <dgm:pt modelId="{76EAB53D-293B-4CA6-AAEB-74D6C353ACB7}" type="parTrans" cxnId="{615178AC-5D76-4722-B78A-A5E30D3391EC}">
      <dgm:prSet/>
      <dgm:spPr/>
      <dgm:t>
        <a:bodyPr/>
        <a:lstStyle/>
        <a:p>
          <a:endParaRPr lang="en-US"/>
        </a:p>
      </dgm:t>
    </dgm:pt>
    <dgm:pt modelId="{C2325E9B-52FD-4CF6-8518-24F462F786E6}" type="sibTrans" cxnId="{615178AC-5D76-4722-B78A-A5E30D3391EC}">
      <dgm:prSet/>
      <dgm:spPr/>
      <dgm:t>
        <a:bodyPr/>
        <a:lstStyle/>
        <a:p>
          <a:endParaRPr lang="en-US"/>
        </a:p>
      </dgm:t>
    </dgm:pt>
    <dgm:pt modelId="{EFA497DA-64FA-4F88-89B9-13DAD2159B28}">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b="0" i="0" dirty="0" smtClean="0"/>
            <a:t>123,287 images.</a:t>
          </a:r>
          <a:endParaRPr lang="en-US" sz="1600" dirty="0"/>
        </a:p>
      </dgm:t>
    </dgm:pt>
    <dgm:pt modelId="{E221558B-923C-4BDB-8EDA-53462A2AC028}" type="parTrans" cxnId="{D532F29D-C9C8-4C4C-B2CB-9D4F8E8741BD}">
      <dgm:prSet/>
      <dgm:spPr/>
      <dgm:t>
        <a:bodyPr/>
        <a:lstStyle/>
        <a:p>
          <a:endParaRPr lang="en-US"/>
        </a:p>
      </dgm:t>
    </dgm:pt>
    <dgm:pt modelId="{410F3FC4-6ABD-42D7-A485-CBBB46B65759}" type="sibTrans" cxnId="{D532F29D-C9C8-4C4C-B2CB-9D4F8E8741BD}">
      <dgm:prSet/>
      <dgm:spPr/>
      <dgm:t>
        <a:bodyPr/>
        <a:lstStyle/>
        <a:p>
          <a:endParaRPr lang="en-US"/>
        </a:p>
      </dgm:t>
    </dgm:pt>
    <dgm:pt modelId="{1BFB6B7D-55BA-40D8-86B9-30E2D96530F0}">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dirty="0" smtClean="0"/>
            <a:t>Answer types including yes/no, number, and other.</a:t>
          </a:r>
          <a:endParaRPr lang="en-US" sz="1600" dirty="0"/>
        </a:p>
      </dgm:t>
    </dgm:pt>
    <dgm:pt modelId="{8FF5600F-9A54-4649-BAD6-CCB8F8A69292}" type="parTrans" cxnId="{CE345FEE-C542-421C-ADF3-661836C59A50}">
      <dgm:prSet/>
      <dgm:spPr/>
      <dgm:t>
        <a:bodyPr/>
        <a:lstStyle/>
        <a:p>
          <a:endParaRPr lang="en-US"/>
        </a:p>
      </dgm:t>
    </dgm:pt>
    <dgm:pt modelId="{BDDA6D23-EB17-4D77-99F0-5EBDBFD5E631}" type="sibTrans" cxnId="{CE345FEE-C542-421C-ADF3-661836C59A50}">
      <dgm:prSet/>
      <dgm:spPr/>
      <dgm:t>
        <a:bodyPr/>
        <a:lstStyle/>
        <a:p>
          <a:endParaRPr lang="en-US"/>
        </a:p>
      </dgm:t>
    </dgm:pt>
    <dgm:pt modelId="{53073CEF-61DB-423B-9FBB-53E7BB4DB1F2}">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dirty="0" smtClean="0"/>
            <a:t>184,612 images.</a:t>
          </a:r>
          <a:endParaRPr lang="en-US" sz="1600" dirty="0"/>
        </a:p>
      </dgm:t>
    </dgm:pt>
    <dgm:pt modelId="{38FAC493-88D5-4201-86A6-FC64D0DCF91F}" type="parTrans" cxnId="{CADBB0F4-045A-4B3D-ADE2-E2DDF608F598}">
      <dgm:prSet/>
      <dgm:spPr/>
      <dgm:t>
        <a:bodyPr/>
        <a:lstStyle/>
        <a:p>
          <a:endParaRPr lang="en-US"/>
        </a:p>
      </dgm:t>
    </dgm:pt>
    <dgm:pt modelId="{49C4F1A5-4586-43BD-AB1E-717B501283D2}" type="sibTrans" cxnId="{CADBB0F4-045A-4B3D-ADE2-E2DDF608F598}">
      <dgm:prSet/>
      <dgm:spPr/>
      <dgm:t>
        <a:bodyPr/>
        <a:lstStyle/>
        <a:p>
          <a:endParaRPr lang="en-US"/>
        </a:p>
      </dgm:t>
    </dgm:pt>
    <dgm:pt modelId="{99CDD72C-5948-42ED-8DAD-4CD038726E11}">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b="0" i="0" dirty="0" smtClean="0"/>
            <a:t>4 types of questions: object(70%), number(7%) , color(17%) , location(6%)</a:t>
          </a:r>
          <a:endParaRPr lang="en-US" sz="1600" dirty="0"/>
        </a:p>
      </dgm:t>
    </dgm:pt>
    <dgm:pt modelId="{E2358E16-2643-4C75-8000-CCC9BB0D357D}" type="parTrans" cxnId="{6C2C647F-953E-42AA-90A4-6B7D730E8CAD}">
      <dgm:prSet/>
      <dgm:spPr/>
      <dgm:t>
        <a:bodyPr/>
        <a:lstStyle/>
        <a:p>
          <a:endParaRPr lang="en-US"/>
        </a:p>
      </dgm:t>
    </dgm:pt>
    <dgm:pt modelId="{AF3BD8A0-BA3F-4675-AC02-EB8413AF065D}" type="sibTrans" cxnId="{6C2C647F-953E-42AA-90A4-6B7D730E8CAD}">
      <dgm:prSet/>
      <dgm:spPr/>
      <dgm:t>
        <a:bodyPr/>
        <a:lstStyle/>
        <a:p>
          <a:endParaRPr lang="en-US"/>
        </a:p>
      </dgm:t>
    </dgm:pt>
    <dgm:pt modelId="{CE788AC1-1E06-45A7-A8D2-D5BA590F7294}" type="pres">
      <dgm:prSet presAssocID="{F3F926F4-72EF-4A28-B9E0-56C4D54CC9EA}" presName="Name0" presStyleCnt="0">
        <dgm:presLayoutVars>
          <dgm:dir/>
          <dgm:animLvl val="lvl"/>
          <dgm:resizeHandles val="exact"/>
        </dgm:presLayoutVars>
      </dgm:prSet>
      <dgm:spPr/>
      <dgm:t>
        <a:bodyPr/>
        <a:lstStyle/>
        <a:p>
          <a:endParaRPr lang="en-US"/>
        </a:p>
      </dgm:t>
    </dgm:pt>
    <dgm:pt modelId="{7B23182F-E247-4C24-8E41-962852C33F09}" type="pres">
      <dgm:prSet presAssocID="{9E15D0BD-EAD1-4031-8A9D-431EDED7C8A7}" presName="linNode" presStyleCnt="0"/>
      <dgm:spPr/>
      <dgm:t>
        <a:bodyPr/>
        <a:lstStyle/>
        <a:p>
          <a:endParaRPr lang="en-US"/>
        </a:p>
      </dgm:t>
    </dgm:pt>
    <dgm:pt modelId="{9E720AE8-8BEC-4FA7-9C57-DF4275C16ED0}" type="pres">
      <dgm:prSet presAssocID="{9E15D0BD-EAD1-4031-8A9D-431EDED7C8A7}" presName="parentText" presStyleLbl="node1" presStyleIdx="0" presStyleCnt="2">
        <dgm:presLayoutVars>
          <dgm:chMax val="1"/>
          <dgm:bulletEnabled val="1"/>
        </dgm:presLayoutVars>
      </dgm:prSet>
      <dgm:spPr/>
      <dgm:t>
        <a:bodyPr/>
        <a:lstStyle/>
        <a:p>
          <a:endParaRPr lang="en-US"/>
        </a:p>
      </dgm:t>
    </dgm:pt>
    <dgm:pt modelId="{EADC1A45-9907-4450-9F52-0C858BD73470}" type="pres">
      <dgm:prSet presAssocID="{9E15D0BD-EAD1-4031-8A9D-431EDED7C8A7}" presName="descendantText" presStyleLbl="alignAccFollowNode1" presStyleIdx="0" presStyleCnt="2" custScaleY="100975">
        <dgm:presLayoutVars>
          <dgm:bulletEnabled val="1"/>
        </dgm:presLayoutVars>
      </dgm:prSet>
      <dgm:spPr/>
      <dgm:t>
        <a:bodyPr/>
        <a:lstStyle/>
        <a:p>
          <a:endParaRPr lang="en-US"/>
        </a:p>
      </dgm:t>
    </dgm:pt>
    <dgm:pt modelId="{FA4CC96A-BC90-4455-8B16-F5FC6F144181}" type="pres">
      <dgm:prSet presAssocID="{39B4A8FC-DF10-42DB-90FD-0C8687BD3AEB}" presName="sp" presStyleCnt="0"/>
      <dgm:spPr/>
      <dgm:t>
        <a:bodyPr/>
        <a:lstStyle/>
        <a:p>
          <a:endParaRPr lang="en-US"/>
        </a:p>
      </dgm:t>
    </dgm:pt>
    <dgm:pt modelId="{1CFA2BD0-8B8D-4DCC-9E21-7B90AAC346B7}" type="pres">
      <dgm:prSet presAssocID="{8CE66ADC-572C-4742-ACF1-6E1ECF0F2666}" presName="linNode" presStyleCnt="0"/>
      <dgm:spPr/>
      <dgm:t>
        <a:bodyPr/>
        <a:lstStyle/>
        <a:p>
          <a:endParaRPr lang="en-US"/>
        </a:p>
      </dgm:t>
    </dgm:pt>
    <dgm:pt modelId="{912BDA93-7727-4697-AB32-321B71F16CCC}" type="pres">
      <dgm:prSet presAssocID="{8CE66ADC-572C-4742-ACF1-6E1ECF0F2666}" presName="parentText" presStyleLbl="node1" presStyleIdx="1" presStyleCnt="2">
        <dgm:presLayoutVars>
          <dgm:chMax val="1"/>
          <dgm:bulletEnabled val="1"/>
        </dgm:presLayoutVars>
      </dgm:prSet>
      <dgm:spPr/>
      <dgm:t>
        <a:bodyPr/>
        <a:lstStyle/>
        <a:p>
          <a:endParaRPr lang="en-US"/>
        </a:p>
      </dgm:t>
    </dgm:pt>
    <dgm:pt modelId="{BEED7A6A-2957-408B-A9FC-ACD27F1C3CDA}" type="pres">
      <dgm:prSet presAssocID="{8CE66ADC-572C-4742-ACF1-6E1ECF0F2666}" presName="descendantText" presStyleLbl="alignAccFollowNode1" presStyleIdx="1" presStyleCnt="2">
        <dgm:presLayoutVars>
          <dgm:bulletEnabled val="1"/>
        </dgm:presLayoutVars>
      </dgm:prSet>
      <dgm:spPr/>
      <dgm:t>
        <a:bodyPr/>
        <a:lstStyle/>
        <a:p>
          <a:endParaRPr lang="en-US"/>
        </a:p>
      </dgm:t>
    </dgm:pt>
  </dgm:ptLst>
  <dgm:cxnLst>
    <dgm:cxn modelId="{9B2FBB5E-9EB1-4A2B-840D-FB093D204903}" type="presOf" srcId="{1BFB6B7D-55BA-40D8-86B9-30E2D96530F0}" destId="{EADC1A45-9907-4450-9F52-0C858BD73470}" srcOrd="0" destOrd="2" presId="urn:microsoft.com/office/officeart/2005/8/layout/vList5"/>
    <dgm:cxn modelId="{0927F923-C1D6-45C8-BDBB-5B1ABC377904}" srcId="{F3F926F4-72EF-4A28-B9E0-56C4D54CC9EA}" destId="{9E15D0BD-EAD1-4031-8A9D-431EDED7C8A7}" srcOrd="0" destOrd="0" parTransId="{B1FD47FB-0C50-4BB3-9292-B8F4E2C78C1F}" sibTransId="{39B4A8FC-DF10-42DB-90FD-0C8687BD3AEB}"/>
    <dgm:cxn modelId="{10962885-72F7-4CBA-ABDD-1F35FB39085E}" type="presOf" srcId="{8CE66ADC-572C-4742-ACF1-6E1ECF0F2666}" destId="{912BDA93-7727-4697-AB32-321B71F16CCC}" srcOrd="0" destOrd="0" presId="urn:microsoft.com/office/officeart/2005/8/layout/vList5"/>
    <dgm:cxn modelId="{79E96D32-C216-443C-B45B-93C4F8A92B20}" type="presOf" srcId="{99CDD72C-5948-42ED-8DAD-4CD038726E11}" destId="{BEED7A6A-2957-408B-A9FC-ACD27F1C3CDA}" srcOrd="0" destOrd="2" presId="urn:microsoft.com/office/officeart/2005/8/layout/vList5"/>
    <dgm:cxn modelId="{CADBB0F4-045A-4B3D-ADE2-E2DDF608F598}" srcId="{9E15D0BD-EAD1-4031-8A9D-431EDED7C8A7}" destId="{53073CEF-61DB-423B-9FBB-53E7BB4DB1F2}" srcOrd="1" destOrd="0" parTransId="{38FAC493-88D5-4201-86A6-FC64D0DCF91F}" sibTransId="{49C4F1A5-4586-43BD-AB1E-717B501283D2}"/>
    <dgm:cxn modelId="{8658CFF4-83E2-4A9B-AF78-8011F4C155E9}" type="presOf" srcId="{D2BCF311-1E1C-4B6E-A4D7-4CA6D1310B2E}" destId="{EADC1A45-9907-4450-9F52-0C858BD73470}" srcOrd="0" destOrd="0" presId="urn:microsoft.com/office/officeart/2005/8/layout/vList5"/>
    <dgm:cxn modelId="{6C2C647F-953E-42AA-90A4-6B7D730E8CAD}" srcId="{8CE66ADC-572C-4742-ACF1-6E1ECF0F2666}" destId="{99CDD72C-5948-42ED-8DAD-4CD038726E11}" srcOrd="2" destOrd="0" parTransId="{E2358E16-2643-4C75-8000-CCC9BB0D357D}" sibTransId="{AF3BD8A0-BA3F-4675-AC02-EB8413AF065D}"/>
    <dgm:cxn modelId="{EB9099A1-CBF0-4179-B3C9-95CE186F18B9}" type="presOf" srcId="{9B52AC6A-D2AE-4ECA-92AD-A40E2232814F}" destId="{BEED7A6A-2957-408B-A9FC-ACD27F1C3CDA}" srcOrd="0" destOrd="0" presId="urn:microsoft.com/office/officeart/2005/8/layout/vList5"/>
    <dgm:cxn modelId="{F2281878-9A3B-49F5-8AF1-18B5BC060A47}" srcId="{9E15D0BD-EAD1-4031-8A9D-431EDED7C8A7}" destId="{D2BCF311-1E1C-4B6E-A4D7-4CA6D1310B2E}" srcOrd="0" destOrd="0" parTransId="{14638FE6-973F-4083-B1E3-D2F981508376}" sibTransId="{838AD7F8-26F5-4999-A102-2FFC84B55281}"/>
    <dgm:cxn modelId="{2B622F95-6490-4FCB-92E7-370344F0B979}" srcId="{F3F926F4-72EF-4A28-B9E0-56C4D54CC9EA}" destId="{8CE66ADC-572C-4742-ACF1-6E1ECF0F2666}" srcOrd="1" destOrd="0" parTransId="{AE80F760-0745-47FC-94D7-DA982D0BFF2D}" sibTransId="{8B4F7A57-A3CA-46F0-9C4C-29BB7B77BA47}"/>
    <dgm:cxn modelId="{D532F29D-C9C8-4C4C-B2CB-9D4F8E8741BD}" srcId="{8CE66ADC-572C-4742-ACF1-6E1ECF0F2666}" destId="{EFA497DA-64FA-4F88-89B9-13DAD2159B28}" srcOrd="1" destOrd="0" parTransId="{E221558B-923C-4BDB-8EDA-53462A2AC028}" sibTransId="{410F3FC4-6ABD-42D7-A485-CBBB46B65759}"/>
    <dgm:cxn modelId="{48D7BF4A-6C65-4EF3-AE77-732CD976EFF9}" type="presOf" srcId="{53073CEF-61DB-423B-9FBB-53E7BB4DB1F2}" destId="{EADC1A45-9907-4450-9F52-0C858BD73470}" srcOrd="0" destOrd="1" presId="urn:microsoft.com/office/officeart/2005/8/layout/vList5"/>
    <dgm:cxn modelId="{793CC41C-5CC1-4914-B601-E3B06ADBF42C}" type="presOf" srcId="{9E15D0BD-EAD1-4031-8A9D-431EDED7C8A7}" destId="{9E720AE8-8BEC-4FA7-9C57-DF4275C16ED0}" srcOrd="0" destOrd="0" presId="urn:microsoft.com/office/officeart/2005/8/layout/vList5"/>
    <dgm:cxn modelId="{CE345FEE-C542-421C-ADF3-661836C59A50}" srcId="{9E15D0BD-EAD1-4031-8A9D-431EDED7C8A7}" destId="{1BFB6B7D-55BA-40D8-86B9-30E2D96530F0}" srcOrd="2" destOrd="0" parTransId="{8FF5600F-9A54-4649-BAD6-CCB8F8A69292}" sibTransId="{BDDA6D23-EB17-4D77-99F0-5EBDBFD5E631}"/>
    <dgm:cxn modelId="{82AE009F-A9C3-4B93-9A81-2E4C54E77A89}" type="presOf" srcId="{EFA497DA-64FA-4F88-89B9-13DAD2159B28}" destId="{BEED7A6A-2957-408B-A9FC-ACD27F1C3CDA}" srcOrd="0" destOrd="1" presId="urn:microsoft.com/office/officeart/2005/8/layout/vList5"/>
    <dgm:cxn modelId="{D17600C6-413C-4FC2-9737-69B70065F4A8}" type="presOf" srcId="{F3F926F4-72EF-4A28-B9E0-56C4D54CC9EA}" destId="{CE788AC1-1E06-45A7-A8D2-D5BA590F7294}" srcOrd="0" destOrd="0" presId="urn:microsoft.com/office/officeart/2005/8/layout/vList5"/>
    <dgm:cxn modelId="{615178AC-5D76-4722-B78A-A5E30D3391EC}" srcId="{8CE66ADC-572C-4742-ACF1-6E1ECF0F2666}" destId="{9B52AC6A-D2AE-4ECA-92AD-A40E2232814F}" srcOrd="0" destOrd="0" parTransId="{76EAB53D-293B-4CA6-AAEB-74D6C353ACB7}" sibTransId="{C2325E9B-52FD-4CF6-8518-24F462F786E6}"/>
    <dgm:cxn modelId="{CBBB1220-FD76-48C3-8C42-BC428095EA0B}" type="presParOf" srcId="{CE788AC1-1E06-45A7-A8D2-D5BA590F7294}" destId="{7B23182F-E247-4C24-8E41-962852C33F09}" srcOrd="0" destOrd="0" presId="urn:microsoft.com/office/officeart/2005/8/layout/vList5"/>
    <dgm:cxn modelId="{C05A516F-C9A3-4C8B-9EA4-791E88110964}" type="presParOf" srcId="{7B23182F-E247-4C24-8E41-962852C33F09}" destId="{9E720AE8-8BEC-4FA7-9C57-DF4275C16ED0}" srcOrd="0" destOrd="0" presId="urn:microsoft.com/office/officeart/2005/8/layout/vList5"/>
    <dgm:cxn modelId="{334289C1-3CC0-4E73-98EA-9CF89905CAB2}" type="presParOf" srcId="{7B23182F-E247-4C24-8E41-962852C33F09}" destId="{EADC1A45-9907-4450-9F52-0C858BD73470}" srcOrd="1" destOrd="0" presId="urn:microsoft.com/office/officeart/2005/8/layout/vList5"/>
    <dgm:cxn modelId="{9279958C-7725-4E90-8B20-C63B766B8531}" type="presParOf" srcId="{CE788AC1-1E06-45A7-A8D2-D5BA590F7294}" destId="{FA4CC96A-BC90-4455-8B16-F5FC6F144181}" srcOrd="1" destOrd="0" presId="urn:microsoft.com/office/officeart/2005/8/layout/vList5"/>
    <dgm:cxn modelId="{986EA6A3-0AE9-42E7-B8E9-D70B2C6CDC4F}" type="presParOf" srcId="{CE788AC1-1E06-45A7-A8D2-D5BA590F7294}" destId="{1CFA2BD0-8B8D-4DCC-9E21-7B90AAC346B7}" srcOrd="2" destOrd="0" presId="urn:microsoft.com/office/officeart/2005/8/layout/vList5"/>
    <dgm:cxn modelId="{0CAE6F5F-D5C0-41CB-9885-A326DDD09A39}" type="presParOf" srcId="{1CFA2BD0-8B8D-4DCC-9E21-7B90AAC346B7}" destId="{912BDA93-7727-4697-AB32-321B71F16CCC}" srcOrd="0" destOrd="0" presId="urn:microsoft.com/office/officeart/2005/8/layout/vList5"/>
    <dgm:cxn modelId="{911DDF18-EC4F-490A-8DBD-644386667CC2}" type="presParOf" srcId="{1CFA2BD0-8B8D-4DCC-9E21-7B90AAC346B7}" destId="{BEED7A6A-2957-408B-A9FC-ACD27F1C3CDA}"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96770A3-959E-41CF-A5A4-80442B777D06}"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7AD08F00-18B1-43D1-A564-169878C2C652}" type="pres">
      <dgm:prSet presAssocID="{920B0B99-E07C-49C5-8244-120BD0A919F4}" presName="Name0" presStyleCnt="0">
        <dgm:presLayoutVars>
          <dgm:dir/>
          <dgm:resizeHandles val="exact"/>
        </dgm:presLayoutVars>
      </dgm:prSet>
      <dgm:spPr/>
    </dgm:pt>
  </dgm:ptLst>
  <dgm:cxnLst>
    <dgm:cxn modelId="{48B2FD74-9A38-419E-A28A-16D2C63696DA}" type="presOf" srcId="{920B0B99-E07C-49C5-8244-120BD0A919F4}" destId="{7AD08F00-18B1-43D1-A564-169878C2C652}"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98F710-F850-4BC7-AB10-6004909A102D}"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A3989390-16CA-4D5B-A602-10103FC43446}">
      <dgm:prSet phldrT="[Text]"/>
      <dgm:spPr/>
      <dgm:t>
        <a:bodyPr/>
        <a:lstStyle/>
        <a:p>
          <a:r>
            <a:rPr lang="en-US" b="0" dirty="0">
              <a:latin typeface="Arial" pitchFamily="34" charset="0"/>
              <a:cs typeface="Arial" pitchFamily="34" charset="0"/>
            </a:rPr>
            <a:t>Preparing Dataset</a:t>
          </a:r>
          <a:endParaRPr lang="en-US" dirty="0">
            <a:latin typeface="Arial" pitchFamily="34" charset="0"/>
            <a:cs typeface="Arial" pitchFamily="34" charset="0"/>
          </a:endParaRPr>
        </a:p>
      </dgm:t>
    </dgm:pt>
    <dgm:pt modelId="{A16F35CB-A18E-4D68-95A7-C6AFCBE8DF62}" type="parTrans" cxnId="{6C1CB6BF-13D8-4358-897D-F583AE5FBF7C}">
      <dgm:prSet/>
      <dgm:spPr/>
      <dgm:t>
        <a:bodyPr/>
        <a:lstStyle/>
        <a:p>
          <a:endParaRPr lang="en-US"/>
        </a:p>
      </dgm:t>
    </dgm:pt>
    <dgm:pt modelId="{073DBC1B-633C-480A-BAC7-5AA231AE32D3}" type="sibTrans" cxnId="{6C1CB6BF-13D8-4358-897D-F583AE5FBF7C}">
      <dgm:prSet/>
      <dgm:spPr/>
      <dgm:t>
        <a:bodyPr/>
        <a:lstStyle/>
        <a:p>
          <a:endParaRPr lang="en-US"/>
        </a:p>
      </dgm:t>
    </dgm:pt>
    <dgm:pt modelId="{2F4E5529-2AC6-4117-8D08-7689A7349174}">
      <dgm:prSet phldrT="[Text]" custT="1"/>
      <dgm:spPr/>
      <dgm:t>
        <a:bodyPr anchor="t"/>
        <a:lstStyle/>
        <a:p>
          <a:endParaRPr lang="en-US" sz="2400" dirty="0">
            <a:solidFill>
              <a:srgbClr val="C00000"/>
            </a:solidFill>
          </a:endParaRPr>
        </a:p>
      </dgm:t>
    </dgm:pt>
    <dgm:pt modelId="{7501D2F4-870C-4B6C-9600-ACA06EC23DC5}" type="parTrans" cxnId="{BF682B5D-9643-4E65-A5A0-AA008D51FD00}">
      <dgm:prSet/>
      <dgm:spPr/>
      <dgm:t>
        <a:bodyPr/>
        <a:lstStyle/>
        <a:p>
          <a:endParaRPr lang="en-US"/>
        </a:p>
      </dgm:t>
    </dgm:pt>
    <dgm:pt modelId="{3C3EB996-EB43-4829-A227-68D260A4E552}" type="sibTrans" cxnId="{BF682B5D-9643-4E65-A5A0-AA008D51FD00}">
      <dgm:prSet/>
      <dgm:spPr/>
      <dgm:t>
        <a:bodyPr/>
        <a:lstStyle/>
        <a:p>
          <a:endParaRPr lang="en-US"/>
        </a:p>
      </dgm:t>
    </dgm:pt>
    <dgm:pt modelId="{12A5ED72-C954-4FAC-8EB6-CD3525EC0588}">
      <dgm:prSet phldrT="[Text]" custT="1"/>
      <dgm:spPr/>
      <dgm:t>
        <a:bodyPr anchor="t"/>
        <a:lstStyle/>
        <a:p>
          <a:endParaRPr lang="en-US" sz="2400" dirty="0">
            <a:solidFill>
              <a:srgbClr val="C00000"/>
            </a:solidFill>
          </a:endParaRPr>
        </a:p>
      </dgm:t>
    </dgm:pt>
    <dgm:pt modelId="{6BF4BA8B-959B-4BB0-B606-BFC89B498050}" type="parTrans" cxnId="{0320C288-5048-4BC5-B1D3-572C864F740C}">
      <dgm:prSet/>
      <dgm:spPr/>
      <dgm:t>
        <a:bodyPr/>
        <a:lstStyle/>
        <a:p>
          <a:endParaRPr lang="en-US"/>
        </a:p>
      </dgm:t>
    </dgm:pt>
    <dgm:pt modelId="{EC954E7F-679A-427B-839C-A68CFB6654FF}" type="sibTrans" cxnId="{0320C288-5048-4BC5-B1D3-572C864F740C}">
      <dgm:prSet/>
      <dgm:spPr/>
      <dgm:t>
        <a:bodyPr/>
        <a:lstStyle/>
        <a:p>
          <a:endParaRPr lang="en-US"/>
        </a:p>
      </dgm:t>
    </dgm:pt>
    <dgm:pt modelId="{B2B514AB-A4E9-466D-9599-9B80FDB3A91C}" type="pres">
      <dgm:prSet presAssocID="{0198F710-F850-4BC7-AB10-6004909A102D}" presName="Name0" presStyleCnt="0">
        <dgm:presLayoutVars>
          <dgm:dir/>
          <dgm:animLvl val="lvl"/>
          <dgm:resizeHandles val="exact"/>
        </dgm:presLayoutVars>
      </dgm:prSet>
      <dgm:spPr/>
      <dgm:t>
        <a:bodyPr/>
        <a:lstStyle/>
        <a:p>
          <a:endParaRPr lang="en-US"/>
        </a:p>
      </dgm:t>
    </dgm:pt>
    <dgm:pt modelId="{43575296-CB0F-4FBE-8CD9-A2CB42BEB176}" type="pres">
      <dgm:prSet presAssocID="{A3989390-16CA-4D5B-A602-10103FC43446}" presName="linNode" presStyleCnt="0"/>
      <dgm:spPr/>
      <dgm:t>
        <a:bodyPr/>
        <a:lstStyle/>
        <a:p>
          <a:endParaRPr lang="en-US"/>
        </a:p>
      </dgm:t>
    </dgm:pt>
    <dgm:pt modelId="{0DA4E418-2960-455A-A271-30D709585189}" type="pres">
      <dgm:prSet presAssocID="{A3989390-16CA-4D5B-A602-10103FC43446}" presName="parentText" presStyleLbl="node1" presStyleIdx="0" presStyleCnt="1">
        <dgm:presLayoutVars>
          <dgm:chMax val="1"/>
          <dgm:bulletEnabled val="1"/>
        </dgm:presLayoutVars>
      </dgm:prSet>
      <dgm:spPr/>
      <dgm:t>
        <a:bodyPr/>
        <a:lstStyle/>
        <a:p>
          <a:endParaRPr lang="en-US"/>
        </a:p>
      </dgm:t>
    </dgm:pt>
    <dgm:pt modelId="{94C7139B-CB80-4315-A457-FF621AECD713}" type="pres">
      <dgm:prSet presAssocID="{A3989390-16CA-4D5B-A602-10103FC43446}" presName="descendantText" presStyleLbl="alignAccFollowNode1" presStyleIdx="0" presStyleCnt="1" custLinFactNeighborY="-326">
        <dgm:presLayoutVars>
          <dgm:bulletEnabled val="1"/>
        </dgm:presLayoutVars>
      </dgm:prSet>
      <dgm:spPr/>
      <dgm:t>
        <a:bodyPr/>
        <a:lstStyle/>
        <a:p>
          <a:endParaRPr lang="en-US"/>
        </a:p>
      </dgm:t>
    </dgm:pt>
  </dgm:ptLst>
  <dgm:cxnLst>
    <dgm:cxn modelId="{BF682B5D-9643-4E65-A5A0-AA008D51FD00}" srcId="{A3989390-16CA-4D5B-A602-10103FC43446}" destId="{2F4E5529-2AC6-4117-8D08-7689A7349174}" srcOrd="0" destOrd="0" parTransId="{7501D2F4-870C-4B6C-9600-ACA06EC23DC5}" sibTransId="{3C3EB996-EB43-4829-A227-68D260A4E552}"/>
    <dgm:cxn modelId="{164FCB00-F5A3-4ADE-B96C-BA23E8D1770A}" type="presOf" srcId="{12A5ED72-C954-4FAC-8EB6-CD3525EC0588}" destId="{94C7139B-CB80-4315-A457-FF621AECD713}" srcOrd="0" destOrd="1" presId="urn:microsoft.com/office/officeart/2005/8/layout/vList5"/>
    <dgm:cxn modelId="{4721BE13-B991-4256-BD5E-B5141397BA99}" type="presOf" srcId="{0198F710-F850-4BC7-AB10-6004909A102D}" destId="{B2B514AB-A4E9-466D-9599-9B80FDB3A91C}" srcOrd="0" destOrd="0" presId="urn:microsoft.com/office/officeart/2005/8/layout/vList5"/>
    <dgm:cxn modelId="{3CB78BBE-E162-4426-AA45-F56932AD6878}" type="presOf" srcId="{A3989390-16CA-4D5B-A602-10103FC43446}" destId="{0DA4E418-2960-455A-A271-30D709585189}" srcOrd="0" destOrd="0" presId="urn:microsoft.com/office/officeart/2005/8/layout/vList5"/>
    <dgm:cxn modelId="{0A110F35-2393-48C2-9F96-7F225A53A315}" type="presOf" srcId="{2F4E5529-2AC6-4117-8D08-7689A7349174}" destId="{94C7139B-CB80-4315-A457-FF621AECD713}" srcOrd="0" destOrd="0" presId="urn:microsoft.com/office/officeart/2005/8/layout/vList5"/>
    <dgm:cxn modelId="{6C1CB6BF-13D8-4358-897D-F583AE5FBF7C}" srcId="{0198F710-F850-4BC7-AB10-6004909A102D}" destId="{A3989390-16CA-4D5B-A602-10103FC43446}" srcOrd="0" destOrd="0" parTransId="{A16F35CB-A18E-4D68-95A7-C6AFCBE8DF62}" sibTransId="{073DBC1B-633C-480A-BAC7-5AA231AE32D3}"/>
    <dgm:cxn modelId="{0320C288-5048-4BC5-B1D3-572C864F740C}" srcId="{A3989390-16CA-4D5B-A602-10103FC43446}" destId="{12A5ED72-C954-4FAC-8EB6-CD3525EC0588}" srcOrd="1" destOrd="0" parTransId="{6BF4BA8B-959B-4BB0-B606-BFC89B498050}" sibTransId="{EC954E7F-679A-427B-839C-A68CFB6654FF}"/>
    <dgm:cxn modelId="{6BE43E6D-EA74-4315-825B-19FDA63A4719}" type="presParOf" srcId="{B2B514AB-A4E9-466D-9599-9B80FDB3A91C}" destId="{43575296-CB0F-4FBE-8CD9-A2CB42BEB176}" srcOrd="0" destOrd="0" presId="urn:microsoft.com/office/officeart/2005/8/layout/vList5"/>
    <dgm:cxn modelId="{00F22741-61E1-465B-9684-1A8472EFDBB2}" type="presParOf" srcId="{43575296-CB0F-4FBE-8CD9-A2CB42BEB176}" destId="{0DA4E418-2960-455A-A271-30D709585189}" srcOrd="0" destOrd="0" presId="urn:microsoft.com/office/officeart/2005/8/layout/vList5"/>
    <dgm:cxn modelId="{98E74AAC-7268-48FC-B0F7-8450DFF7C93A}" type="presParOf" srcId="{43575296-CB0F-4FBE-8CD9-A2CB42BEB176}" destId="{94C7139B-CB80-4315-A457-FF621AECD71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E94C5E7-C3CA-4099-8163-D363FAF8BD2A}"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36133548-E0BD-4C55-8097-735174481CA5}"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29120FC1-9F50-4D13-B948-1B26C357C298}"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3A4C7FD9-7F7B-40D2-A6A9-CFE8449FCBD8}"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736C4444-6A68-44AB-8E68-C45693EAEF70}"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92722332-0E86-48A7-AD87-73BBA5A1D58C}"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5EDC9-551B-43CC-9467-B1D5383A6248}">
      <dsp:nvSpPr>
        <dsp:cNvPr id="0" name=""/>
        <dsp:cNvSpPr/>
      </dsp:nvSpPr>
      <dsp:spPr>
        <a:xfrm rot="5400000">
          <a:off x="5016856" y="-1173050"/>
          <a:ext cx="3048000" cy="61561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dsp:txBody>
      <dsp:txXfrm rot="-5400000">
        <a:off x="3462807" y="529790"/>
        <a:ext cx="6007309" cy="2750418"/>
      </dsp:txXfrm>
    </dsp:sp>
    <dsp:sp modelId="{0BB63BF0-C5D8-4CD0-982F-7CB74A44877E}">
      <dsp:nvSpPr>
        <dsp:cNvPr id="0" name=""/>
        <dsp:cNvSpPr/>
      </dsp:nvSpPr>
      <dsp:spPr>
        <a:xfrm>
          <a:off x="0" y="0"/>
          <a:ext cx="3462806" cy="381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0" kern="1200" dirty="0">
              <a:latin typeface="Aparajita" pitchFamily="34" charset="0"/>
              <a:cs typeface="Aparajita" pitchFamily="34" charset="0"/>
            </a:rPr>
            <a:t>Gathering Datasets</a:t>
          </a:r>
          <a:endParaRPr lang="en-US" sz="4900" kern="1200" dirty="0"/>
        </a:p>
      </dsp:txBody>
      <dsp:txXfrm>
        <a:off x="169040" y="169040"/>
        <a:ext cx="3124726" cy="34719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C07D-B6A5-47DB-BABA-12DCA4A9F435}">
      <dsp:nvSpPr>
        <dsp:cNvPr id="0" name=""/>
        <dsp:cNvSpPr/>
      </dsp:nvSpPr>
      <dsp:spPr>
        <a:xfrm>
          <a:off x="0" y="1171898"/>
          <a:ext cx="3054249" cy="1832549"/>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rescale the image.</a:t>
          </a:r>
          <a:endParaRPr lang="en-US" sz="2400" kern="1200" dirty="0">
            <a:solidFill>
              <a:schemeClr val="bg1"/>
            </a:solidFill>
          </a:endParaRPr>
        </a:p>
      </dsp:txBody>
      <dsp:txXfrm>
        <a:off x="53674" y="1225572"/>
        <a:ext cx="2946901" cy="17252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C07D-B6A5-47DB-BABA-12DCA4A9F435}">
      <dsp:nvSpPr>
        <dsp:cNvPr id="0" name=""/>
        <dsp:cNvSpPr/>
      </dsp:nvSpPr>
      <dsp:spPr>
        <a:xfrm>
          <a:off x="1437" y="838510"/>
          <a:ext cx="3066501" cy="183990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rescale the image.</a:t>
          </a:r>
          <a:endParaRPr lang="en-US" sz="2400" kern="1200" dirty="0">
            <a:solidFill>
              <a:schemeClr val="bg1"/>
            </a:solidFill>
          </a:endParaRPr>
        </a:p>
      </dsp:txBody>
      <dsp:txXfrm>
        <a:off x="55326" y="892399"/>
        <a:ext cx="2958723" cy="1732123"/>
      </dsp:txXfrm>
    </dsp:sp>
    <dsp:sp modelId="{A8FF2D92-0742-4B2A-8034-901D39455BE7}">
      <dsp:nvSpPr>
        <dsp:cNvPr id="0" name=""/>
        <dsp:cNvSpPr/>
      </dsp:nvSpPr>
      <dsp:spPr>
        <a:xfrm>
          <a:off x="3374589" y="1378215"/>
          <a:ext cx="650098" cy="760492"/>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a:off x="3374589" y="1530313"/>
        <a:ext cx="455069" cy="456296"/>
      </dsp:txXfrm>
    </dsp:sp>
    <dsp:sp modelId="{EE2ED5D2-FF2C-46E4-B6F5-7A9B8DD2EC87}">
      <dsp:nvSpPr>
        <dsp:cNvPr id="0" name=""/>
        <dsp:cNvSpPr/>
      </dsp:nvSpPr>
      <dsp:spPr>
        <a:xfrm>
          <a:off x="4294540" y="838510"/>
          <a:ext cx="3066501" cy="183990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We input the image to VGG.</a:t>
          </a:r>
          <a:endParaRPr lang="en-US" sz="2400" kern="1200" dirty="0">
            <a:solidFill>
              <a:schemeClr val="bg1"/>
            </a:solidFill>
          </a:endParaRPr>
        </a:p>
      </dsp:txBody>
      <dsp:txXfrm>
        <a:off x="4348429" y="892399"/>
        <a:ext cx="2958723" cy="173212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C07D-B6A5-47DB-BABA-12DCA4A9F435}">
      <dsp:nvSpPr>
        <dsp:cNvPr id="0" name=""/>
        <dsp:cNvSpPr/>
      </dsp:nvSpPr>
      <dsp:spPr>
        <a:xfrm>
          <a:off x="9879" y="1290507"/>
          <a:ext cx="2952752" cy="177165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rescale the image.</a:t>
          </a:r>
          <a:endParaRPr lang="en-US" sz="2400" kern="1200" dirty="0">
            <a:solidFill>
              <a:schemeClr val="bg1"/>
            </a:solidFill>
          </a:endParaRPr>
        </a:p>
      </dsp:txBody>
      <dsp:txXfrm>
        <a:off x="61769" y="1342397"/>
        <a:ext cx="2848972" cy="1667871"/>
      </dsp:txXfrm>
    </dsp:sp>
    <dsp:sp modelId="{A8FF2D92-0742-4B2A-8034-901D39455BE7}">
      <dsp:nvSpPr>
        <dsp:cNvPr id="0" name=""/>
        <dsp:cNvSpPr/>
      </dsp:nvSpPr>
      <dsp:spPr>
        <a:xfrm>
          <a:off x="3257907" y="1810191"/>
          <a:ext cx="625983" cy="732282"/>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3257907" y="1956647"/>
        <a:ext cx="438188" cy="439370"/>
      </dsp:txXfrm>
    </dsp:sp>
    <dsp:sp modelId="{132AF3A6-C5AD-466A-93B6-4D528291A6E7}">
      <dsp:nvSpPr>
        <dsp:cNvPr id="0" name=""/>
        <dsp:cNvSpPr/>
      </dsp:nvSpPr>
      <dsp:spPr>
        <a:xfrm>
          <a:off x="4143733" y="1290507"/>
          <a:ext cx="2952752" cy="177165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We input the image to VGG19.</a:t>
          </a:r>
          <a:endParaRPr lang="en-US" sz="2400" kern="1200" dirty="0">
            <a:solidFill>
              <a:schemeClr val="bg1"/>
            </a:solidFill>
          </a:endParaRPr>
        </a:p>
      </dsp:txBody>
      <dsp:txXfrm>
        <a:off x="4195623" y="1342397"/>
        <a:ext cx="2848972" cy="1667871"/>
      </dsp:txXfrm>
    </dsp:sp>
    <dsp:sp modelId="{A1EE7CED-7132-4B53-8D0E-97DE8473983A}">
      <dsp:nvSpPr>
        <dsp:cNvPr id="0" name=""/>
        <dsp:cNvSpPr/>
      </dsp:nvSpPr>
      <dsp:spPr>
        <a:xfrm>
          <a:off x="7391761" y="1810191"/>
          <a:ext cx="625983" cy="732282"/>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7391761" y="1956647"/>
        <a:ext cx="438188" cy="439370"/>
      </dsp:txXfrm>
    </dsp:sp>
    <dsp:sp modelId="{EE2ED5D2-FF2C-46E4-B6F5-7A9B8DD2EC87}">
      <dsp:nvSpPr>
        <dsp:cNvPr id="0" name=""/>
        <dsp:cNvSpPr/>
      </dsp:nvSpPr>
      <dsp:spPr>
        <a:xfrm>
          <a:off x="8277587" y="1290507"/>
          <a:ext cx="2952752" cy="177165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We take the activation from the last pooling layer of VGG as its feature</a:t>
          </a:r>
          <a:endParaRPr lang="en-US" sz="2400" kern="1200" dirty="0">
            <a:solidFill>
              <a:schemeClr val="bg1"/>
            </a:solidFill>
          </a:endParaRPr>
        </a:p>
      </dsp:txBody>
      <dsp:txXfrm>
        <a:off x="8329477" y="1342397"/>
        <a:ext cx="2848972" cy="1667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C1A45-9907-4450-9F52-0C858BD73470}">
      <dsp:nvSpPr>
        <dsp:cNvPr id="0" name=""/>
        <dsp:cNvSpPr/>
      </dsp:nvSpPr>
      <dsp:spPr>
        <a:xfrm rot="5400000">
          <a:off x="3961991" y="-1373496"/>
          <a:ext cx="1279560" cy="4331079"/>
        </a:xfrm>
        <a:prstGeom prst="round2Same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smtClean="0"/>
            <a:t>6,141,630 question-answers pairs.</a:t>
          </a:r>
          <a:endParaRPr lang="en-US" sz="1600" kern="1200" dirty="0"/>
        </a:p>
        <a:p>
          <a:pPr marL="171450" lvl="1" indent="-171450" algn="just" defTabSz="711200">
            <a:lnSpc>
              <a:spcPct val="90000"/>
            </a:lnSpc>
            <a:spcBef>
              <a:spcPct val="0"/>
            </a:spcBef>
            <a:spcAft>
              <a:spcPct val="15000"/>
            </a:spcAft>
            <a:buChar char="••"/>
          </a:pPr>
          <a:r>
            <a:rPr lang="en-US" sz="1600" kern="1200" dirty="0" smtClean="0"/>
            <a:t>184,612 images.</a:t>
          </a:r>
          <a:endParaRPr lang="en-US" sz="1600" kern="1200" dirty="0"/>
        </a:p>
        <a:p>
          <a:pPr marL="171450" lvl="1" indent="-171450" algn="just" defTabSz="711200">
            <a:lnSpc>
              <a:spcPct val="90000"/>
            </a:lnSpc>
            <a:spcBef>
              <a:spcPct val="0"/>
            </a:spcBef>
            <a:spcAft>
              <a:spcPct val="15000"/>
            </a:spcAft>
            <a:buChar char="••"/>
          </a:pPr>
          <a:r>
            <a:rPr lang="en-US" sz="1600" kern="1200" dirty="0" smtClean="0"/>
            <a:t>Answer types including yes/no, number, and other.</a:t>
          </a:r>
          <a:endParaRPr lang="en-US" sz="1600" kern="1200" dirty="0"/>
        </a:p>
      </dsp:txBody>
      <dsp:txXfrm rot="-5400000">
        <a:off x="2436232" y="214726"/>
        <a:ext cx="4268616" cy="1154634"/>
      </dsp:txXfrm>
    </dsp:sp>
    <dsp:sp modelId="{9E720AE8-8BEC-4FA7-9C57-DF4275C16ED0}">
      <dsp:nvSpPr>
        <dsp:cNvPr id="0" name=""/>
        <dsp:cNvSpPr/>
      </dsp:nvSpPr>
      <dsp:spPr>
        <a:xfrm>
          <a:off x="0" y="39"/>
          <a:ext cx="2436232" cy="15840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VQA Dataset</a:t>
          </a:r>
          <a:endParaRPr lang="en-US" sz="3300" kern="1200" dirty="0"/>
        </a:p>
      </dsp:txBody>
      <dsp:txXfrm>
        <a:off x="77325" y="77364"/>
        <a:ext cx="2281582" cy="1429356"/>
      </dsp:txXfrm>
    </dsp:sp>
    <dsp:sp modelId="{BEED7A6A-2957-408B-A9FC-ACD27F1C3CDA}">
      <dsp:nvSpPr>
        <dsp:cNvPr id="0" name=""/>
        <dsp:cNvSpPr/>
      </dsp:nvSpPr>
      <dsp:spPr>
        <a:xfrm rot="5400000">
          <a:off x="3968169" y="289710"/>
          <a:ext cx="1267205" cy="4331079"/>
        </a:xfrm>
        <a:prstGeom prst="round2Same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b="0" i="0" kern="1200" dirty="0" smtClean="0"/>
            <a:t>78,736 questions.</a:t>
          </a:r>
          <a:endParaRPr lang="en-US" sz="1600" kern="1200" dirty="0"/>
        </a:p>
        <a:p>
          <a:pPr marL="171450" lvl="1" indent="-171450" algn="just" defTabSz="711200">
            <a:lnSpc>
              <a:spcPct val="90000"/>
            </a:lnSpc>
            <a:spcBef>
              <a:spcPct val="0"/>
            </a:spcBef>
            <a:spcAft>
              <a:spcPct val="15000"/>
            </a:spcAft>
            <a:buChar char="••"/>
          </a:pPr>
          <a:r>
            <a:rPr lang="en-US" sz="1600" b="0" i="0" kern="1200" dirty="0" smtClean="0"/>
            <a:t>123,287 images.</a:t>
          </a:r>
          <a:endParaRPr lang="en-US" sz="1600" kern="1200" dirty="0"/>
        </a:p>
        <a:p>
          <a:pPr marL="171450" lvl="1" indent="-171450" algn="just" defTabSz="711200">
            <a:lnSpc>
              <a:spcPct val="90000"/>
            </a:lnSpc>
            <a:spcBef>
              <a:spcPct val="0"/>
            </a:spcBef>
            <a:spcAft>
              <a:spcPct val="15000"/>
            </a:spcAft>
            <a:buChar char="••"/>
          </a:pPr>
          <a:r>
            <a:rPr lang="en-US" sz="1600" b="0" i="0" kern="1200" dirty="0" smtClean="0"/>
            <a:t>4 types of questions: object(70%), number(7%) , color(17%) , location(6%)</a:t>
          </a:r>
          <a:endParaRPr lang="en-US" sz="1600" kern="1200" dirty="0"/>
        </a:p>
      </dsp:txBody>
      <dsp:txXfrm rot="-5400000">
        <a:off x="2436232" y="1883507"/>
        <a:ext cx="4269219" cy="1143485"/>
      </dsp:txXfrm>
    </dsp:sp>
    <dsp:sp modelId="{912BDA93-7727-4697-AB32-321B71F16CCC}">
      <dsp:nvSpPr>
        <dsp:cNvPr id="0" name=""/>
        <dsp:cNvSpPr/>
      </dsp:nvSpPr>
      <dsp:spPr>
        <a:xfrm>
          <a:off x="0" y="1663246"/>
          <a:ext cx="2436232" cy="15840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COCO-QA Dataset</a:t>
          </a:r>
          <a:endParaRPr lang="en-US" sz="3300" kern="1200" dirty="0"/>
        </a:p>
      </dsp:txBody>
      <dsp:txXfrm>
        <a:off x="77325" y="1740571"/>
        <a:ext cx="2281582" cy="14293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7139B-CB80-4315-A457-FF621AECD713}">
      <dsp:nvSpPr>
        <dsp:cNvPr id="0" name=""/>
        <dsp:cNvSpPr/>
      </dsp:nvSpPr>
      <dsp:spPr>
        <a:xfrm rot="5400000">
          <a:off x="5004815" y="-1177320"/>
          <a:ext cx="3048000" cy="614476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solidFill>
              <a:srgbClr val="C00000"/>
            </a:solidFill>
          </a:endParaRPr>
        </a:p>
        <a:p>
          <a:pPr marL="228600" lvl="1" indent="-228600" algn="l" defTabSz="1066800">
            <a:lnSpc>
              <a:spcPct val="90000"/>
            </a:lnSpc>
            <a:spcBef>
              <a:spcPct val="0"/>
            </a:spcBef>
            <a:spcAft>
              <a:spcPct val="15000"/>
            </a:spcAft>
            <a:buChar char="••"/>
          </a:pPr>
          <a:endParaRPr lang="en-US" sz="2400" kern="1200" dirty="0">
            <a:solidFill>
              <a:srgbClr val="C00000"/>
            </a:solidFill>
          </a:endParaRPr>
        </a:p>
      </dsp:txBody>
      <dsp:txXfrm rot="-5400000">
        <a:off x="3456432" y="519854"/>
        <a:ext cx="5995977" cy="2750418"/>
      </dsp:txXfrm>
    </dsp:sp>
    <dsp:sp modelId="{0DA4E418-2960-455A-A271-30D709585189}">
      <dsp:nvSpPr>
        <dsp:cNvPr id="0" name=""/>
        <dsp:cNvSpPr/>
      </dsp:nvSpPr>
      <dsp:spPr>
        <a:xfrm>
          <a:off x="0" y="0"/>
          <a:ext cx="3456432" cy="38100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0" kern="1200" dirty="0">
              <a:latin typeface="Arial" pitchFamily="34" charset="0"/>
              <a:cs typeface="Arial" pitchFamily="34" charset="0"/>
            </a:rPr>
            <a:t>Preparing Dataset</a:t>
          </a:r>
          <a:endParaRPr lang="en-US" sz="4900" kern="1200" dirty="0">
            <a:latin typeface="Arial" pitchFamily="34" charset="0"/>
            <a:cs typeface="Arial" pitchFamily="34" charset="0"/>
          </a:endParaRPr>
        </a:p>
      </dsp:txBody>
      <dsp:txXfrm>
        <a:off x="168729" y="168729"/>
        <a:ext cx="3118974" cy="3472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pPr/>
              <a:t>18/06/25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pPr/>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pPr/>
              <a:t>18/06/25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pPr/>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a:t>
            </a:fld>
            <a:endParaRPr lang="en-US"/>
          </a:p>
        </p:txBody>
      </p:sp>
    </p:spTree>
    <p:extLst>
      <p:ext uri="{BB962C8B-B14F-4D97-AF65-F5344CB8AC3E}">
        <p14:creationId xmlns:p14="http://schemas.microsoft.com/office/powerpoint/2010/main" val="3505257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10</a:t>
            </a:fld>
            <a:endParaRPr lang="en-US"/>
          </a:p>
        </p:txBody>
      </p:sp>
    </p:spTree>
    <p:extLst>
      <p:ext uri="{BB962C8B-B14F-4D97-AF65-F5344CB8AC3E}">
        <p14:creationId xmlns:p14="http://schemas.microsoft.com/office/powerpoint/2010/main" val="227347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11</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12</a:t>
            </a:fld>
            <a:endParaRPr lang="en-US"/>
          </a:p>
        </p:txBody>
      </p:sp>
    </p:spTree>
    <p:extLst>
      <p:ext uri="{BB962C8B-B14F-4D97-AF65-F5344CB8AC3E}">
        <p14:creationId xmlns:p14="http://schemas.microsoft.com/office/powerpoint/2010/main" val="52001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13</a:t>
            </a:fld>
            <a:endParaRPr lang="en-US"/>
          </a:p>
        </p:txBody>
      </p:sp>
    </p:spTree>
    <p:extLst>
      <p:ext uri="{BB962C8B-B14F-4D97-AF65-F5344CB8AC3E}">
        <p14:creationId xmlns:p14="http://schemas.microsoft.com/office/powerpoint/2010/main" val="876236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COCO-QA:</a:t>
            </a:r>
          </a:p>
          <a:p>
            <a:r>
              <a:rPr lang="en-US" sz="1200" b="0" i="0" kern="1200" dirty="0" smtClean="0">
                <a:solidFill>
                  <a:schemeClr val="tx1"/>
                </a:solidFill>
                <a:effectLst/>
                <a:latin typeface="+mn-lt"/>
                <a:ea typeface="+mn-ea"/>
                <a:cs typeface="+mn-cs"/>
              </a:rPr>
              <a:t>Automatically generated from image captions.</a:t>
            </a:r>
          </a:p>
          <a:p>
            <a:r>
              <a:rPr lang="en-US" sz="1200" b="0" i="0" kern="1200" dirty="0" smtClean="0">
                <a:solidFill>
                  <a:schemeClr val="tx1"/>
                </a:solidFill>
                <a:effectLst/>
                <a:latin typeface="+mn-lt"/>
                <a:ea typeface="+mn-ea"/>
                <a:cs typeface="+mn-cs"/>
              </a:rPr>
              <a:t>123287 images</a:t>
            </a:r>
          </a:p>
          <a:p>
            <a:r>
              <a:rPr lang="en-US" sz="1200" b="0" i="0" kern="1200" dirty="0" smtClean="0">
                <a:solidFill>
                  <a:schemeClr val="tx1"/>
                </a:solidFill>
                <a:effectLst/>
                <a:latin typeface="+mn-lt"/>
                <a:ea typeface="+mn-ea"/>
                <a:cs typeface="+mn-cs"/>
              </a:rPr>
              <a:t>78736 train questions</a:t>
            </a:r>
          </a:p>
          <a:p>
            <a:r>
              <a:rPr lang="en-US" sz="1200" b="0" i="0" kern="1200" dirty="0" smtClean="0">
                <a:solidFill>
                  <a:schemeClr val="tx1"/>
                </a:solidFill>
                <a:effectLst/>
                <a:latin typeface="+mn-lt"/>
                <a:ea typeface="+mn-ea"/>
                <a:cs typeface="+mn-cs"/>
              </a:rPr>
              <a:t>38948 test questions</a:t>
            </a:r>
          </a:p>
          <a:p>
            <a:r>
              <a:rPr lang="en-US" sz="1200" b="0" i="0" kern="1200" dirty="0" smtClean="0">
                <a:solidFill>
                  <a:schemeClr val="tx1"/>
                </a:solidFill>
                <a:effectLst/>
                <a:latin typeface="+mn-lt"/>
                <a:ea typeface="+mn-ea"/>
                <a:cs typeface="+mn-cs"/>
              </a:rPr>
              <a:t>4 types of questions: object, number, color, location</a:t>
            </a:r>
          </a:p>
          <a:p>
            <a:r>
              <a:rPr lang="en-US" sz="1200" b="0" i="0" kern="1200" dirty="0" smtClean="0">
                <a:solidFill>
                  <a:schemeClr val="tx1"/>
                </a:solidFill>
                <a:effectLst/>
                <a:latin typeface="+mn-lt"/>
                <a:ea typeface="+mn-ea"/>
                <a:cs typeface="+mn-cs"/>
              </a:rPr>
              <a:t>Answers are all one-word.</a:t>
            </a:r>
          </a:p>
          <a:p>
            <a:r>
              <a:rPr lang="en-US" dirty="0" smtClean="0"/>
              <a:t>91</a:t>
            </a:r>
            <a:r>
              <a:rPr lang="en-US" baseline="0" dirty="0" smtClean="0"/>
              <a:t> category for train images</a:t>
            </a:r>
            <a:endParaRPr lang="en-US" dirty="0" smtClean="0"/>
          </a:p>
          <a:p>
            <a:r>
              <a:rPr lang="en-US" dirty="0" smtClean="0"/>
              <a:t/>
            </a:r>
            <a:br>
              <a:rPr lang="en-US" dirty="0" smtClean="0"/>
            </a:br>
            <a:r>
              <a:rPr lang="en-US" dirty="0" smtClean="0"/>
              <a:t>VQA:</a:t>
            </a:r>
          </a:p>
          <a:p>
            <a:r>
              <a:rPr lang="en-US" sz="1200" b="0" i="0" u="none" strike="noStrike" kern="1200" baseline="0" dirty="0" smtClean="0">
                <a:solidFill>
                  <a:schemeClr val="tx1"/>
                </a:solidFill>
                <a:latin typeface="+mn-lt"/>
                <a:ea typeface="+mn-ea"/>
                <a:cs typeface="+mn-cs"/>
              </a:rPr>
              <a:t>248,349 training questions</a:t>
            </a:r>
            <a:endParaRPr lang="ar-EG"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121,512</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validation questions</a:t>
            </a:r>
            <a:endParaRPr lang="ar-EG"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244,302 testing questions</a:t>
            </a:r>
            <a:endParaRPr lang="ar-EG"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101,434 test images</a:t>
            </a:r>
            <a:endParaRPr lang="ar-EG"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14</a:t>
            </a:fld>
            <a:endParaRPr lang="en-US"/>
          </a:p>
        </p:txBody>
      </p:sp>
    </p:spTree>
    <p:extLst>
      <p:ext uri="{BB962C8B-B14F-4D97-AF65-F5344CB8AC3E}">
        <p14:creationId xmlns:p14="http://schemas.microsoft.com/office/powerpoint/2010/main" val="181963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16</a:t>
            </a:fld>
            <a:endParaRPr lang="en-US"/>
          </a:p>
        </p:txBody>
      </p:sp>
    </p:spTree>
    <p:extLst>
      <p:ext uri="{BB962C8B-B14F-4D97-AF65-F5344CB8AC3E}">
        <p14:creationId xmlns:p14="http://schemas.microsoft.com/office/powerpoint/2010/main" val="868825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39</a:t>
            </a:fld>
            <a:endParaRPr lang="en-US"/>
          </a:p>
        </p:txBody>
      </p:sp>
    </p:spTree>
    <p:extLst>
      <p:ext uri="{BB962C8B-B14F-4D97-AF65-F5344CB8AC3E}">
        <p14:creationId xmlns:p14="http://schemas.microsoft.com/office/powerpoint/2010/main" val="869407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41</a:t>
            </a:fld>
            <a:endParaRPr lang="en-US"/>
          </a:p>
        </p:txBody>
      </p:sp>
    </p:spTree>
    <p:extLst>
      <p:ext uri="{BB962C8B-B14F-4D97-AF65-F5344CB8AC3E}">
        <p14:creationId xmlns:p14="http://schemas.microsoft.com/office/powerpoint/2010/main" val="411842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82869989-EB00-4EE7-BCB5-25BDC5BB29F8}" type="slidenum">
              <a:rPr lang="en-US" smtClean="0"/>
              <a:pPr/>
              <a:t>51</a:t>
            </a:fld>
            <a:endParaRPr lang="en-US"/>
          </a:p>
        </p:txBody>
      </p:sp>
    </p:spTree>
    <p:extLst>
      <p:ext uri="{BB962C8B-B14F-4D97-AF65-F5344CB8AC3E}">
        <p14:creationId xmlns:p14="http://schemas.microsoft.com/office/powerpoint/2010/main" val="2992547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64</a:t>
            </a:fld>
            <a:endParaRPr lang="en-US"/>
          </a:p>
        </p:txBody>
      </p:sp>
    </p:spTree>
    <p:extLst>
      <p:ext uri="{BB962C8B-B14F-4D97-AF65-F5344CB8AC3E}">
        <p14:creationId xmlns:p14="http://schemas.microsoft.com/office/powerpoint/2010/main" val="344680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2</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66</a:t>
            </a:fld>
            <a:endParaRPr lang="en-US"/>
          </a:p>
        </p:txBody>
      </p:sp>
    </p:spTree>
    <p:extLst>
      <p:ext uri="{BB962C8B-B14F-4D97-AF65-F5344CB8AC3E}">
        <p14:creationId xmlns:p14="http://schemas.microsoft.com/office/powerpoint/2010/main" val="319001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68</a:t>
            </a:fld>
            <a:endParaRPr lang="en-US"/>
          </a:p>
        </p:txBody>
      </p:sp>
    </p:spTree>
    <p:extLst>
      <p:ext uri="{BB962C8B-B14F-4D97-AF65-F5344CB8AC3E}">
        <p14:creationId xmlns:p14="http://schemas.microsoft.com/office/powerpoint/2010/main" val="41691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70</a:t>
            </a:fld>
            <a:endParaRPr lang="en-US"/>
          </a:p>
        </p:txBody>
      </p:sp>
    </p:spTree>
    <p:extLst>
      <p:ext uri="{BB962C8B-B14F-4D97-AF65-F5344CB8AC3E}">
        <p14:creationId xmlns:p14="http://schemas.microsoft.com/office/powerpoint/2010/main" val="423025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74</a:t>
            </a:fld>
            <a:endParaRPr lang="en-US"/>
          </a:p>
        </p:txBody>
      </p:sp>
    </p:spTree>
    <p:extLst>
      <p:ext uri="{BB962C8B-B14F-4D97-AF65-F5344CB8AC3E}">
        <p14:creationId xmlns:p14="http://schemas.microsoft.com/office/powerpoint/2010/main" val="3357471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76</a:t>
            </a:fld>
            <a:endParaRPr lang="en-US"/>
          </a:p>
        </p:txBody>
      </p:sp>
    </p:spTree>
    <p:extLst>
      <p:ext uri="{BB962C8B-B14F-4D97-AF65-F5344CB8AC3E}">
        <p14:creationId xmlns:p14="http://schemas.microsoft.com/office/powerpoint/2010/main" val="4180786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78</a:t>
            </a:fld>
            <a:endParaRPr lang="en-US"/>
          </a:p>
        </p:txBody>
      </p:sp>
    </p:spTree>
    <p:extLst>
      <p:ext uri="{BB962C8B-B14F-4D97-AF65-F5344CB8AC3E}">
        <p14:creationId xmlns:p14="http://schemas.microsoft.com/office/powerpoint/2010/main" val="39175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79</a:t>
            </a:fld>
            <a:endParaRPr lang="en-US"/>
          </a:p>
        </p:txBody>
      </p:sp>
    </p:spTree>
    <p:extLst>
      <p:ext uri="{BB962C8B-B14F-4D97-AF65-F5344CB8AC3E}">
        <p14:creationId xmlns:p14="http://schemas.microsoft.com/office/powerpoint/2010/main" val="71435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3</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4</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5</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a:t>
            </a:fld>
            <a:endParaRPr lang="en-US"/>
          </a:p>
        </p:txBody>
      </p:sp>
    </p:spTree>
    <p:extLst>
      <p:ext uri="{BB962C8B-B14F-4D97-AF65-F5344CB8AC3E}">
        <p14:creationId xmlns:p14="http://schemas.microsoft.com/office/powerpoint/2010/main" val="4090278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8</a:t>
            </a:fld>
            <a:endParaRPr lang="en-US"/>
          </a:p>
        </p:txBody>
      </p:sp>
    </p:spTree>
    <p:extLst>
      <p:ext uri="{BB962C8B-B14F-4D97-AF65-F5344CB8AC3E}">
        <p14:creationId xmlns:p14="http://schemas.microsoft.com/office/powerpoint/2010/main" val="160598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9</a:t>
            </a:fld>
            <a:endParaRPr lang="en-US"/>
          </a:p>
        </p:txBody>
      </p:sp>
    </p:spTree>
    <p:extLst>
      <p:ext uri="{BB962C8B-B14F-4D97-AF65-F5344CB8AC3E}">
        <p14:creationId xmlns:p14="http://schemas.microsoft.com/office/powerpoint/2010/main" val="156440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8AB25-5A12-4AEA-ABBB-CCB49F5CF6FA}" type="datetime1">
              <a:rPr lang="en-US" smtClean="0"/>
              <a:pPr/>
              <a:t>18/06/25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B8EFB-07EC-4C07-A3B5-B8201C35013C}" type="datetime1">
              <a:rPr lang="en-US" smtClean="0"/>
              <a:pPr/>
              <a:t>18/06/25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62734-2D6D-41F9-ACA5-C24830414DCE}" type="datetime1">
              <a:rPr lang="en-US" smtClean="0"/>
              <a:pPr/>
              <a:t>18/06/25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2AE9F0-B540-4D40-97F9-34A72BF3FA62}" type="datetime1">
              <a:rPr lang="en-US" smtClean="0"/>
              <a:pPr/>
              <a:t>18/06/25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25D04F-99A4-441C-BE08-762BAACA3DBA}" type="datetime1">
              <a:rPr lang="en-US" smtClean="0"/>
              <a:pPr/>
              <a:t>18/06/25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98212A-3888-492B-880F-0BB2EDC7EEC1}" type="datetime1">
              <a:rPr lang="en-US" smtClean="0"/>
              <a:pPr/>
              <a:t>18/06/25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BE347152-46C9-48CA-9B43-54735F7000F6}" type="datetime1">
              <a:rPr lang="en-US" smtClean="0"/>
              <a:pPr/>
              <a:t>18/06/25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72F2B8ED-2845-4B6C-9ACC-B72564F0BD60}" type="datetime1">
              <a:rPr lang="en-US" smtClean="0"/>
              <a:pPr/>
              <a:t>18/06/25</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6AF17B1E-12D4-4CDA-8E2D-DFD53EB468B4}" type="datetime1">
              <a:rPr lang="en-US" smtClean="0"/>
              <a:pPr/>
              <a:t>18/06/25</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2.xml"/><Relationship Id="rId7" Type="http://schemas.openxmlformats.org/officeDocument/2006/relationships/image" Target="../media/image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9.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image" Target="../media/image10.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en-US" dirty="0">
                <a:cs typeface="Arial"/>
              </a:rPr>
              <a:t>1</a:t>
            </a:r>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3352800"/>
            <a:ext cx="1828800"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692139" y="1298508"/>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r>
              <a:rPr lang="en-US" sz="5400" dirty="0">
                <a:latin typeface="Arial Black" pitchFamily="34" charset="0"/>
              </a:rPr>
              <a:t>Visual Question-Answering</a:t>
            </a:r>
          </a:p>
        </p:txBody>
      </p:sp>
      <p:sp>
        <p:nvSpPr>
          <p:cNvPr id="12" name="Subtitle 2"/>
          <p:cNvSpPr txBox="1">
            <a:spLocks/>
          </p:cNvSpPr>
          <p:nvPr/>
        </p:nvSpPr>
        <p:spPr>
          <a:xfrm>
            <a:off x="5434643" y="1854679"/>
            <a:ext cx="6757358" cy="4218317"/>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1" i="0" u="none" strike="noStrike" kern="1200" cap="none" spc="0" normalizeH="0" baseline="0" noProof="0" dirty="0">
                <a:ln>
                  <a:noFill/>
                </a:ln>
                <a:solidFill>
                  <a:srgbClr val="C00000"/>
                </a:solidFill>
                <a:effectLst/>
                <a:uLnTx/>
                <a:uFillTx/>
                <a:ea typeface="+mn-ea"/>
                <a:cs typeface="+mn-cs"/>
              </a:rPr>
              <a:t>Team Members:</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Abdalla</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Shaaban</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Elsayed</a:t>
            </a:r>
            <a:endPar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Rabah</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Jamal Mohammed Ali</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Abdullah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Abdelkader</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Roshdy</a:t>
            </a:r>
            <a:endPar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Abdullah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Mahmoud</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Abdullah </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rgbClr val="C00000"/>
                </a:solidFill>
                <a:effectLst/>
                <a:uLnTx/>
                <a:uFillTx/>
                <a:ea typeface="+mn-ea"/>
                <a:cs typeface="+mn-cs"/>
              </a:rPr>
              <a:t>Supervisor:</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ea typeface="+mn-ea"/>
                <a:cs typeface="+mn-cs"/>
              </a:rPr>
              <a:t>Dr\ Sally </a:t>
            </a:r>
            <a:r>
              <a:rPr kumimoji="0" lang="en-US" sz="1600" b="0" i="0" u="none" strike="noStrike" kern="1200" cap="none" spc="0" normalizeH="0" baseline="0" noProof="0" dirty="0" err="1">
                <a:ln>
                  <a:noFill/>
                </a:ln>
                <a:solidFill>
                  <a:schemeClr val="tx1"/>
                </a:solidFill>
                <a:effectLst/>
                <a:uLnTx/>
                <a:uFillTx/>
                <a:ea typeface="+mn-ea"/>
                <a:cs typeface="+mn-cs"/>
              </a:rPr>
              <a:t>Saad</a:t>
            </a:r>
            <a:r>
              <a:rPr kumimoji="0" lang="en-US" sz="1600" b="0" i="0" u="none" strike="noStrike" kern="1200" cap="none" spc="0" normalizeH="0" baseline="0" noProof="0" dirty="0">
                <a:ln>
                  <a:noFill/>
                </a:ln>
                <a:solidFill>
                  <a:schemeClr val="tx1"/>
                </a:solidFill>
                <a:effectLst/>
                <a:uLnTx/>
                <a:uFillTx/>
                <a:ea typeface="+mn-ea"/>
                <a:cs typeface="+mn-cs"/>
              </a:rPr>
              <a:t> </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err="1" smtClean="0">
                <a:ln>
                  <a:noFill/>
                </a:ln>
                <a:solidFill>
                  <a:schemeClr val="tx1"/>
                </a:solidFill>
                <a:effectLst/>
                <a:uLnTx/>
                <a:uFillTx/>
                <a:ea typeface="+mn-ea"/>
                <a:cs typeface="+mn-cs"/>
              </a:rPr>
              <a:t>Dr</a:t>
            </a:r>
            <a:r>
              <a:rPr kumimoji="0" lang="en-US" sz="1600" b="0" i="0" u="none" strike="noStrike" kern="1200" cap="none" spc="0" normalizeH="0" baseline="0" noProof="0" dirty="0" smtClean="0">
                <a:ln>
                  <a:noFill/>
                </a:ln>
                <a:solidFill>
                  <a:schemeClr val="tx1"/>
                </a:solidFill>
                <a:effectLst/>
                <a:uLnTx/>
                <a:uFillTx/>
                <a:ea typeface="+mn-ea"/>
                <a:cs typeface="+mn-cs"/>
              </a:rPr>
              <a:t>\ </a:t>
            </a:r>
            <a:r>
              <a:rPr kumimoji="0" lang="en-US" sz="1600" b="0" i="0" u="none" strike="noStrike" kern="1200" cap="none" spc="0" normalizeH="0" baseline="0" noProof="0" dirty="0">
                <a:ln>
                  <a:noFill/>
                </a:ln>
                <a:solidFill>
                  <a:schemeClr val="tx1"/>
                </a:solidFill>
                <a:effectLst/>
                <a:uLnTx/>
                <a:uFillTx/>
                <a:ea typeface="+mn-ea"/>
                <a:cs typeface="+mn-cs"/>
              </a:rPr>
              <a:t>Ahmed Salah</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p:txBody>
      </p:sp>
      <p:pic>
        <p:nvPicPr>
          <p:cNvPr id="3" name="صورة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35" y="77638"/>
            <a:ext cx="2203714" cy="1268083"/>
          </a:xfrm>
          <a:prstGeom prst="rect">
            <a:avLst/>
          </a:prstGeom>
        </p:spPr>
      </p:pic>
    </p:spTree>
    <p:extLst>
      <p:ext uri="{BB962C8B-B14F-4D97-AF65-F5344CB8AC3E}">
        <p14:creationId xmlns:p14="http://schemas.microsoft.com/office/powerpoint/2010/main" val="2669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441146" cy="369332"/>
          </a:xfrm>
          <a:prstGeom prst="rect">
            <a:avLst/>
          </a:prstGeom>
          <a:noFill/>
        </p:spPr>
        <p:txBody>
          <a:bodyPr wrap="none" rtlCol="0" anchor="t">
            <a:spAutoFit/>
          </a:bodyPr>
          <a:lstStyle/>
          <a:p>
            <a:r>
              <a:rPr lang="en-US" dirty="0" smtClean="0">
                <a:cs typeface="Arial"/>
              </a:rPr>
              <a:t>10</a:t>
            </a:r>
            <a:endParaRPr lang="en-US" dirty="0">
              <a:cs typeface="Arial"/>
            </a:endParaRPr>
          </a:p>
        </p:txBody>
      </p:sp>
      <p:sp>
        <p:nvSpPr>
          <p:cNvPr id="10" name="Title 1"/>
          <p:cNvSpPr txBox="1">
            <a:spLocks/>
          </p:cNvSpPr>
          <p:nvPr/>
        </p:nvSpPr>
        <p:spPr>
          <a:xfrm>
            <a:off x="-2090332" y="193381"/>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en-US" sz="4000" dirty="0">
              <a:latin typeface="Arial Black" pitchFamily="34" charset="0"/>
            </a:endParaRPr>
          </a:p>
        </p:txBody>
      </p:sp>
      <p:sp>
        <p:nvSpPr>
          <p:cNvPr id="11" name="Content Placeholder 2"/>
          <p:cNvSpPr>
            <a:spLocks noGrp="1"/>
          </p:cNvSpPr>
          <p:nvPr>
            <p:ph idx="1"/>
          </p:nvPr>
        </p:nvSpPr>
        <p:spPr>
          <a:xfrm>
            <a:off x="439615" y="1697330"/>
            <a:ext cx="11140513" cy="1590226"/>
          </a:xfrm>
        </p:spPr>
        <p:txBody>
          <a:bodyPr vert="horz" lIns="91440" tIns="45720" rIns="91440" bIns="45720" rtlCol="0" anchor="t">
            <a:normAutofit/>
          </a:bodyPr>
          <a:lstStyle/>
          <a:p>
            <a:pPr>
              <a:buNone/>
            </a:pPr>
            <a:r>
              <a:rPr lang="en-US" dirty="0">
                <a:latin typeface="+mn-ea"/>
                <a:cs typeface="+mn-ea"/>
              </a:rPr>
              <a:t/>
            </a:r>
            <a:br>
              <a:rPr lang="en-US" dirty="0">
                <a:latin typeface="+mn-ea"/>
                <a:cs typeface="+mn-ea"/>
              </a:rPr>
            </a:br>
            <a:endParaRPr lang="en-US" sz="2500" dirty="0">
              <a:solidFill>
                <a:srgbClr val="000000"/>
              </a:solidFill>
              <a:cs typeface="Arial"/>
            </a:endParaRPr>
          </a:p>
          <a:p>
            <a:pPr>
              <a:buNone/>
            </a:pPr>
            <a:endParaRPr lang="en-US" sz="2500" dirty="0">
              <a:solidFill>
                <a:srgbClr val="000000"/>
              </a:solidFill>
              <a:cs typeface="Arial"/>
            </a:endParaRPr>
          </a:p>
        </p:txBody>
      </p:sp>
      <p:sp>
        <p:nvSpPr>
          <p:cNvPr id="6" name="Title 1"/>
          <p:cNvSpPr>
            <a:spLocks noGrp="1"/>
          </p:cNvSpPr>
          <p:nvPr>
            <p:ph type="title"/>
          </p:nvPr>
        </p:nvSpPr>
        <p:spPr>
          <a:xfrm>
            <a:off x="439615" y="480407"/>
            <a:ext cx="9601200" cy="1142385"/>
          </a:xfrm>
        </p:spPr>
        <p:txBody>
          <a:bodyPr/>
          <a:lstStyle/>
          <a:p>
            <a:r>
              <a:rPr lang="en-US" b="0" dirty="0" smtClean="0"/>
              <a:t>System architecture </a:t>
            </a:r>
            <a:br>
              <a:rPr lang="en-US" b="0" dirty="0" smtClean="0"/>
            </a:br>
            <a:endParaRPr lang="en-US" dirty="0"/>
          </a:p>
        </p:txBody>
      </p:sp>
      <p:pic>
        <p:nvPicPr>
          <p:cNvPr id="7" name="Picture 28"/>
          <p:cNvPicPr/>
          <p:nvPr/>
        </p:nvPicPr>
        <p:blipFill>
          <a:blip r:embed="rId3" cstate="print">
            <a:extLst>
              <a:ext uri="{28A0092B-C50C-407E-A947-70E740481C1C}">
                <a14:useLocalDpi xmlns:a14="http://schemas.microsoft.com/office/drawing/2010/main" val="0"/>
              </a:ext>
            </a:extLst>
          </a:blip>
          <a:stretch>
            <a:fillRect/>
          </a:stretch>
        </p:blipFill>
        <p:spPr>
          <a:xfrm>
            <a:off x="904240" y="1697330"/>
            <a:ext cx="10190480" cy="3931310"/>
          </a:xfrm>
          <a:prstGeom prst="rect">
            <a:avLst/>
          </a:prstGeom>
        </p:spPr>
      </p:pic>
    </p:spTree>
    <p:extLst>
      <p:ext uri="{BB962C8B-B14F-4D97-AF65-F5344CB8AC3E}">
        <p14:creationId xmlns:p14="http://schemas.microsoft.com/office/powerpoint/2010/main" val="27477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a:t>
            </a:r>
            <a:r>
              <a:rPr lang="en-US" sz="2400" dirty="0">
                <a:cs typeface="Andalus" pitchFamily="18" charset="-78"/>
              </a:rPr>
              <a:t>Phases</a:t>
            </a:r>
          </a:p>
        </p:txBody>
      </p:sp>
      <p:sp>
        <p:nvSpPr>
          <p:cNvPr id="4" name="TextBox 3"/>
          <p:cNvSpPr txBox="1"/>
          <p:nvPr/>
        </p:nvSpPr>
        <p:spPr>
          <a:xfrm>
            <a:off x="5870713" y="6334539"/>
            <a:ext cx="424027" cy="369332"/>
          </a:xfrm>
          <a:prstGeom prst="rect">
            <a:avLst/>
          </a:prstGeom>
          <a:noFill/>
        </p:spPr>
        <p:txBody>
          <a:bodyPr wrap="none" rtlCol="0" anchor="t">
            <a:spAutoFit/>
          </a:bodyPr>
          <a:lstStyle/>
          <a:p>
            <a:r>
              <a:rPr lang="en-US" dirty="0" smtClean="0"/>
              <a:t>11</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3287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35" name="Rectangle 34"/>
          <p:cNvSpPr/>
          <p:nvPr/>
        </p:nvSpPr>
        <p:spPr>
          <a:xfrm>
            <a:off x="4622922" y="2479039"/>
            <a:ext cx="2540000"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Building</a:t>
            </a:r>
          </a:p>
        </p:txBody>
      </p:sp>
      <p:sp>
        <p:nvSpPr>
          <p:cNvPr id="9" name="Rectangle 8"/>
          <p:cNvSpPr/>
          <p:nvPr/>
        </p:nvSpPr>
        <p:spPr>
          <a:xfrm>
            <a:off x="9286241" y="2479039"/>
            <a:ext cx="2440190" cy="1656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Interface</a:t>
            </a:r>
          </a:p>
        </p:txBody>
      </p:sp>
      <p:sp>
        <p:nvSpPr>
          <p:cNvPr id="10" name="Arrow: Right 9"/>
          <p:cNvSpPr/>
          <p:nvPr/>
        </p:nvSpPr>
        <p:spPr>
          <a:xfrm>
            <a:off x="7442446" y="3017490"/>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870713" y="6334539"/>
            <a:ext cx="441146" cy="369332"/>
          </a:xfrm>
          <a:prstGeom prst="rect">
            <a:avLst/>
          </a:prstGeom>
          <a:noFill/>
        </p:spPr>
        <p:txBody>
          <a:bodyPr wrap="none" rtlCol="0" anchor="t">
            <a:spAutoFit/>
          </a:bodyPr>
          <a:lstStyle/>
          <a:p>
            <a:r>
              <a:rPr lang="en-US" dirty="0" smtClean="0"/>
              <a:t>12</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
        <p:nvSpPr>
          <p:cNvPr id="13" name="Arrow: Right 9"/>
          <p:cNvSpPr/>
          <p:nvPr/>
        </p:nvSpPr>
        <p:spPr>
          <a:xfrm>
            <a:off x="2986191" y="3017489"/>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224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11" name="TextBox 10"/>
          <p:cNvSpPr txBox="1"/>
          <p:nvPr/>
        </p:nvSpPr>
        <p:spPr>
          <a:xfrm>
            <a:off x="5870713" y="6334539"/>
            <a:ext cx="441146" cy="369332"/>
          </a:xfrm>
          <a:prstGeom prst="rect">
            <a:avLst/>
          </a:prstGeom>
          <a:noFill/>
        </p:spPr>
        <p:txBody>
          <a:bodyPr wrap="none" rtlCol="0" anchor="t">
            <a:spAutoFit/>
          </a:bodyPr>
          <a:lstStyle/>
          <a:p>
            <a:r>
              <a:rPr lang="en-US" dirty="0" smtClean="0"/>
              <a:t>13</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Tree>
    <p:extLst>
      <p:ext uri="{BB962C8B-B14F-4D97-AF65-F5344CB8AC3E}">
        <p14:creationId xmlns:p14="http://schemas.microsoft.com/office/powerpoint/2010/main" val="252458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Data preprocessing</a:t>
            </a:r>
            <a:r>
              <a:rPr lang="en-US" b="0" dirty="0"/>
              <a:t/>
            </a:r>
            <a:br>
              <a:rPr lang="en-US" b="0" dirty="0"/>
            </a:br>
            <a:endParaRPr lang="en-US" dirty="0"/>
          </a:p>
        </p:txBody>
      </p:sp>
      <p:graphicFrame>
        <p:nvGraphicFramePr>
          <p:cNvPr id="13" name="Content Placeholder 5"/>
          <p:cNvGraphicFramePr>
            <a:graphicFrameLocks noGrp="1"/>
          </p:cNvGraphicFramePr>
          <p:nvPr>
            <p:ph idx="1"/>
            <p:extLst>
              <p:ext uri="{D42A27DB-BD31-4B8C-83A1-F6EECF244321}">
                <p14:modId xmlns:p14="http://schemas.microsoft.com/office/powerpoint/2010/main" val="2805299575"/>
              </p:ext>
            </p:extLst>
          </p:nvPr>
        </p:nvGraphicFramePr>
        <p:xfrm>
          <a:off x="574431" y="1933575"/>
          <a:ext cx="9618907"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870713" y="6334539"/>
            <a:ext cx="441146" cy="369332"/>
          </a:xfrm>
          <a:prstGeom prst="rect">
            <a:avLst/>
          </a:prstGeom>
          <a:noFill/>
        </p:spPr>
        <p:txBody>
          <a:bodyPr wrap="none" rtlCol="0" anchor="t">
            <a:spAutoFit/>
          </a:bodyPr>
          <a:lstStyle/>
          <a:p>
            <a:r>
              <a:rPr lang="en-US" dirty="0" smtClean="0"/>
              <a:t>14</a:t>
            </a:r>
            <a:endParaRPr lang="en-US" dirty="0"/>
          </a:p>
        </p:txBody>
      </p:sp>
      <p:graphicFrame>
        <p:nvGraphicFramePr>
          <p:cNvPr id="3" name="رسم تخطيطي 2"/>
          <p:cNvGraphicFramePr/>
          <p:nvPr>
            <p:extLst>
              <p:ext uri="{D42A27DB-BD31-4B8C-83A1-F6EECF244321}">
                <p14:modId xmlns:p14="http://schemas.microsoft.com/office/powerpoint/2010/main" val="2644054887"/>
              </p:ext>
            </p:extLst>
          </p:nvPr>
        </p:nvGraphicFramePr>
        <p:xfrm>
          <a:off x="4123426" y="2203938"/>
          <a:ext cx="6767312" cy="32472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6177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Data preprocessing</a:t>
            </a:r>
            <a:r>
              <a:rPr lang="en-US" b="0" dirty="0"/>
              <a:t/>
            </a:r>
            <a:br>
              <a:rPr lang="en-US" b="0" dirty="0"/>
            </a:br>
            <a:endParaRPr lang="en-US" dirty="0"/>
          </a:p>
        </p:txBody>
      </p:sp>
      <p:graphicFrame>
        <p:nvGraphicFramePr>
          <p:cNvPr id="13" name="Content Placeholder 5"/>
          <p:cNvGraphicFramePr>
            <a:graphicFrameLocks noGrp="1"/>
          </p:cNvGraphicFramePr>
          <p:nvPr>
            <p:ph idx="1"/>
            <p:extLst>
              <p:ext uri="{D42A27DB-BD31-4B8C-83A1-F6EECF244321}">
                <p14:modId xmlns:p14="http://schemas.microsoft.com/office/powerpoint/2010/main" val="3023928498"/>
              </p:ext>
            </p:extLst>
          </p:nvPr>
        </p:nvGraphicFramePr>
        <p:xfrm>
          <a:off x="592138" y="1933575"/>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70713" y="6334539"/>
            <a:ext cx="441146" cy="369332"/>
          </a:xfrm>
          <a:prstGeom prst="rect">
            <a:avLst/>
          </a:prstGeom>
          <a:noFill/>
        </p:spPr>
        <p:txBody>
          <a:bodyPr wrap="none" rtlCol="0" anchor="t">
            <a:spAutoFit/>
          </a:bodyPr>
          <a:lstStyle/>
          <a:p>
            <a:r>
              <a:rPr lang="en-US" dirty="0" smtClean="0"/>
              <a:t>15</a:t>
            </a:r>
            <a:endParaRPr lang="en-US" dirty="0"/>
          </a:p>
        </p:txBody>
      </p:sp>
      <p:sp>
        <p:nvSpPr>
          <p:cNvPr id="3" name="مربع نص 2"/>
          <p:cNvSpPr txBox="1"/>
          <p:nvPr/>
        </p:nvSpPr>
        <p:spPr>
          <a:xfrm>
            <a:off x="4164496" y="2415208"/>
            <a:ext cx="5804452" cy="2215991"/>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solidFill>
                  <a:srgbClr val="C00000"/>
                </a:solidFill>
              </a:rPr>
              <a:t>Text</a:t>
            </a:r>
          </a:p>
          <a:p>
            <a:pPr marL="742950" lvl="1" indent="-285750">
              <a:buFont typeface="Wingdings" panose="05000000000000000000" pitchFamily="2" charset="2"/>
              <a:buChar char="Ø"/>
            </a:pPr>
            <a:r>
              <a:rPr lang="en-US" sz="2000" dirty="0">
                <a:solidFill>
                  <a:srgbClr val="C00000"/>
                </a:solidFill>
              </a:rPr>
              <a:t> Cleaning the dataset using NLTK</a:t>
            </a:r>
            <a:r>
              <a:rPr lang="en-US" sz="2000" dirty="0" smtClean="0">
                <a:solidFill>
                  <a:srgbClr val="C00000"/>
                </a:solidFill>
              </a:rPr>
              <a:t>.</a:t>
            </a:r>
          </a:p>
          <a:p>
            <a:pPr marL="742950" lvl="1" indent="-285750">
              <a:buFont typeface="Wingdings" panose="05000000000000000000" pitchFamily="2" charset="2"/>
              <a:buChar char="Ø"/>
            </a:pPr>
            <a:r>
              <a:rPr lang="en-US" sz="2000" dirty="0" smtClean="0">
                <a:solidFill>
                  <a:srgbClr val="C00000"/>
                </a:solidFill>
              </a:rPr>
              <a:t>Apply </a:t>
            </a:r>
            <a:r>
              <a:rPr lang="en-US" sz="2000" dirty="0">
                <a:solidFill>
                  <a:srgbClr val="C00000"/>
                </a:solidFill>
              </a:rPr>
              <a:t>one </a:t>
            </a:r>
            <a:r>
              <a:rPr lang="en-US" sz="2000" dirty="0" smtClean="0">
                <a:solidFill>
                  <a:srgbClr val="C00000"/>
                </a:solidFill>
              </a:rPr>
              <a:t>hot-encoding for </a:t>
            </a:r>
            <a:r>
              <a:rPr lang="en-US" sz="2000" dirty="0">
                <a:solidFill>
                  <a:srgbClr val="C00000"/>
                </a:solidFill>
              </a:rPr>
              <a:t>a given question</a:t>
            </a:r>
            <a:r>
              <a:rPr lang="en-US" sz="2000" dirty="0" smtClean="0">
                <a:solidFill>
                  <a:srgbClr val="C00000"/>
                </a:solidFill>
              </a:rPr>
              <a:t>.</a:t>
            </a:r>
          </a:p>
          <a:p>
            <a:pPr lvl="1"/>
            <a:endParaRPr lang="en-US" dirty="0" smtClean="0">
              <a:solidFill>
                <a:srgbClr val="C00000"/>
              </a:solidFill>
            </a:endParaRPr>
          </a:p>
          <a:p>
            <a:pPr marL="285750" indent="-285750">
              <a:buFont typeface="Arial" panose="020B0604020202020204" pitchFamily="34" charset="0"/>
              <a:buChar char="•"/>
            </a:pPr>
            <a:r>
              <a:rPr lang="en-US" sz="2000" b="1" dirty="0" smtClean="0">
                <a:solidFill>
                  <a:srgbClr val="C00000"/>
                </a:solidFill>
              </a:rPr>
              <a:t>Images</a:t>
            </a:r>
          </a:p>
          <a:p>
            <a:pPr marL="742950" lvl="1" indent="-285750">
              <a:buFont typeface="Wingdings" panose="05000000000000000000" pitchFamily="2" charset="2"/>
              <a:buChar char="Ø"/>
            </a:pPr>
            <a:r>
              <a:rPr lang="en-US" sz="2000" dirty="0" smtClean="0">
                <a:solidFill>
                  <a:srgbClr val="C00000"/>
                </a:solidFill>
              </a:rPr>
              <a:t>Image resizing</a:t>
            </a:r>
          </a:p>
        </p:txBody>
      </p:sp>
    </p:spTree>
    <p:extLst>
      <p:ext uri="{BB962C8B-B14F-4D97-AF65-F5344CB8AC3E}">
        <p14:creationId xmlns:p14="http://schemas.microsoft.com/office/powerpoint/2010/main" val="166523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35" name="Rectangle 34"/>
          <p:cNvSpPr/>
          <p:nvPr/>
        </p:nvSpPr>
        <p:spPr>
          <a:xfrm>
            <a:off x="4622922" y="2479039"/>
            <a:ext cx="2540000" cy="16568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Building</a:t>
            </a:r>
          </a:p>
        </p:txBody>
      </p:sp>
      <p:sp>
        <p:nvSpPr>
          <p:cNvPr id="11" name="TextBox 10"/>
          <p:cNvSpPr txBox="1"/>
          <p:nvPr/>
        </p:nvSpPr>
        <p:spPr>
          <a:xfrm>
            <a:off x="5870713" y="6334539"/>
            <a:ext cx="441146" cy="369332"/>
          </a:xfrm>
          <a:prstGeom prst="rect">
            <a:avLst/>
          </a:prstGeom>
          <a:noFill/>
        </p:spPr>
        <p:txBody>
          <a:bodyPr wrap="none" rtlCol="0" anchor="t">
            <a:spAutoFit/>
          </a:bodyPr>
          <a:lstStyle/>
          <a:p>
            <a:r>
              <a:rPr lang="en-US" dirty="0" smtClean="0"/>
              <a:t>16</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
        <p:nvSpPr>
          <p:cNvPr id="13" name="Arrow: Right 9"/>
          <p:cNvSpPr/>
          <p:nvPr/>
        </p:nvSpPr>
        <p:spPr>
          <a:xfrm>
            <a:off x="2986191" y="3017489"/>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932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30106" y="221932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 Hierarchy</a:t>
            </a:r>
            <a:endParaRPr lang="en-US" sz="2000" i="1" dirty="0"/>
          </a:p>
        </p:txBody>
      </p:sp>
      <p:sp>
        <p:nvSpPr>
          <p:cNvPr id="10" name="Rectangle 9"/>
          <p:cNvSpPr/>
          <p:nvPr/>
        </p:nvSpPr>
        <p:spPr>
          <a:xfrm>
            <a:off x="6896100" y="2912284"/>
            <a:ext cx="1712094" cy="112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Co-Attention</a:t>
            </a:r>
          </a:p>
        </p:txBody>
      </p:sp>
      <p:sp>
        <p:nvSpPr>
          <p:cNvPr id="11" name="Arrow: Right 9"/>
          <p:cNvSpPr/>
          <p:nvPr/>
        </p:nvSpPr>
        <p:spPr>
          <a:xfrm>
            <a:off x="8703261" y="3304745"/>
            <a:ext cx="1132890"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9953625" y="3039553"/>
            <a:ext cx="2074324"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Encoding for Predicting Answers</a:t>
            </a:r>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17</a:t>
            </a:r>
            <a:endParaRPr lang="en-US" dirty="0"/>
          </a:p>
        </p:txBody>
      </p:sp>
      <p:sp>
        <p:nvSpPr>
          <p:cNvPr id="15" name="Arrow: Right 38">
            <a:extLst>
              <a:ext uri="{FF2B5EF4-FFF2-40B4-BE49-F238E27FC236}">
                <a16:creationId xmlns:a16="http://schemas.microsoft.com/office/drawing/2014/main" xmlns="" id="{BD03742E-10E2-4341-A859-C94C9614ACE1}"/>
              </a:ext>
            </a:extLst>
          </p:cNvPr>
          <p:cNvSpPr/>
          <p:nvPr/>
        </p:nvSpPr>
        <p:spPr>
          <a:xfrm rot="960000">
            <a:off x="5452973" y="2624737"/>
            <a:ext cx="1205503"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38">
            <a:extLst>
              <a:ext uri="{FF2B5EF4-FFF2-40B4-BE49-F238E27FC236}">
                <a16:creationId xmlns:a16="http://schemas.microsoft.com/office/drawing/2014/main" xmlns="" id="{09D44CDD-8A0F-40B1-816D-7AD0D203E1CD}"/>
              </a:ext>
            </a:extLst>
          </p:cNvPr>
          <p:cNvSpPr/>
          <p:nvPr/>
        </p:nvSpPr>
        <p:spPr>
          <a:xfrm rot="-1260000">
            <a:off x="5460163" y="3771781"/>
            <a:ext cx="1184625"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38">
            <a:extLst>
              <a:ext uri="{FF2B5EF4-FFF2-40B4-BE49-F238E27FC236}">
                <a16:creationId xmlns:a16="http://schemas.microsoft.com/office/drawing/2014/main" xmlns=""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a16="http://schemas.microsoft.com/office/drawing/2014/main" xmlns=""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xmlns=""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a16="http://schemas.microsoft.com/office/drawing/2014/main" xmlns=""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a16="http://schemas.microsoft.com/office/drawing/2014/main" xmlns=""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a16="http://schemas.microsoft.com/office/drawing/2014/main" xmlns=""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31138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smtClean="0">
                <a:cs typeface="Arial"/>
              </a:rPr>
              <a:t>Model over view</a:t>
            </a:r>
            <a:endParaRPr lang="en-US" dirty="0">
              <a:cs typeface="Arial"/>
            </a:endParaRP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a16="http://schemas.microsoft.com/office/drawing/2014/main" xmlns=""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18</a:t>
            </a:r>
            <a:endParaRPr lang="en-US" dirty="0"/>
          </a:p>
        </p:txBody>
      </p:sp>
    </p:spTree>
    <p:extLst>
      <p:ext uri="{BB962C8B-B14F-4D97-AF65-F5344CB8AC3E}">
        <p14:creationId xmlns:p14="http://schemas.microsoft.com/office/powerpoint/2010/main" val="220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a:cs typeface="Arial"/>
              </a:rPr>
              <a:t>Model over view</a:t>
            </a:r>
          </a:p>
          <a:p>
            <a:pPr marL="849630" lvl="2" indent="-342900">
              <a:buAutoNum type="arabicPeriod"/>
            </a:pPr>
            <a:r>
              <a:rPr lang="en-US" dirty="0">
                <a:cs typeface="Arial"/>
              </a:rPr>
              <a:t>Words Level</a:t>
            </a: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a16="http://schemas.microsoft.com/office/drawing/2014/main" xmlns=""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11" name="شكل حر 10"/>
          <p:cNvSpPr/>
          <p:nvPr/>
        </p:nvSpPr>
        <p:spPr>
          <a:xfrm>
            <a:off x="362308" y="2886075"/>
            <a:ext cx="11714673" cy="3236913"/>
          </a:xfrm>
          <a:custGeom>
            <a:avLst/>
            <a:gdLst>
              <a:gd name="connsiteX0" fmla="*/ 1268681 w 11714673"/>
              <a:gd name="connsiteY0" fmla="*/ 2013728 h 3236913"/>
              <a:gd name="connsiteX1" fmla="*/ 1090735 w 11714673"/>
              <a:gd name="connsiteY1" fmla="*/ 2192460 h 3236913"/>
              <a:gd name="connsiteX2" fmla="*/ 1090735 w 11714673"/>
              <a:gd name="connsiteY2" fmla="*/ 2907367 h 3236913"/>
              <a:gd name="connsiteX3" fmla="*/ 1268681 w 11714673"/>
              <a:gd name="connsiteY3" fmla="*/ 3086099 h 3236913"/>
              <a:gd name="connsiteX4" fmla="*/ 8290284 w 11714673"/>
              <a:gd name="connsiteY4" fmla="*/ 3086099 h 3236913"/>
              <a:gd name="connsiteX5" fmla="*/ 8468230 w 11714673"/>
              <a:gd name="connsiteY5" fmla="*/ 2907367 h 3236913"/>
              <a:gd name="connsiteX6" fmla="*/ 8468230 w 11714673"/>
              <a:gd name="connsiteY6" fmla="*/ 2192460 h 3236913"/>
              <a:gd name="connsiteX7" fmla="*/ 8290284 w 11714673"/>
              <a:gd name="connsiteY7" fmla="*/ 2013728 h 3236913"/>
              <a:gd name="connsiteX8" fmla="*/ 8947643 w 11714673"/>
              <a:gd name="connsiteY8" fmla="*/ 1035685 h 3236913"/>
              <a:gd name="connsiteX9" fmla="*/ 8730892 w 11714673"/>
              <a:gd name="connsiteY9" fmla="*/ 1252436 h 3236913"/>
              <a:gd name="connsiteX10" fmla="*/ 8730892 w 11714673"/>
              <a:gd name="connsiteY10" fmla="*/ 2119414 h 3236913"/>
              <a:gd name="connsiteX11" fmla="*/ 8947643 w 11714673"/>
              <a:gd name="connsiteY11" fmla="*/ 2336165 h 3236913"/>
              <a:gd name="connsiteX12" fmla="*/ 10922061 w 11714673"/>
              <a:gd name="connsiteY12" fmla="*/ 2336165 h 3236913"/>
              <a:gd name="connsiteX13" fmla="*/ 11138812 w 11714673"/>
              <a:gd name="connsiteY13" fmla="*/ 2119414 h 3236913"/>
              <a:gd name="connsiteX14" fmla="*/ 11138812 w 11714673"/>
              <a:gd name="connsiteY14" fmla="*/ 1252436 h 3236913"/>
              <a:gd name="connsiteX15" fmla="*/ 10922061 w 11714673"/>
              <a:gd name="connsiteY15" fmla="*/ 1035685 h 3236913"/>
              <a:gd name="connsiteX16" fmla="*/ 5841897 w 11714673"/>
              <a:gd name="connsiteY16" fmla="*/ 85725 h 3236913"/>
              <a:gd name="connsiteX17" fmla="*/ 5800748 w 11714673"/>
              <a:gd name="connsiteY17" fmla="*/ 126874 h 3236913"/>
              <a:gd name="connsiteX18" fmla="*/ 5800748 w 11714673"/>
              <a:gd name="connsiteY18" fmla="*/ 291464 h 3236913"/>
              <a:gd name="connsiteX19" fmla="*/ 5841897 w 11714673"/>
              <a:gd name="connsiteY19" fmla="*/ 332613 h 3236913"/>
              <a:gd name="connsiteX20" fmla="*/ 7213495 w 11714673"/>
              <a:gd name="connsiteY20" fmla="*/ 332613 h 3236913"/>
              <a:gd name="connsiteX21" fmla="*/ 7254644 w 11714673"/>
              <a:gd name="connsiteY21" fmla="*/ 291464 h 3236913"/>
              <a:gd name="connsiteX22" fmla="*/ 7254644 w 11714673"/>
              <a:gd name="connsiteY22" fmla="*/ 126874 h 3236913"/>
              <a:gd name="connsiteX23" fmla="*/ 7213495 w 11714673"/>
              <a:gd name="connsiteY23" fmla="*/ 85725 h 3236913"/>
              <a:gd name="connsiteX24" fmla="*/ 537123 w 11714673"/>
              <a:gd name="connsiteY24" fmla="*/ 0 h 3236913"/>
              <a:gd name="connsiteX25" fmla="*/ 11177550 w 11714673"/>
              <a:gd name="connsiteY25" fmla="*/ 0 h 3236913"/>
              <a:gd name="connsiteX26" fmla="*/ 11714673 w 11714673"/>
              <a:gd name="connsiteY26" fmla="*/ 539496 h 3236913"/>
              <a:gd name="connsiteX27" fmla="*/ 11714673 w 11714673"/>
              <a:gd name="connsiteY27" fmla="*/ 2697417 h 3236913"/>
              <a:gd name="connsiteX28" fmla="*/ 11177550 w 11714673"/>
              <a:gd name="connsiteY28" fmla="*/ 3236913 h 3236913"/>
              <a:gd name="connsiteX29" fmla="*/ 537123 w 11714673"/>
              <a:gd name="connsiteY29" fmla="*/ 3236913 h 3236913"/>
              <a:gd name="connsiteX30" fmla="*/ 0 w 11714673"/>
              <a:gd name="connsiteY30" fmla="*/ 2697417 h 3236913"/>
              <a:gd name="connsiteX31" fmla="*/ 0 w 11714673"/>
              <a:gd name="connsiteY31" fmla="*/ 539496 h 3236913"/>
              <a:gd name="connsiteX32" fmla="*/ 537123 w 11714673"/>
              <a:gd name="connsiteY32" fmla="*/ 0 h 323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714673" h="3236913">
                <a:moveTo>
                  <a:pt x="1268681" y="2013728"/>
                </a:moveTo>
                <a:cubicBezTo>
                  <a:pt x="1170404" y="2013728"/>
                  <a:pt x="1090735" y="2093749"/>
                  <a:pt x="1090735" y="2192460"/>
                </a:cubicBezTo>
                <a:lnTo>
                  <a:pt x="1090735" y="2907367"/>
                </a:lnTo>
                <a:cubicBezTo>
                  <a:pt x="1090735" y="3006078"/>
                  <a:pt x="1170404" y="3086099"/>
                  <a:pt x="1268681" y="3086099"/>
                </a:cubicBezTo>
                <a:lnTo>
                  <a:pt x="8290284" y="3086099"/>
                </a:lnTo>
                <a:cubicBezTo>
                  <a:pt x="8388561" y="3086099"/>
                  <a:pt x="8468230" y="3006078"/>
                  <a:pt x="8468230" y="2907367"/>
                </a:cubicBezTo>
                <a:lnTo>
                  <a:pt x="8468230" y="2192460"/>
                </a:lnTo>
                <a:cubicBezTo>
                  <a:pt x="8468230" y="2093749"/>
                  <a:pt x="8388561" y="2013728"/>
                  <a:pt x="8290284" y="2013728"/>
                </a:cubicBezTo>
                <a:close/>
                <a:moveTo>
                  <a:pt x="8947643" y="1035685"/>
                </a:moveTo>
                <a:cubicBezTo>
                  <a:pt x="8827935" y="1035685"/>
                  <a:pt x="8730892" y="1132728"/>
                  <a:pt x="8730892" y="1252436"/>
                </a:cubicBezTo>
                <a:lnTo>
                  <a:pt x="8730892" y="2119414"/>
                </a:lnTo>
                <a:cubicBezTo>
                  <a:pt x="8730892" y="2239122"/>
                  <a:pt x="8827935" y="2336165"/>
                  <a:pt x="8947643" y="2336165"/>
                </a:cubicBezTo>
                <a:lnTo>
                  <a:pt x="10922061" y="2336165"/>
                </a:lnTo>
                <a:cubicBezTo>
                  <a:pt x="11041769" y="2336165"/>
                  <a:pt x="11138812" y="2239122"/>
                  <a:pt x="11138812" y="2119414"/>
                </a:cubicBezTo>
                <a:lnTo>
                  <a:pt x="11138812" y="1252436"/>
                </a:lnTo>
                <a:cubicBezTo>
                  <a:pt x="11138812" y="1132728"/>
                  <a:pt x="11041769" y="1035685"/>
                  <a:pt x="10922061" y="1035685"/>
                </a:cubicBezTo>
                <a:close/>
                <a:moveTo>
                  <a:pt x="5841897" y="85725"/>
                </a:moveTo>
                <a:cubicBezTo>
                  <a:pt x="5819171" y="85725"/>
                  <a:pt x="5800748" y="104148"/>
                  <a:pt x="5800748" y="126874"/>
                </a:cubicBezTo>
                <a:lnTo>
                  <a:pt x="5800748" y="291464"/>
                </a:lnTo>
                <a:cubicBezTo>
                  <a:pt x="5800748" y="314190"/>
                  <a:pt x="5819171" y="332613"/>
                  <a:pt x="5841897" y="332613"/>
                </a:cubicBezTo>
                <a:lnTo>
                  <a:pt x="7213495" y="332613"/>
                </a:lnTo>
                <a:cubicBezTo>
                  <a:pt x="7236221" y="332613"/>
                  <a:pt x="7254644" y="314190"/>
                  <a:pt x="7254644" y="291464"/>
                </a:cubicBezTo>
                <a:lnTo>
                  <a:pt x="7254644" y="126874"/>
                </a:lnTo>
                <a:cubicBezTo>
                  <a:pt x="7254644" y="104148"/>
                  <a:pt x="7236221" y="85725"/>
                  <a:pt x="7213495" y="85725"/>
                </a:cubicBezTo>
                <a:close/>
                <a:moveTo>
                  <a:pt x="537123" y="0"/>
                </a:moveTo>
                <a:lnTo>
                  <a:pt x="11177550" y="0"/>
                </a:lnTo>
                <a:cubicBezTo>
                  <a:pt x="11474194" y="0"/>
                  <a:pt x="11714673" y="241541"/>
                  <a:pt x="11714673" y="539496"/>
                </a:cubicBezTo>
                <a:lnTo>
                  <a:pt x="11714673" y="2697417"/>
                </a:lnTo>
                <a:cubicBezTo>
                  <a:pt x="11714673" y="2995372"/>
                  <a:pt x="11474194" y="3236913"/>
                  <a:pt x="11177550" y="3236913"/>
                </a:cubicBezTo>
                <a:lnTo>
                  <a:pt x="537123" y="3236913"/>
                </a:lnTo>
                <a:cubicBezTo>
                  <a:pt x="240479" y="3236913"/>
                  <a:pt x="0" y="2995372"/>
                  <a:pt x="0" y="2697417"/>
                </a:cubicBezTo>
                <a:lnTo>
                  <a:pt x="0" y="539496"/>
                </a:lnTo>
                <a:cubicBezTo>
                  <a:pt x="0" y="241541"/>
                  <a:pt x="240479" y="0"/>
                  <a:pt x="537123" y="0"/>
                </a:cubicBezTo>
                <a:close/>
              </a:path>
            </a:pathLst>
          </a:custGeom>
          <a:solidFill>
            <a:srgbClr val="D15A3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12"/>
          <p:cNvSpPr txBox="1"/>
          <p:nvPr/>
        </p:nvSpPr>
        <p:spPr>
          <a:xfrm>
            <a:off x="5870713" y="6334539"/>
            <a:ext cx="441146" cy="646331"/>
          </a:xfrm>
          <a:prstGeom prst="rect">
            <a:avLst/>
          </a:prstGeom>
          <a:noFill/>
        </p:spPr>
        <p:txBody>
          <a:bodyPr wrap="none" rtlCol="0" anchor="t">
            <a:spAutoFit/>
          </a:bodyPr>
          <a:lstStyle/>
          <a:p>
            <a:r>
              <a:rPr lang="en-US" dirty="0" smtClean="0"/>
              <a:t>18</a:t>
            </a:r>
            <a:endParaRPr lang="en-US" dirty="0"/>
          </a:p>
          <a:p>
            <a:endParaRPr lang="en-US" dirty="0"/>
          </a:p>
        </p:txBody>
      </p:sp>
    </p:spTree>
    <p:extLst>
      <p:ext uri="{BB962C8B-B14F-4D97-AF65-F5344CB8AC3E}">
        <p14:creationId xmlns:p14="http://schemas.microsoft.com/office/powerpoint/2010/main" val="395788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fontScale="85000" lnSpcReduction="20000"/>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smtClean="0">
                <a:cs typeface="Andalus" pitchFamily="18" charset="-78"/>
              </a:rPr>
              <a:t>System architecture  </a:t>
            </a:r>
            <a:endParaRPr lang="en-US" sz="2400" dirty="0">
              <a:cs typeface="Andalus" pitchFamily="18" charset="-78"/>
            </a:endParaRPr>
          </a:p>
          <a:p>
            <a:r>
              <a:rPr lang="en-US" sz="2400" dirty="0" smtClean="0">
                <a:cs typeface="Andalus" pitchFamily="18" charset="-78"/>
              </a:rPr>
              <a:t>Working Phases</a:t>
            </a:r>
          </a:p>
          <a:p>
            <a:r>
              <a:rPr lang="en-US" sz="2400" dirty="0" smtClean="0">
                <a:cs typeface="Andalus" pitchFamily="18" charset="-78"/>
              </a:rPr>
              <a:t>Results</a:t>
            </a:r>
            <a:endParaRPr lang="ar-EG" sz="2400" dirty="0" smtClean="0">
              <a:cs typeface="Andalus" pitchFamily="18" charset="-78"/>
            </a:endParaRPr>
          </a:p>
          <a:p>
            <a:r>
              <a:rPr lang="en-US" sz="2400"/>
              <a:t>Problems </a:t>
            </a:r>
            <a:r>
              <a:rPr lang="en-US" sz="2400" smtClean="0"/>
              <a:t>faced</a:t>
            </a:r>
            <a:endParaRPr lang="en-US" sz="2400" dirty="0" smtClean="0">
              <a:cs typeface="Andalus" pitchFamily="18" charset="-78"/>
            </a:endParaRPr>
          </a:p>
          <a:p>
            <a:r>
              <a:rPr lang="en-US" sz="2400" dirty="0" smtClean="0">
                <a:cs typeface="Andalus" pitchFamily="18" charset="-78"/>
              </a:rPr>
              <a:t>Conclusion </a:t>
            </a:r>
            <a:r>
              <a:rPr lang="en-US" sz="2400" dirty="0">
                <a:cs typeface="Andalus" pitchFamily="18" charset="-78"/>
              </a:rPr>
              <a:t>and Future Work</a:t>
            </a:r>
            <a:endParaRPr lang="en-US" sz="2400" dirty="0" smtClean="0">
              <a:cs typeface="Andalus" pitchFamily="18" charset="-78"/>
            </a:endParaRPr>
          </a:p>
          <a:p>
            <a:r>
              <a:rPr lang="en-US" sz="2400" dirty="0" smtClean="0">
                <a:cs typeface="Andalus" pitchFamily="18" charset="-78"/>
              </a:rPr>
              <a:t>Demo</a:t>
            </a:r>
            <a:endParaRPr lang="en-US" sz="2400" dirty="0">
              <a:cs typeface="Arial"/>
            </a:endParaRPr>
          </a:p>
          <a:p>
            <a:r>
              <a:rPr lang="en-US" sz="2400" dirty="0">
                <a:cs typeface="Arial"/>
              </a:rPr>
              <a:t>References </a:t>
            </a: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a:t>2</a:t>
            </a:r>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101900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a:cs typeface="Arial"/>
              </a:rPr>
              <a:t>Model over view</a:t>
            </a:r>
          </a:p>
          <a:p>
            <a:pPr marL="849630" lvl="2" indent="-342900">
              <a:buAutoNum type="arabicPeriod"/>
            </a:pPr>
            <a:r>
              <a:rPr lang="en-US" dirty="0">
                <a:cs typeface="Arial"/>
              </a:rPr>
              <a:t>Words </a:t>
            </a:r>
            <a:r>
              <a:rPr lang="en-US" dirty="0" smtClean="0">
                <a:cs typeface="Arial"/>
              </a:rPr>
              <a:t>Level</a:t>
            </a:r>
          </a:p>
          <a:p>
            <a:pPr marL="849630" lvl="2" indent="-342900">
              <a:buAutoNum type="arabicPeriod"/>
            </a:pPr>
            <a:r>
              <a:rPr lang="en-US" dirty="0">
                <a:cs typeface="Arial"/>
              </a:rPr>
              <a:t>Phrases Level</a:t>
            </a:r>
          </a:p>
          <a:p>
            <a:pPr marL="849630" lvl="2" indent="-342900">
              <a:buAutoNum type="arabicPeriod"/>
            </a:pPr>
            <a:endParaRPr lang="en-US" dirty="0">
              <a:cs typeface="Arial"/>
            </a:endParaRP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a16="http://schemas.microsoft.com/office/drawing/2014/main" xmlns=""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12" name="شكل حر 11"/>
          <p:cNvSpPr/>
          <p:nvPr/>
        </p:nvSpPr>
        <p:spPr>
          <a:xfrm>
            <a:off x="310552" y="2886075"/>
            <a:ext cx="11766430" cy="3236913"/>
          </a:xfrm>
          <a:custGeom>
            <a:avLst/>
            <a:gdLst>
              <a:gd name="connsiteX0" fmla="*/ 1115684 w 11766430"/>
              <a:gd name="connsiteY0" fmla="*/ 1254604 h 3236913"/>
              <a:gd name="connsiteX1" fmla="*/ 966157 w 11766430"/>
              <a:gd name="connsiteY1" fmla="*/ 1404131 h 3236913"/>
              <a:gd name="connsiteX2" fmla="*/ 966157 w 11766430"/>
              <a:gd name="connsiteY2" fmla="*/ 2002224 h 3236913"/>
              <a:gd name="connsiteX3" fmla="*/ 1115684 w 11766430"/>
              <a:gd name="connsiteY3" fmla="*/ 2151751 h 3236913"/>
              <a:gd name="connsiteX4" fmla="*/ 8278479 w 11766430"/>
              <a:gd name="connsiteY4" fmla="*/ 2151751 h 3236913"/>
              <a:gd name="connsiteX5" fmla="*/ 8428006 w 11766430"/>
              <a:gd name="connsiteY5" fmla="*/ 2002224 h 3236913"/>
              <a:gd name="connsiteX6" fmla="*/ 8428006 w 11766430"/>
              <a:gd name="connsiteY6" fmla="*/ 1404131 h 3236913"/>
              <a:gd name="connsiteX7" fmla="*/ 8278479 w 11766430"/>
              <a:gd name="connsiteY7" fmla="*/ 1254604 h 3236913"/>
              <a:gd name="connsiteX8" fmla="*/ 9026492 w 11766430"/>
              <a:gd name="connsiteY8" fmla="*/ 995045 h 3236913"/>
              <a:gd name="connsiteX9" fmla="*/ 8802968 w 11766430"/>
              <a:gd name="connsiteY9" fmla="*/ 1218569 h 3236913"/>
              <a:gd name="connsiteX10" fmla="*/ 8802968 w 11766430"/>
              <a:gd name="connsiteY10" fmla="*/ 2112641 h 3236913"/>
              <a:gd name="connsiteX11" fmla="*/ 9026492 w 11766430"/>
              <a:gd name="connsiteY11" fmla="*/ 2336165 h 3236913"/>
              <a:gd name="connsiteX12" fmla="*/ 10956884 w 11766430"/>
              <a:gd name="connsiteY12" fmla="*/ 2336165 h 3236913"/>
              <a:gd name="connsiteX13" fmla="*/ 11180408 w 11766430"/>
              <a:gd name="connsiteY13" fmla="*/ 2112641 h 3236913"/>
              <a:gd name="connsiteX14" fmla="*/ 11180408 w 11766430"/>
              <a:gd name="connsiteY14" fmla="*/ 1218569 h 3236913"/>
              <a:gd name="connsiteX15" fmla="*/ 10956884 w 11766430"/>
              <a:gd name="connsiteY15" fmla="*/ 995045 h 3236913"/>
              <a:gd name="connsiteX16" fmla="*/ 5893653 w 11766430"/>
              <a:gd name="connsiteY16" fmla="*/ 85725 h 3236913"/>
              <a:gd name="connsiteX17" fmla="*/ 5852504 w 11766430"/>
              <a:gd name="connsiteY17" fmla="*/ 126874 h 3236913"/>
              <a:gd name="connsiteX18" fmla="*/ 5852504 w 11766430"/>
              <a:gd name="connsiteY18" fmla="*/ 291464 h 3236913"/>
              <a:gd name="connsiteX19" fmla="*/ 5893653 w 11766430"/>
              <a:gd name="connsiteY19" fmla="*/ 332613 h 3236913"/>
              <a:gd name="connsiteX20" fmla="*/ 7265251 w 11766430"/>
              <a:gd name="connsiteY20" fmla="*/ 332613 h 3236913"/>
              <a:gd name="connsiteX21" fmla="*/ 7306400 w 11766430"/>
              <a:gd name="connsiteY21" fmla="*/ 291464 h 3236913"/>
              <a:gd name="connsiteX22" fmla="*/ 7306400 w 11766430"/>
              <a:gd name="connsiteY22" fmla="*/ 126874 h 3236913"/>
              <a:gd name="connsiteX23" fmla="*/ 7265251 w 11766430"/>
              <a:gd name="connsiteY23" fmla="*/ 85725 h 3236913"/>
              <a:gd name="connsiteX24" fmla="*/ 539496 w 11766430"/>
              <a:gd name="connsiteY24" fmla="*/ 0 h 3236913"/>
              <a:gd name="connsiteX25" fmla="*/ 11226934 w 11766430"/>
              <a:gd name="connsiteY25" fmla="*/ 0 h 3236913"/>
              <a:gd name="connsiteX26" fmla="*/ 11766430 w 11766430"/>
              <a:gd name="connsiteY26" fmla="*/ 539496 h 3236913"/>
              <a:gd name="connsiteX27" fmla="*/ 11766430 w 11766430"/>
              <a:gd name="connsiteY27" fmla="*/ 2697417 h 3236913"/>
              <a:gd name="connsiteX28" fmla="*/ 11226934 w 11766430"/>
              <a:gd name="connsiteY28" fmla="*/ 3236913 h 3236913"/>
              <a:gd name="connsiteX29" fmla="*/ 539496 w 11766430"/>
              <a:gd name="connsiteY29" fmla="*/ 3236913 h 3236913"/>
              <a:gd name="connsiteX30" fmla="*/ 0 w 11766430"/>
              <a:gd name="connsiteY30" fmla="*/ 2697417 h 3236913"/>
              <a:gd name="connsiteX31" fmla="*/ 0 w 11766430"/>
              <a:gd name="connsiteY31" fmla="*/ 539496 h 3236913"/>
              <a:gd name="connsiteX32" fmla="*/ 539496 w 11766430"/>
              <a:gd name="connsiteY32" fmla="*/ 0 h 323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766430" h="3236913">
                <a:moveTo>
                  <a:pt x="1115684" y="1254604"/>
                </a:moveTo>
                <a:cubicBezTo>
                  <a:pt x="1033103" y="1254604"/>
                  <a:pt x="966157" y="1321550"/>
                  <a:pt x="966157" y="1404131"/>
                </a:cubicBezTo>
                <a:lnTo>
                  <a:pt x="966157" y="2002224"/>
                </a:lnTo>
                <a:cubicBezTo>
                  <a:pt x="966157" y="2084805"/>
                  <a:pt x="1033103" y="2151751"/>
                  <a:pt x="1115684" y="2151751"/>
                </a:cubicBezTo>
                <a:lnTo>
                  <a:pt x="8278479" y="2151751"/>
                </a:lnTo>
                <a:cubicBezTo>
                  <a:pt x="8361060" y="2151751"/>
                  <a:pt x="8428006" y="2084805"/>
                  <a:pt x="8428006" y="2002224"/>
                </a:cubicBezTo>
                <a:lnTo>
                  <a:pt x="8428006" y="1404131"/>
                </a:lnTo>
                <a:cubicBezTo>
                  <a:pt x="8428006" y="1321550"/>
                  <a:pt x="8361060" y="1254604"/>
                  <a:pt x="8278479" y="1254604"/>
                </a:cubicBezTo>
                <a:close/>
                <a:moveTo>
                  <a:pt x="9026492" y="995045"/>
                </a:moveTo>
                <a:cubicBezTo>
                  <a:pt x="8903043" y="995045"/>
                  <a:pt x="8802968" y="1095120"/>
                  <a:pt x="8802968" y="1218569"/>
                </a:cubicBezTo>
                <a:lnTo>
                  <a:pt x="8802968" y="2112641"/>
                </a:lnTo>
                <a:cubicBezTo>
                  <a:pt x="8802968" y="2236090"/>
                  <a:pt x="8903043" y="2336165"/>
                  <a:pt x="9026492" y="2336165"/>
                </a:cubicBezTo>
                <a:lnTo>
                  <a:pt x="10956884" y="2336165"/>
                </a:lnTo>
                <a:cubicBezTo>
                  <a:pt x="11080333" y="2336165"/>
                  <a:pt x="11180408" y="2236090"/>
                  <a:pt x="11180408" y="2112641"/>
                </a:cubicBezTo>
                <a:lnTo>
                  <a:pt x="11180408" y="1218569"/>
                </a:lnTo>
                <a:cubicBezTo>
                  <a:pt x="11180408" y="1095120"/>
                  <a:pt x="11080333" y="995045"/>
                  <a:pt x="10956884" y="995045"/>
                </a:cubicBezTo>
                <a:close/>
                <a:moveTo>
                  <a:pt x="5893653" y="85725"/>
                </a:moveTo>
                <a:cubicBezTo>
                  <a:pt x="5870927" y="85725"/>
                  <a:pt x="5852504" y="104148"/>
                  <a:pt x="5852504" y="126874"/>
                </a:cubicBezTo>
                <a:lnTo>
                  <a:pt x="5852504" y="291464"/>
                </a:lnTo>
                <a:cubicBezTo>
                  <a:pt x="5852504" y="314190"/>
                  <a:pt x="5870927" y="332613"/>
                  <a:pt x="5893653" y="332613"/>
                </a:cubicBezTo>
                <a:lnTo>
                  <a:pt x="7265251" y="332613"/>
                </a:lnTo>
                <a:cubicBezTo>
                  <a:pt x="7287977" y="332613"/>
                  <a:pt x="7306400" y="314190"/>
                  <a:pt x="7306400" y="291464"/>
                </a:cubicBezTo>
                <a:lnTo>
                  <a:pt x="7306400" y="126874"/>
                </a:lnTo>
                <a:cubicBezTo>
                  <a:pt x="7306400" y="104148"/>
                  <a:pt x="7287977" y="85725"/>
                  <a:pt x="7265251" y="85725"/>
                </a:cubicBezTo>
                <a:close/>
                <a:moveTo>
                  <a:pt x="539496" y="0"/>
                </a:moveTo>
                <a:lnTo>
                  <a:pt x="11226934" y="0"/>
                </a:lnTo>
                <a:cubicBezTo>
                  <a:pt x="11524889" y="0"/>
                  <a:pt x="11766430" y="241541"/>
                  <a:pt x="11766430" y="539496"/>
                </a:cubicBezTo>
                <a:lnTo>
                  <a:pt x="11766430" y="2697417"/>
                </a:lnTo>
                <a:cubicBezTo>
                  <a:pt x="11766430" y="2995372"/>
                  <a:pt x="11524889" y="3236913"/>
                  <a:pt x="11226934" y="3236913"/>
                </a:cubicBezTo>
                <a:lnTo>
                  <a:pt x="539496" y="3236913"/>
                </a:lnTo>
                <a:cubicBezTo>
                  <a:pt x="241541" y="3236913"/>
                  <a:pt x="0" y="2995372"/>
                  <a:pt x="0" y="2697417"/>
                </a:cubicBezTo>
                <a:lnTo>
                  <a:pt x="0" y="539496"/>
                </a:lnTo>
                <a:cubicBezTo>
                  <a:pt x="0" y="241541"/>
                  <a:pt x="241541" y="0"/>
                  <a:pt x="539496" y="0"/>
                </a:cubicBezTo>
                <a:close/>
              </a:path>
            </a:pathLst>
          </a:custGeom>
          <a:solidFill>
            <a:srgbClr val="D15A3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12"/>
          <p:cNvSpPr txBox="1"/>
          <p:nvPr/>
        </p:nvSpPr>
        <p:spPr>
          <a:xfrm>
            <a:off x="5870713" y="6334539"/>
            <a:ext cx="441146" cy="646331"/>
          </a:xfrm>
          <a:prstGeom prst="rect">
            <a:avLst/>
          </a:prstGeom>
          <a:noFill/>
        </p:spPr>
        <p:txBody>
          <a:bodyPr wrap="none" rtlCol="0" anchor="t">
            <a:spAutoFit/>
          </a:bodyPr>
          <a:lstStyle/>
          <a:p>
            <a:r>
              <a:rPr lang="en-US" dirty="0" smtClean="0"/>
              <a:t>18</a:t>
            </a:r>
            <a:endParaRPr lang="en-US" dirty="0"/>
          </a:p>
          <a:p>
            <a:endParaRPr lang="en-US" dirty="0"/>
          </a:p>
        </p:txBody>
      </p:sp>
    </p:spTree>
    <p:extLst>
      <p:ext uri="{BB962C8B-B14F-4D97-AF65-F5344CB8AC3E}">
        <p14:creationId xmlns:p14="http://schemas.microsoft.com/office/powerpoint/2010/main" val="235516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a:cs typeface="Arial"/>
              </a:rPr>
              <a:t>Model over view</a:t>
            </a:r>
          </a:p>
          <a:p>
            <a:pPr marL="849630" lvl="2" indent="-342900">
              <a:buAutoNum type="arabicPeriod"/>
            </a:pPr>
            <a:r>
              <a:rPr lang="en-US" dirty="0">
                <a:cs typeface="Arial"/>
              </a:rPr>
              <a:t>Words </a:t>
            </a:r>
            <a:r>
              <a:rPr lang="en-US" dirty="0" smtClean="0">
                <a:cs typeface="Arial"/>
              </a:rPr>
              <a:t>Level</a:t>
            </a:r>
          </a:p>
          <a:p>
            <a:pPr marL="849630" lvl="2" indent="-342900">
              <a:buAutoNum type="arabicPeriod"/>
            </a:pPr>
            <a:r>
              <a:rPr lang="en-US" dirty="0">
                <a:cs typeface="Arial"/>
              </a:rPr>
              <a:t>Phrases Level</a:t>
            </a:r>
          </a:p>
          <a:p>
            <a:pPr marL="849630" lvl="2" indent="-342900">
              <a:buAutoNum type="arabicPeriod"/>
            </a:pPr>
            <a:r>
              <a:rPr lang="en-US" dirty="0">
                <a:cs typeface="Arial"/>
              </a:rPr>
              <a:t>Question Level</a:t>
            </a: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a16="http://schemas.microsoft.com/office/drawing/2014/main" xmlns=""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12" name="شكل حر 11"/>
          <p:cNvSpPr/>
          <p:nvPr/>
        </p:nvSpPr>
        <p:spPr>
          <a:xfrm>
            <a:off x="310552" y="2886075"/>
            <a:ext cx="11766430" cy="3236913"/>
          </a:xfrm>
          <a:custGeom>
            <a:avLst/>
            <a:gdLst>
              <a:gd name="connsiteX0" fmla="*/ 9026492 w 11766430"/>
              <a:gd name="connsiteY0" fmla="*/ 995045 h 3236913"/>
              <a:gd name="connsiteX1" fmla="*/ 8802968 w 11766430"/>
              <a:gd name="connsiteY1" fmla="*/ 1218569 h 3236913"/>
              <a:gd name="connsiteX2" fmla="*/ 8802968 w 11766430"/>
              <a:gd name="connsiteY2" fmla="*/ 2112641 h 3236913"/>
              <a:gd name="connsiteX3" fmla="*/ 9026492 w 11766430"/>
              <a:gd name="connsiteY3" fmla="*/ 2336165 h 3236913"/>
              <a:gd name="connsiteX4" fmla="*/ 10956884 w 11766430"/>
              <a:gd name="connsiteY4" fmla="*/ 2336165 h 3236913"/>
              <a:gd name="connsiteX5" fmla="*/ 11180408 w 11766430"/>
              <a:gd name="connsiteY5" fmla="*/ 2112641 h 3236913"/>
              <a:gd name="connsiteX6" fmla="*/ 11180408 w 11766430"/>
              <a:gd name="connsiteY6" fmla="*/ 1218569 h 3236913"/>
              <a:gd name="connsiteX7" fmla="*/ 10956884 w 11766430"/>
              <a:gd name="connsiteY7" fmla="*/ 995045 h 3236913"/>
              <a:gd name="connsiteX8" fmla="*/ 1072553 w 11766430"/>
              <a:gd name="connsiteY8" fmla="*/ 469601 h 3236913"/>
              <a:gd name="connsiteX9" fmla="*/ 931652 w 11766430"/>
              <a:gd name="connsiteY9" fmla="*/ 610502 h 3236913"/>
              <a:gd name="connsiteX10" fmla="*/ 931652 w 11766430"/>
              <a:gd name="connsiteY10" fmla="*/ 1174088 h 3236913"/>
              <a:gd name="connsiteX11" fmla="*/ 1072553 w 11766430"/>
              <a:gd name="connsiteY11" fmla="*/ 1314989 h 3236913"/>
              <a:gd name="connsiteX12" fmla="*/ 8356117 w 11766430"/>
              <a:gd name="connsiteY12" fmla="*/ 1314989 h 3236913"/>
              <a:gd name="connsiteX13" fmla="*/ 8497018 w 11766430"/>
              <a:gd name="connsiteY13" fmla="*/ 1174088 h 3236913"/>
              <a:gd name="connsiteX14" fmla="*/ 8497018 w 11766430"/>
              <a:gd name="connsiteY14" fmla="*/ 610502 h 3236913"/>
              <a:gd name="connsiteX15" fmla="*/ 8356117 w 11766430"/>
              <a:gd name="connsiteY15" fmla="*/ 469601 h 3236913"/>
              <a:gd name="connsiteX16" fmla="*/ 5893653 w 11766430"/>
              <a:gd name="connsiteY16" fmla="*/ 85725 h 3236913"/>
              <a:gd name="connsiteX17" fmla="*/ 5852504 w 11766430"/>
              <a:gd name="connsiteY17" fmla="*/ 126874 h 3236913"/>
              <a:gd name="connsiteX18" fmla="*/ 5852504 w 11766430"/>
              <a:gd name="connsiteY18" fmla="*/ 291464 h 3236913"/>
              <a:gd name="connsiteX19" fmla="*/ 5893653 w 11766430"/>
              <a:gd name="connsiteY19" fmla="*/ 332613 h 3236913"/>
              <a:gd name="connsiteX20" fmla="*/ 7265251 w 11766430"/>
              <a:gd name="connsiteY20" fmla="*/ 332613 h 3236913"/>
              <a:gd name="connsiteX21" fmla="*/ 7306400 w 11766430"/>
              <a:gd name="connsiteY21" fmla="*/ 291464 h 3236913"/>
              <a:gd name="connsiteX22" fmla="*/ 7306400 w 11766430"/>
              <a:gd name="connsiteY22" fmla="*/ 126874 h 3236913"/>
              <a:gd name="connsiteX23" fmla="*/ 7265251 w 11766430"/>
              <a:gd name="connsiteY23" fmla="*/ 85725 h 3236913"/>
              <a:gd name="connsiteX24" fmla="*/ 539496 w 11766430"/>
              <a:gd name="connsiteY24" fmla="*/ 0 h 3236913"/>
              <a:gd name="connsiteX25" fmla="*/ 11226934 w 11766430"/>
              <a:gd name="connsiteY25" fmla="*/ 0 h 3236913"/>
              <a:gd name="connsiteX26" fmla="*/ 11766430 w 11766430"/>
              <a:gd name="connsiteY26" fmla="*/ 539496 h 3236913"/>
              <a:gd name="connsiteX27" fmla="*/ 11766430 w 11766430"/>
              <a:gd name="connsiteY27" fmla="*/ 2697417 h 3236913"/>
              <a:gd name="connsiteX28" fmla="*/ 11226934 w 11766430"/>
              <a:gd name="connsiteY28" fmla="*/ 3236913 h 3236913"/>
              <a:gd name="connsiteX29" fmla="*/ 539496 w 11766430"/>
              <a:gd name="connsiteY29" fmla="*/ 3236913 h 3236913"/>
              <a:gd name="connsiteX30" fmla="*/ 0 w 11766430"/>
              <a:gd name="connsiteY30" fmla="*/ 2697417 h 3236913"/>
              <a:gd name="connsiteX31" fmla="*/ 0 w 11766430"/>
              <a:gd name="connsiteY31" fmla="*/ 539496 h 3236913"/>
              <a:gd name="connsiteX32" fmla="*/ 539496 w 11766430"/>
              <a:gd name="connsiteY32" fmla="*/ 0 h 323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766430" h="3236913">
                <a:moveTo>
                  <a:pt x="9026492" y="995045"/>
                </a:moveTo>
                <a:cubicBezTo>
                  <a:pt x="8903043" y="995045"/>
                  <a:pt x="8802968" y="1095120"/>
                  <a:pt x="8802968" y="1218569"/>
                </a:cubicBezTo>
                <a:lnTo>
                  <a:pt x="8802968" y="2112641"/>
                </a:lnTo>
                <a:cubicBezTo>
                  <a:pt x="8802968" y="2236090"/>
                  <a:pt x="8903043" y="2336165"/>
                  <a:pt x="9026492" y="2336165"/>
                </a:cubicBezTo>
                <a:lnTo>
                  <a:pt x="10956884" y="2336165"/>
                </a:lnTo>
                <a:cubicBezTo>
                  <a:pt x="11080333" y="2336165"/>
                  <a:pt x="11180408" y="2236090"/>
                  <a:pt x="11180408" y="2112641"/>
                </a:cubicBezTo>
                <a:lnTo>
                  <a:pt x="11180408" y="1218569"/>
                </a:lnTo>
                <a:cubicBezTo>
                  <a:pt x="11180408" y="1095120"/>
                  <a:pt x="11080333" y="995045"/>
                  <a:pt x="10956884" y="995045"/>
                </a:cubicBezTo>
                <a:close/>
                <a:moveTo>
                  <a:pt x="1072553" y="469601"/>
                </a:moveTo>
                <a:cubicBezTo>
                  <a:pt x="994736" y="469601"/>
                  <a:pt x="931652" y="532685"/>
                  <a:pt x="931652" y="610502"/>
                </a:cubicBezTo>
                <a:lnTo>
                  <a:pt x="931652" y="1174088"/>
                </a:lnTo>
                <a:cubicBezTo>
                  <a:pt x="931652" y="1251905"/>
                  <a:pt x="994736" y="1314989"/>
                  <a:pt x="1072553" y="1314989"/>
                </a:cubicBezTo>
                <a:lnTo>
                  <a:pt x="8356117" y="1314989"/>
                </a:lnTo>
                <a:cubicBezTo>
                  <a:pt x="8433934" y="1314989"/>
                  <a:pt x="8497018" y="1251905"/>
                  <a:pt x="8497018" y="1174088"/>
                </a:cubicBezTo>
                <a:lnTo>
                  <a:pt x="8497018" y="610502"/>
                </a:lnTo>
                <a:cubicBezTo>
                  <a:pt x="8497018" y="532685"/>
                  <a:pt x="8433934" y="469601"/>
                  <a:pt x="8356117" y="469601"/>
                </a:cubicBezTo>
                <a:close/>
                <a:moveTo>
                  <a:pt x="5893653" y="85725"/>
                </a:moveTo>
                <a:cubicBezTo>
                  <a:pt x="5870927" y="85725"/>
                  <a:pt x="5852504" y="104148"/>
                  <a:pt x="5852504" y="126874"/>
                </a:cubicBezTo>
                <a:lnTo>
                  <a:pt x="5852504" y="291464"/>
                </a:lnTo>
                <a:cubicBezTo>
                  <a:pt x="5852504" y="314190"/>
                  <a:pt x="5870927" y="332613"/>
                  <a:pt x="5893653" y="332613"/>
                </a:cubicBezTo>
                <a:lnTo>
                  <a:pt x="7265251" y="332613"/>
                </a:lnTo>
                <a:cubicBezTo>
                  <a:pt x="7287977" y="332613"/>
                  <a:pt x="7306400" y="314190"/>
                  <a:pt x="7306400" y="291464"/>
                </a:cubicBezTo>
                <a:lnTo>
                  <a:pt x="7306400" y="126874"/>
                </a:lnTo>
                <a:cubicBezTo>
                  <a:pt x="7306400" y="104148"/>
                  <a:pt x="7287977" y="85725"/>
                  <a:pt x="7265251" y="85725"/>
                </a:cubicBezTo>
                <a:close/>
                <a:moveTo>
                  <a:pt x="539496" y="0"/>
                </a:moveTo>
                <a:lnTo>
                  <a:pt x="11226934" y="0"/>
                </a:lnTo>
                <a:cubicBezTo>
                  <a:pt x="11524889" y="0"/>
                  <a:pt x="11766430" y="241541"/>
                  <a:pt x="11766430" y="539496"/>
                </a:cubicBezTo>
                <a:lnTo>
                  <a:pt x="11766430" y="2697417"/>
                </a:lnTo>
                <a:cubicBezTo>
                  <a:pt x="11766430" y="2995372"/>
                  <a:pt x="11524889" y="3236913"/>
                  <a:pt x="11226934" y="3236913"/>
                </a:cubicBezTo>
                <a:lnTo>
                  <a:pt x="539496" y="3236913"/>
                </a:lnTo>
                <a:cubicBezTo>
                  <a:pt x="241541" y="3236913"/>
                  <a:pt x="0" y="2995372"/>
                  <a:pt x="0" y="2697417"/>
                </a:cubicBezTo>
                <a:lnTo>
                  <a:pt x="0" y="539496"/>
                </a:lnTo>
                <a:cubicBezTo>
                  <a:pt x="0" y="241541"/>
                  <a:pt x="241541" y="0"/>
                  <a:pt x="539496" y="0"/>
                </a:cubicBezTo>
                <a:close/>
              </a:path>
            </a:pathLst>
          </a:custGeom>
          <a:solidFill>
            <a:srgbClr val="D15A3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12"/>
          <p:cNvSpPr txBox="1"/>
          <p:nvPr/>
        </p:nvSpPr>
        <p:spPr>
          <a:xfrm>
            <a:off x="5870713" y="6334539"/>
            <a:ext cx="441146" cy="646331"/>
          </a:xfrm>
          <a:prstGeom prst="rect">
            <a:avLst/>
          </a:prstGeom>
          <a:noFill/>
        </p:spPr>
        <p:txBody>
          <a:bodyPr wrap="none" rtlCol="0" anchor="t">
            <a:spAutoFit/>
          </a:bodyPr>
          <a:lstStyle/>
          <a:p>
            <a:r>
              <a:rPr lang="en-US" dirty="0" smtClean="0"/>
              <a:t>18</a:t>
            </a:r>
            <a:endParaRPr lang="en-US" dirty="0"/>
          </a:p>
          <a:p>
            <a:endParaRPr lang="en-US" dirty="0"/>
          </a:p>
        </p:txBody>
      </p:sp>
    </p:spTree>
    <p:extLst>
      <p:ext uri="{BB962C8B-B14F-4D97-AF65-F5344CB8AC3E}">
        <p14:creationId xmlns:p14="http://schemas.microsoft.com/office/powerpoint/2010/main" val="249951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19</a:t>
            </a:r>
            <a:endParaRPr lang="en-US" dirty="0"/>
          </a:p>
        </p:txBody>
      </p:sp>
      <p:sp>
        <p:nvSpPr>
          <p:cNvPr id="19" name="Rectangle 18">
            <a:extLst>
              <a:ext uri="{FF2B5EF4-FFF2-40B4-BE49-F238E27FC236}">
                <a16:creationId xmlns:a16="http://schemas.microsoft.com/office/drawing/2014/main" xmlns=""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a16="http://schemas.microsoft.com/office/drawing/2014/main" xmlns=""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Tree>
    <p:extLst>
      <p:ext uri="{BB962C8B-B14F-4D97-AF65-F5344CB8AC3E}">
        <p14:creationId xmlns:p14="http://schemas.microsoft.com/office/powerpoint/2010/main" val="23851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Image </a:t>
            </a:r>
            <a:r>
              <a:rPr lang="en-US" sz="2000" dirty="0" smtClean="0"/>
              <a:t>Feature </a:t>
            </a:r>
            <a:endParaRPr lang="en-US" sz="2000" dirty="0"/>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20</a:t>
            </a:r>
            <a:endParaRPr lang="en-US" dirty="0"/>
          </a:p>
        </p:txBody>
      </p:sp>
      <p:sp>
        <p:nvSpPr>
          <p:cNvPr id="18" name="Arrow: Right 38">
            <a:extLst>
              <a:ext uri="{FF2B5EF4-FFF2-40B4-BE49-F238E27FC236}">
                <a16:creationId xmlns:a16="http://schemas.microsoft.com/office/drawing/2014/main" xmlns=""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xmlns=""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a16="http://schemas.microsoft.com/office/drawing/2014/main" xmlns=""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22" name="TextBox 21">
            <a:extLst>
              <a:ext uri="{FF2B5EF4-FFF2-40B4-BE49-F238E27FC236}">
                <a16:creationId xmlns:a16="http://schemas.microsoft.com/office/drawing/2014/main" xmlns=""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30502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Tree>
    <p:extLst>
      <p:ext uri="{BB962C8B-B14F-4D97-AF65-F5344CB8AC3E}">
        <p14:creationId xmlns:p14="http://schemas.microsoft.com/office/powerpoint/2010/main" val="318697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646331"/>
          </a:xfrm>
          <a:prstGeom prst="rect">
            <a:avLst/>
          </a:prstGeom>
          <a:noFill/>
        </p:spPr>
        <p:txBody>
          <a:bodyPr wrap="none" rtlCol="0" anchor="t">
            <a:spAutoFit/>
          </a:bodyPr>
          <a:lstStyle/>
          <a:p>
            <a:r>
              <a:rPr lang="en-US" dirty="0" smtClean="0"/>
              <a:t>21</a:t>
            </a:r>
            <a:endParaRPr lang="en-US" dirty="0"/>
          </a:p>
          <a:p>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974785" y="2294626"/>
            <a:ext cx="1992702" cy="29416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1334803" y="5296234"/>
            <a:ext cx="1994208" cy="369332"/>
          </a:xfrm>
          <a:prstGeom prst="rect">
            <a:avLst/>
          </a:prstGeom>
          <a:noFill/>
        </p:spPr>
        <p:txBody>
          <a:bodyPr wrap="square" rtlCol="0">
            <a:spAutoFit/>
          </a:bodyPr>
          <a:lstStyle/>
          <a:p>
            <a:r>
              <a:rPr lang="en-US" dirty="0" smtClean="0">
                <a:solidFill>
                  <a:srgbClr val="FF0000"/>
                </a:solidFill>
              </a:rPr>
              <a:t>Input layer</a:t>
            </a:r>
            <a:endParaRPr lang="en-US" dirty="0">
              <a:solidFill>
                <a:srgbClr val="FF0000"/>
              </a:solidFill>
            </a:endParaRPr>
          </a:p>
        </p:txBody>
      </p:sp>
    </p:spTree>
    <p:extLst>
      <p:ext uri="{BB962C8B-B14F-4D97-AF65-F5344CB8AC3E}">
        <p14:creationId xmlns:p14="http://schemas.microsoft.com/office/powerpoint/2010/main" val="165210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2855344" y="2294627"/>
            <a:ext cx="3096882"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3406681" y="5284960"/>
            <a:ext cx="1994208" cy="646331"/>
          </a:xfrm>
          <a:prstGeom prst="rect">
            <a:avLst/>
          </a:prstGeom>
          <a:noFill/>
        </p:spPr>
        <p:txBody>
          <a:bodyPr wrap="square" rtlCol="0">
            <a:spAutoFit/>
          </a:bodyPr>
          <a:lstStyle/>
          <a:p>
            <a:r>
              <a:rPr lang="en-US" dirty="0" smtClean="0">
                <a:solidFill>
                  <a:srgbClr val="FF0000"/>
                </a:solidFill>
              </a:rPr>
              <a:t>Convolution</a:t>
            </a:r>
          </a:p>
          <a:p>
            <a:r>
              <a:rPr lang="en-US" dirty="0" smtClean="0">
                <a:solidFill>
                  <a:srgbClr val="FF0000"/>
                </a:solidFill>
              </a:rPr>
              <a:t>     layer </a:t>
            </a:r>
            <a:endParaRPr lang="en-US" dirty="0">
              <a:solidFill>
                <a:srgbClr val="FF0000"/>
              </a:solidFill>
            </a:endParaRPr>
          </a:p>
        </p:txBody>
      </p:sp>
    </p:spTree>
    <p:extLst>
      <p:ext uri="{BB962C8B-B14F-4D97-AF65-F5344CB8AC3E}">
        <p14:creationId xmlns:p14="http://schemas.microsoft.com/office/powerpoint/2010/main" val="22443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4537494" y="5148133"/>
            <a:ext cx="1414732" cy="940279"/>
          </a:xfrm>
          <a:prstGeom prst="roundRect">
            <a:avLst>
              <a:gd name="adj" fmla="val 1588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ربع نص 5"/>
          <p:cNvSpPr txBox="1"/>
          <p:nvPr/>
        </p:nvSpPr>
        <p:spPr>
          <a:xfrm>
            <a:off x="6041565" y="5295106"/>
            <a:ext cx="1994208" cy="646331"/>
          </a:xfrm>
          <a:prstGeom prst="rect">
            <a:avLst/>
          </a:prstGeom>
          <a:noFill/>
        </p:spPr>
        <p:txBody>
          <a:bodyPr wrap="square" rtlCol="0">
            <a:spAutoFit/>
          </a:bodyPr>
          <a:lstStyle/>
          <a:p>
            <a:r>
              <a:rPr lang="en-US" dirty="0" smtClean="0">
                <a:solidFill>
                  <a:srgbClr val="FF0000"/>
                </a:solidFill>
              </a:rPr>
              <a:t>Non-Linear Function (RELU)</a:t>
            </a:r>
            <a:endParaRPr lang="en-US" dirty="0">
              <a:solidFill>
                <a:srgbClr val="FF0000"/>
              </a:solidFill>
            </a:endParaRPr>
          </a:p>
        </p:txBody>
      </p:sp>
    </p:spTree>
    <p:extLst>
      <p:ext uri="{BB962C8B-B14F-4D97-AF65-F5344CB8AC3E}">
        <p14:creationId xmlns:p14="http://schemas.microsoft.com/office/powerpoint/2010/main" val="54475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5581291" y="2286000"/>
            <a:ext cx="2329132"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6089683" y="5262113"/>
            <a:ext cx="1994208" cy="369332"/>
          </a:xfrm>
          <a:prstGeom prst="rect">
            <a:avLst/>
          </a:prstGeom>
          <a:noFill/>
        </p:spPr>
        <p:txBody>
          <a:bodyPr wrap="square" rtlCol="0">
            <a:spAutoFit/>
          </a:bodyPr>
          <a:lstStyle/>
          <a:p>
            <a:r>
              <a:rPr lang="en-US" dirty="0" smtClean="0">
                <a:solidFill>
                  <a:srgbClr val="FF0000"/>
                </a:solidFill>
              </a:rPr>
              <a:t>Pooling layer </a:t>
            </a:r>
            <a:endParaRPr lang="en-US" dirty="0">
              <a:solidFill>
                <a:srgbClr val="FF0000"/>
              </a:solidFill>
            </a:endParaRPr>
          </a:p>
        </p:txBody>
      </p:sp>
    </p:spTree>
    <p:extLst>
      <p:ext uri="{BB962C8B-B14F-4D97-AF65-F5344CB8AC3E}">
        <p14:creationId xmlns:p14="http://schemas.microsoft.com/office/powerpoint/2010/main" val="40518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7686135" y="2223777"/>
            <a:ext cx="1130061"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7686135" y="5199890"/>
            <a:ext cx="1994208" cy="646331"/>
          </a:xfrm>
          <a:prstGeom prst="rect">
            <a:avLst/>
          </a:prstGeom>
          <a:noFill/>
        </p:spPr>
        <p:txBody>
          <a:bodyPr wrap="square" rtlCol="0">
            <a:spAutoFit/>
          </a:bodyPr>
          <a:lstStyle/>
          <a:p>
            <a:r>
              <a:rPr lang="en-US" dirty="0" smtClean="0">
                <a:solidFill>
                  <a:srgbClr val="FF0000"/>
                </a:solidFill>
              </a:rPr>
              <a:t>Flattening </a:t>
            </a:r>
          </a:p>
          <a:p>
            <a:r>
              <a:rPr lang="en-US" dirty="0">
                <a:solidFill>
                  <a:srgbClr val="FF0000"/>
                </a:solidFill>
              </a:rPr>
              <a:t> </a:t>
            </a:r>
            <a:r>
              <a:rPr lang="en-US" dirty="0" smtClean="0">
                <a:solidFill>
                  <a:srgbClr val="FF0000"/>
                </a:solidFill>
              </a:rPr>
              <a:t>   layer</a:t>
            </a:r>
            <a:endParaRPr lang="en-US" dirty="0">
              <a:solidFill>
                <a:srgbClr val="FF0000"/>
              </a:solidFill>
            </a:endParaRPr>
          </a:p>
        </p:txBody>
      </p:sp>
    </p:spTree>
    <p:extLst>
      <p:ext uri="{BB962C8B-B14F-4D97-AF65-F5344CB8AC3E}">
        <p14:creationId xmlns:p14="http://schemas.microsoft.com/office/powerpoint/2010/main" val="326988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a:t>3</a:t>
            </a:r>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3287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8916639" y="2439269"/>
            <a:ext cx="1547203"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8815245" y="5400973"/>
            <a:ext cx="1994208" cy="646331"/>
          </a:xfrm>
          <a:prstGeom prst="rect">
            <a:avLst/>
          </a:prstGeom>
          <a:noFill/>
        </p:spPr>
        <p:txBody>
          <a:bodyPr wrap="square" rtlCol="0">
            <a:spAutoFit/>
          </a:bodyPr>
          <a:lstStyle/>
          <a:p>
            <a:r>
              <a:rPr lang="en-US" dirty="0" smtClean="0">
                <a:solidFill>
                  <a:srgbClr val="FF0000"/>
                </a:solidFill>
              </a:rPr>
              <a:t>Fully connected </a:t>
            </a:r>
          </a:p>
          <a:p>
            <a:r>
              <a:rPr lang="en-US" dirty="0">
                <a:solidFill>
                  <a:srgbClr val="FF0000"/>
                </a:solidFill>
              </a:rPr>
              <a:t> </a:t>
            </a:r>
            <a:r>
              <a:rPr lang="en-US" dirty="0" smtClean="0">
                <a:solidFill>
                  <a:srgbClr val="FF0000"/>
                </a:solidFill>
              </a:rPr>
              <a:t>         layer</a:t>
            </a:r>
            <a:endParaRPr lang="en-US" dirty="0">
              <a:solidFill>
                <a:srgbClr val="FF0000"/>
              </a:solidFill>
            </a:endParaRPr>
          </a:p>
        </p:txBody>
      </p:sp>
    </p:spTree>
    <p:extLst>
      <p:ext uri="{BB962C8B-B14F-4D97-AF65-F5344CB8AC3E}">
        <p14:creationId xmlns:p14="http://schemas.microsoft.com/office/powerpoint/2010/main" val="98945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10463842" y="2439269"/>
            <a:ext cx="655041"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10398107" y="5403772"/>
            <a:ext cx="1994208" cy="646331"/>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  layer</a:t>
            </a:r>
            <a:endParaRPr lang="en-US" dirty="0">
              <a:solidFill>
                <a:srgbClr val="FF0000"/>
              </a:solidFill>
            </a:endParaRPr>
          </a:p>
        </p:txBody>
      </p:sp>
    </p:spTree>
    <p:extLst>
      <p:ext uri="{BB962C8B-B14F-4D97-AF65-F5344CB8AC3E}">
        <p14:creationId xmlns:p14="http://schemas.microsoft.com/office/powerpoint/2010/main" val="105328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VGG </a:t>
            </a: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12"/>
          <p:cNvSpPr txBox="1"/>
          <p:nvPr/>
        </p:nvSpPr>
        <p:spPr>
          <a:xfrm>
            <a:off x="5870713" y="6334539"/>
            <a:ext cx="441146" cy="369332"/>
          </a:xfrm>
          <a:prstGeom prst="rect">
            <a:avLst/>
          </a:prstGeom>
          <a:noFill/>
        </p:spPr>
        <p:txBody>
          <a:bodyPr wrap="none" rtlCol="0" anchor="t">
            <a:spAutoFit/>
          </a:bodyPr>
          <a:lstStyle/>
          <a:p>
            <a:r>
              <a:rPr lang="en-US" dirty="0" smtClean="0"/>
              <a:t>22</a:t>
            </a:r>
            <a:endParaRPr lang="en-US" dirty="0"/>
          </a:p>
        </p:txBody>
      </p:sp>
      <p:pic>
        <p:nvPicPr>
          <p:cNvPr id="6" name="صورة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2870" y="2427721"/>
            <a:ext cx="5520788" cy="3393873"/>
          </a:xfrm>
          <a:prstGeom prst="rect">
            <a:avLst/>
          </a:prstGeom>
        </p:spPr>
      </p:pic>
      <p:pic>
        <p:nvPicPr>
          <p:cNvPr id="7" name="صورة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51034" y="2011679"/>
            <a:ext cx="5207881" cy="3794918"/>
          </a:xfrm>
          <a:prstGeom prst="rect">
            <a:avLst/>
          </a:prstGeom>
        </p:spPr>
      </p:pic>
      <p:sp>
        <p:nvSpPr>
          <p:cNvPr id="9" name="مربع نص 8"/>
          <p:cNvSpPr txBox="1"/>
          <p:nvPr/>
        </p:nvSpPr>
        <p:spPr>
          <a:xfrm>
            <a:off x="1063157" y="2133484"/>
            <a:ext cx="1107440" cy="369332"/>
          </a:xfrm>
          <a:prstGeom prst="rect">
            <a:avLst/>
          </a:prstGeom>
          <a:noFill/>
        </p:spPr>
        <p:txBody>
          <a:bodyPr wrap="square" rtlCol="0">
            <a:spAutoFit/>
          </a:bodyPr>
          <a:lstStyle/>
          <a:p>
            <a:r>
              <a:rPr lang="en-US" dirty="0" smtClean="0"/>
              <a:t>VGG 16</a:t>
            </a:r>
            <a:endParaRPr lang="en-US" dirty="0"/>
          </a:p>
        </p:txBody>
      </p:sp>
    </p:spTree>
    <p:extLst>
      <p:ext uri="{BB962C8B-B14F-4D97-AF65-F5344CB8AC3E}">
        <p14:creationId xmlns:p14="http://schemas.microsoft.com/office/powerpoint/2010/main" val="416246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Our VGG </a:t>
            </a: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12"/>
          <p:cNvSpPr txBox="1"/>
          <p:nvPr/>
        </p:nvSpPr>
        <p:spPr>
          <a:xfrm>
            <a:off x="5870713" y="6334539"/>
            <a:ext cx="441146" cy="369332"/>
          </a:xfrm>
          <a:prstGeom prst="rect">
            <a:avLst/>
          </a:prstGeom>
          <a:noFill/>
        </p:spPr>
        <p:txBody>
          <a:bodyPr wrap="none" rtlCol="0" anchor="t">
            <a:spAutoFit/>
          </a:bodyPr>
          <a:lstStyle/>
          <a:p>
            <a:r>
              <a:rPr lang="en-US" dirty="0" smtClean="0"/>
              <a:t>23</a:t>
            </a:r>
            <a:endParaRPr lang="en-US" dirty="0"/>
          </a:p>
        </p:txBody>
      </p:sp>
      <p:pic>
        <p:nvPicPr>
          <p:cNvPr id="7" name="صورة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7919" y="2011680"/>
            <a:ext cx="10720995" cy="4013199"/>
          </a:xfrm>
          <a:prstGeom prst="rect">
            <a:avLst/>
          </a:prstGeom>
        </p:spPr>
      </p:pic>
    </p:spTree>
    <p:extLst>
      <p:ext uri="{BB962C8B-B14F-4D97-AF65-F5344CB8AC3E}">
        <p14:creationId xmlns:p14="http://schemas.microsoft.com/office/powerpoint/2010/main" val="377534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2980694838"/>
              </p:ext>
            </p:extLst>
          </p:nvPr>
        </p:nvGraphicFramePr>
        <p:xfrm>
          <a:off x="656934" y="1863969"/>
          <a:ext cx="3054249" cy="4176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24</a:t>
            </a:r>
            <a:endParaRPr lang="en-US" dirty="0"/>
          </a:p>
        </p:txBody>
      </p:sp>
    </p:spTree>
    <p:extLst>
      <p:ext uri="{BB962C8B-B14F-4D97-AF65-F5344CB8AC3E}">
        <p14:creationId xmlns:p14="http://schemas.microsoft.com/office/powerpoint/2010/main" val="218493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2577706004"/>
              </p:ext>
            </p:extLst>
          </p:nvPr>
        </p:nvGraphicFramePr>
        <p:xfrm>
          <a:off x="674520" y="2198077"/>
          <a:ext cx="7362480" cy="35169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24</a:t>
            </a:r>
            <a:endParaRPr lang="en-US" dirty="0"/>
          </a:p>
        </p:txBody>
      </p:sp>
    </p:spTree>
    <p:extLst>
      <p:ext uri="{BB962C8B-B14F-4D97-AF65-F5344CB8AC3E}">
        <p14:creationId xmlns:p14="http://schemas.microsoft.com/office/powerpoint/2010/main" val="79071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3488449563"/>
              </p:ext>
            </p:extLst>
          </p:nvPr>
        </p:nvGraphicFramePr>
        <p:xfrm>
          <a:off x="629728" y="1785669"/>
          <a:ext cx="11240219" cy="4352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24</a:t>
            </a:r>
            <a:endParaRPr lang="en-US" dirty="0"/>
          </a:p>
        </p:txBody>
      </p:sp>
    </p:spTree>
    <p:extLst>
      <p:ext uri="{BB962C8B-B14F-4D97-AF65-F5344CB8AC3E}">
        <p14:creationId xmlns:p14="http://schemas.microsoft.com/office/powerpoint/2010/main" val="251833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3937637516"/>
              </p:ext>
            </p:extLst>
          </p:nvPr>
        </p:nvGraphicFramePr>
        <p:xfrm>
          <a:off x="629728" y="1785669"/>
          <a:ext cx="11240219" cy="4352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25</a:t>
            </a:r>
            <a:endParaRPr lang="en-US" dirty="0"/>
          </a:p>
        </p:txBody>
      </p:sp>
      <p:pic>
        <p:nvPicPr>
          <p:cNvPr id="4" name="صورة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50827" y="1785669"/>
            <a:ext cx="9749469" cy="4269691"/>
          </a:xfrm>
          <a:prstGeom prst="rect">
            <a:avLst/>
          </a:prstGeom>
        </p:spPr>
      </p:pic>
    </p:spTree>
    <p:extLst>
      <p:ext uri="{BB962C8B-B14F-4D97-AF65-F5344CB8AC3E}">
        <p14:creationId xmlns:p14="http://schemas.microsoft.com/office/powerpoint/2010/main" val="279481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95674" y="2219325"/>
            <a:ext cx="1863925" cy="11255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Question Hierarchy</a:t>
            </a:r>
            <a:endParaRPr lang="en-US" sz="2000" i="1" dirty="0"/>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26</a:t>
            </a:r>
            <a:endParaRPr lang="en-US" dirty="0"/>
          </a:p>
        </p:txBody>
      </p:sp>
      <p:sp>
        <p:nvSpPr>
          <p:cNvPr id="17" name="Arrow: Right 38">
            <a:extLst>
              <a:ext uri="{FF2B5EF4-FFF2-40B4-BE49-F238E27FC236}">
                <a16:creationId xmlns:a16="http://schemas.microsoft.com/office/drawing/2014/main" xmlns=""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a16="http://schemas.microsoft.com/office/drawing/2014/main" xmlns=""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xmlns=""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a16="http://schemas.microsoft.com/office/drawing/2014/main" xmlns=""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a16="http://schemas.microsoft.com/office/drawing/2014/main" xmlns=""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a16="http://schemas.microsoft.com/office/drawing/2014/main" xmlns=""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218128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Hierarchy</a:t>
            </a:r>
            <a:endParaRPr lang="en-US" i="1"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3" cstate="print"/>
          <a:stretch>
            <a:fillRect/>
          </a:stretch>
        </p:blipFill>
        <p:spPr>
          <a:xfrm>
            <a:off x="3528203" y="2063240"/>
            <a:ext cx="7530861" cy="3828436"/>
          </a:xfrm>
          <a:prstGeom prst="rect">
            <a:avLst/>
          </a:prstGeom>
        </p:spPr>
      </p:pic>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27</a:t>
            </a:r>
            <a:endParaRPr lang="en-US" dirty="0"/>
          </a:p>
        </p:txBody>
      </p:sp>
    </p:spTree>
    <p:extLst>
      <p:ext uri="{BB962C8B-B14F-4D97-AF65-F5344CB8AC3E}">
        <p14:creationId xmlns:p14="http://schemas.microsoft.com/office/powerpoint/2010/main" val="124675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ar-EG" dirty="0" smtClean="0">
                <a:cs typeface="Arial"/>
              </a:rPr>
              <a:t>4</a:t>
            </a:r>
            <a:endParaRPr lang="en-US" dirty="0">
              <a:cs typeface="Arial"/>
            </a:endParaRPr>
          </a:p>
        </p:txBody>
      </p:sp>
      <p:sp>
        <p:nvSpPr>
          <p:cNvPr id="7" name="مستطيل 6"/>
          <p:cNvSpPr/>
          <p:nvPr/>
        </p:nvSpPr>
        <p:spPr>
          <a:xfrm>
            <a:off x="1114961" y="5219700"/>
            <a:ext cx="10228262" cy="830997"/>
          </a:xfrm>
          <a:prstGeom prst="rect">
            <a:avLst/>
          </a:prstGeom>
        </p:spPr>
        <p:txBody>
          <a:bodyPr wrap="square" anchor="t">
            <a:spAutoFit/>
          </a:bodyPr>
          <a:lstStyle/>
          <a:p>
            <a:pPr>
              <a:buClr>
                <a:srgbClr val="FF0000"/>
              </a:buClr>
            </a:pPr>
            <a:r>
              <a:rPr lang="en-US" sz="2400" b="1" spc="300" dirty="0">
                <a:solidFill>
                  <a:srgbClr val="2D2E2D"/>
                </a:solidFill>
              </a:rPr>
              <a:t>Predict the Answer of a given question related to an image</a:t>
            </a:r>
            <a:r>
              <a:rPr lang="en-US" sz="2400" b="1" dirty="0">
                <a:solidFill>
                  <a:srgbClr val="2D2E2D"/>
                </a:solidFill>
              </a:rPr>
              <a:t>.</a:t>
            </a:r>
            <a:endParaRPr lang="en-US" sz="2400" b="1" dirty="0">
              <a:solidFill>
                <a:srgbClr val="2D2E2D"/>
              </a:solidFill>
              <a:cs typeface="Arial"/>
            </a:endParaRPr>
          </a:p>
        </p:txBody>
      </p:sp>
      <p:sp>
        <p:nvSpPr>
          <p:cNvPr id="9" name="Title 1"/>
          <p:cNvSpPr txBox="1">
            <a:spLocks/>
          </p:cNvSpPr>
          <p:nvPr/>
        </p:nvSpPr>
        <p:spPr>
          <a:xfrm>
            <a:off x="142944" y="-123825"/>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sz="3600" b="1" dirty="0">
                <a:solidFill>
                  <a:srgbClr val="D15A3E"/>
                </a:solidFill>
                <a:latin typeface="Arial"/>
              </a:rPr>
              <a:t>Introduction</a:t>
            </a:r>
            <a:r>
              <a:rPr lang="en-US" sz="3600" dirty="0" smtClean="0">
                <a:latin typeface="Arial"/>
                <a:ea typeface="Arial"/>
                <a:cs typeface="Arial"/>
              </a:rPr>
              <a:t>​</a:t>
            </a:r>
            <a:endParaRPr lang="en-US" sz="3600" dirty="0">
              <a:latin typeface="Arial Black" pitchFamily="34" charset="0"/>
            </a:endParaRPr>
          </a:p>
        </p:txBody>
      </p:sp>
      <p:pic>
        <p:nvPicPr>
          <p:cNvPr id="10" name="Picture 10" descr="imageedit_1_5410345643.png">
            <a:extLst>
              <a:ext uri="{FF2B5EF4-FFF2-40B4-BE49-F238E27FC236}">
                <a16:creationId xmlns:a16="http://schemas.microsoft.com/office/drawing/2014/main" xmlns="" id="{39170009-E980-4C35-96A1-E27E138D29AA}"/>
              </a:ext>
            </a:extLst>
          </p:cNvPr>
          <p:cNvPicPr>
            <a:picLocks noChangeAspect="1"/>
          </p:cNvPicPr>
          <p:nvPr/>
        </p:nvPicPr>
        <p:blipFill>
          <a:blip r:embed="rId3" cstate="print"/>
          <a:stretch>
            <a:fillRect/>
          </a:stretch>
        </p:blipFill>
        <p:spPr>
          <a:xfrm>
            <a:off x="922337" y="1439793"/>
            <a:ext cx="11269663" cy="3412918"/>
          </a:xfrm>
          <a:prstGeom prst="rect">
            <a:avLst/>
          </a:prstGeom>
        </p:spPr>
      </p:pic>
      <p:sp>
        <p:nvSpPr>
          <p:cNvPr id="12" name="TextBox 11">
            <a:extLst>
              <a:ext uri="{FF2B5EF4-FFF2-40B4-BE49-F238E27FC236}">
                <a16:creationId xmlns:a16="http://schemas.microsoft.com/office/drawing/2014/main" xmlns="" id="{372FF905-E0D0-4F0C-8B76-CB96304C8089}"/>
              </a:ext>
            </a:extLst>
          </p:cNvPr>
          <p:cNvSpPr txBox="1"/>
          <p:nvPr/>
        </p:nvSpPr>
        <p:spPr>
          <a:xfrm>
            <a:off x="665549" y="1085850"/>
            <a:ext cx="993775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smtClean="0">
                <a:solidFill>
                  <a:srgbClr val="000000"/>
                </a:solidFill>
              </a:rPr>
              <a:t>Question-Answering</a:t>
            </a:r>
            <a:endParaRPr lang="en-US" sz="4000" dirty="0">
              <a:solidFill>
                <a:srgbClr val="000000"/>
              </a:solidFill>
              <a:cs typeface="Arial"/>
            </a:endParaRPr>
          </a:p>
        </p:txBody>
      </p:sp>
      <p:sp>
        <p:nvSpPr>
          <p:cNvPr id="3" name="TextBox 2"/>
          <p:cNvSpPr txBox="1"/>
          <p:nvPr/>
        </p:nvSpPr>
        <p:spPr>
          <a:xfrm>
            <a:off x="1367625" y="1093801"/>
            <a:ext cx="1812897" cy="707886"/>
          </a:xfrm>
          <a:prstGeom prst="rect">
            <a:avLst/>
          </a:prstGeom>
          <a:noFill/>
        </p:spPr>
        <p:txBody>
          <a:bodyPr wrap="square" rtlCol="0">
            <a:spAutoFit/>
          </a:bodyPr>
          <a:lstStyle/>
          <a:p>
            <a:r>
              <a:rPr lang="en-US" sz="4000" b="1" dirty="0">
                <a:solidFill>
                  <a:srgbClr val="000000"/>
                </a:solidFill>
              </a:rPr>
              <a:t>Visual</a:t>
            </a:r>
            <a:endParaRPr lang="en-US" sz="4000" dirty="0"/>
          </a:p>
        </p:txBody>
      </p:sp>
    </p:spTree>
    <p:extLst>
      <p:ext uri="{BB962C8B-B14F-4D97-AF65-F5344CB8AC3E}">
        <p14:creationId xmlns:p14="http://schemas.microsoft.com/office/powerpoint/2010/main" val="72209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marL="457200" indent="-457200">
              <a:buFont typeface="+mj-lt"/>
              <a:buAutoNum type="arabicParenR"/>
            </a:pPr>
            <a:r>
              <a:rPr lang="en-US" dirty="0" smtClean="0"/>
              <a:t>Word Level</a:t>
            </a:r>
            <a:endParaRPr lang="en-US"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2" cstate="print"/>
          <a:stretch>
            <a:fillRect/>
          </a:stretch>
        </p:blipFill>
        <p:spPr>
          <a:xfrm>
            <a:off x="3528203" y="2063240"/>
            <a:ext cx="7530861" cy="3828436"/>
          </a:xfrm>
          <a:prstGeom prst="rect">
            <a:avLst/>
          </a:prstGeom>
        </p:spPr>
      </p:pic>
      <p:sp>
        <p:nvSpPr>
          <p:cNvPr id="7" name="شكل حر 6"/>
          <p:cNvSpPr/>
          <p:nvPr/>
        </p:nvSpPr>
        <p:spPr>
          <a:xfrm>
            <a:off x="3243533" y="1880558"/>
            <a:ext cx="8186468" cy="4166559"/>
          </a:xfrm>
          <a:custGeom>
            <a:avLst/>
            <a:gdLst>
              <a:gd name="connsiteX0" fmla="*/ 580849 w 8186468"/>
              <a:gd name="connsiteY0" fmla="*/ 2777707 h 4166559"/>
              <a:gd name="connsiteX1" fmla="*/ 388188 w 8186468"/>
              <a:gd name="connsiteY1" fmla="*/ 2970368 h 4166559"/>
              <a:gd name="connsiteX2" fmla="*/ 388188 w 8186468"/>
              <a:gd name="connsiteY2" fmla="*/ 3740986 h 4166559"/>
              <a:gd name="connsiteX3" fmla="*/ 580849 w 8186468"/>
              <a:gd name="connsiteY3" fmla="*/ 3933647 h 4166559"/>
              <a:gd name="connsiteX4" fmla="*/ 7536606 w 8186468"/>
              <a:gd name="connsiteY4" fmla="*/ 3933647 h 4166559"/>
              <a:gd name="connsiteX5" fmla="*/ 7729267 w 8186468"/>
              <a:gd name="connsiteY5" fmla="*/ 3740986 h 4166559"/>
              <a:gd name="connsiteX6" fmla="*/ 7729267 w 8186468"/>
              <a:gd name="connsiteY6" fmla="*/ 2970368 h 4166559"/>
              <a:gd name="connsiteX7" fmla="*/ 7536606 w 8186468"/>
              <a:gd name="connsiteY7" fmla="*/ 2777707 h 4166559"/>
              <a:gd name="connsiteX8" fmla="*/ 694440 w 8186468"/>
              <a:gd name="connsiteY8" fmla="*/ 0 h 4166559"/>
              <a:gd name="connsiteX9" fmla="*/ 7492028 w 8186468"/>
              <a:gd name="connsiteY9" fmla="*/ 0 h 4166559"/>
              <a:gd name="connsiteX10" fmla="*/ 8186468 w 8186468"/>
              <a:gd name="connsiteY10" fmla="*/ 694440 h 4166559"/>
              <a:gd name="connsiteX11" fmla="*/ 8186468 w 8186468"/>
              <a:gd name="connsiteY11" fmla="*/ 3472119 h 4166559"/>
              <a:gd name="connsiteX12" fmla="*/ 7492028 w 8186468"/>
              <a:gd name="connsiteY12" fmla="*/ 4166559 h 4166559"/>
              <a:gd name="connsiteX13" fmla="*/ 694440 w 8186468"/>
              <a:gd name="connsiteY13" fmla="*/ 4166559 h 4166559"/>
              <a:gd name="connsiteX14" fmla="*/ 0 w 8186468"/>
              <a:gd name="connsiteY14" fmla="*/ 3472119 h 4166559"/>
              <a:gd name="connsiteX15" fmla="*/ 0 w 8186468"/>
              <a:gd name="connsiteY15" fmla="*/ 694440 h 4166559"/>
              <a:gd name="connsiteX16" fmla="*/ 694440 w 8186468"/>
              <a:gd name="connsiteY16" fmla="*/ 0 h 416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6468" h="4166559">
                <a:moveTo>
                  <a:pt x="580849" y="2777707"/>
                </a:moveTo>
                <a:cubicBezTo>
                  <a:pt x="474445" y="2777707"/>
                  <a:pt x="388188" y="2863964"/>
                  <a:pt x="388188" y="2970368"/>
                </a:cubicBezTo>
                <a:lnTo>
                  <a:pt x="388188" y="3740986"/>
                </a:lnTo>
                <a:cubicBezTo>
                  <a:pt x="388188" y="3847390"/>
                  <a:pt x="474445" y="3933647"/>
                  <a:pt x="580849" y="3933647"/>
                </a:cubicBezTo>
                <a:lnTo>
                  <a:pt x="7536606" y="3933647"/>
                </a:lnTo>
                <a:cubicBezTo>
                  <a:pt x="7643010" y="3933647"/>
                  <a:pt x="7729267" y="3847390"/>
                  <a:pt x="7729267" y="3740986"/>
                </a:cubicBezTo>
                <a:lnTo>
                  <a:pt x="7729267" y="2970368"/>
                </a:lnTo>
                <a:cubicBezTo>
                  <a:pt x="7729267" y="2863964"/>
                  <a:pt x="7643010" y="2777707"/>
                  <a:pt x="7536606" y="2777707"/>
                </a:cubicBezTo>
                <a:close/>
                <a:moveTo>
                  <a:pt x="694440" y="0"/>
                </a:moveTo>
                <a:lnTo>
                  <a:pt x="7492028" y="0"/>
                </a:lnTo>
                <a:cubicBezTo>
                  <a:pt x="7875557" y="0"/>
                  <a:pt x="8186468" y="310911"/>
                  <a:pt x="8186468" y="694440"/>
                </a:cubicBezTo>
                <a:lnTo>
                  <a:pt x="8186468" y="3472119"/>
                </a:lnTo>
                <a:cubicBezTo>
                  <a:pt x="8186468" y="3855648"/>
                  <a:pt x="7875557" y="4166559"/>
                  <a:pt x="7492028" y="4166559"/>
                </a:cubicBezTo>
                <a:lnTo>
                  <a:pt x="694440" y="4166559"/>
                </a:lnTo>
                <a:cubicBezTo>
                  <a:pt x="310911" y="4166559"/>
                  <a:pt x="0" y="3855648"/>
                  <a:pt x="0" y="3472119"/>
                </a:cubicBezTo>
                <a:lnTo>
                  <a:pt x="0" y="694440"/>
                </a:lnTo>
                <a:cubicBezTo>
                  <a:pt x="0" y="310911"/>
                  <a:pt x="310911" y="0"/>
                  <a:pt x="694440" y="0"/>
                </a:cubicBezTo>
                <a:close/>
              </a:path>
            </a:pathLst>
          </a:custGeom>
          <a:solidFill>
            <a:srgbClr val="D15A3E">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27</a:t>
            </a:r>
            <a:endParaRPr lang="en-US" dirty="0"/>
          </a:p>
        </p:txBody>
      </p:sp>
    </p:spTree>
    <p:extLst>
      <p:ext uri="{BB962C8B-B14F-4D97-AF65-F5344CB8AC3E}">
        <p14:creationId xmlns:p14="http://schemas.microsoft.com/office/powerpoint/2010/main" val="373123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10696" y="1250830"/>
            <a:ext cx="11160843" cy="4796287"/>
          </a:xfrm>
        </p:spPr>
        <p:txBody>
          <a:bodyPr vert="horz" lIns="91440" tIns="45720" rIns="91440" bIns="45720" rtlCol="0" anchor="t">
            <a:normAutofit/>
          </a:bodyPr>
          <a:lstStyle/>
          <a:p>
            <a:r>
              <a:rPr lang="en-US" sz="2800" dirty="0"/>
              <a:t>Question </a:t>
            </a:r>
            <a:r>
              <a:rPr lang="en-US" sz="2800" dirty="0" smtClean="0"/>
              <a:t>Hierarchy</a:t>
            </a:r>
          </a:p>
          <a:p>
            <a:pPr marL="457200" indent="-457200">
              <a:buFont typeface="+mj-lt"/>
              <a:buAutoNum type="arabicParenR"/>
            </a:pPr>
            <a:r>
              <a:rPr lang="en-US" sz="2400" dirty="0" smtClean="0"/>
              <a:t>Word Level</a:t>
            </a:r>
            <a:endParaRPr lang="en-US" sz="2400" dirty="0"/>
          </a:p>
          <a:p>
            <a:pPr>
              <a:buNone/>
            </a:pPr>
            <a:r>
              <a:rPr lang="en-US" sz="1100" dirty="0"/>
              <a:t/>
            </a:r>
            <a:br>
              <a:rPr lang="en-US" sz="1100" dirty="0"/>
            </a:br>
            <a:endParaRPr lang="en-US" sz="1100" dirty="0">
              <a:latin typeface="Aparajita" pitchFamily="34" charset="0"/>
              <a:cs typeface="Aparajita" pitchFamily="34" charset="0"/>
            </a:endParaRPr>
          </a:p>
          <a:p>
            <a:endParaRPr lang="en-US" sz="1050" dirty="0">
              <a:latin typeface="Aparajita" pitchFamily="34" charset="0"/>
              <a:cs typeface="Aparajita" pitchFamily="34" charset="0"/>
            </a:endParaRPr>
          </a:p>
          <a:p>
            <a:endParaRPr lang="en-US" sz="1100" dirty="0">
              <a:latin typeface="Aparajita" pitchFamily="34" charset="0"/>
              <a:cs typeface="Aparajita" pitchFamily="34" charset="0"/>
            </a:endParaRPr>
          </a:p>
          <a:p>
            <a:endParaRPr lang="en-US" sz="1100" dirty="0">
              <a:latin typeface="Aparajita" pitchFamily="34" charset="0"/>
              <a:cs typeface="Aparajita" pitchFamily="34" charset="0"/>
            </a:endParaRPr>
          </a:p>
          <a:p>
            <a:pPr>
              <a:buNone/>
            </a:pPr>
            <a:endParaRPr lang="en-US" sz="1050" dirty="0">
              <a:latin typeface="Aparajita" pitchFamily="34" charset="0"/>
              <a:cs typeface="Aparajita" pitchFamily="34" charset="0"/>
            </a:endParaRPr>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8" name="مربع نص 7"/>
          <p:cNvSpPr txBox="1"/>
          <p:nvPr/>
        </p:nvSpPr>
        <p:spPr>
          <a:xfrm>
            <a:off x="1104181" y="2393215"/>
            <a:ext cx="9609826"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rgbClr val="0036E2"/>
                </a:solidFill>
                <a:latin typeface="Aparajita" pitchFamily="34" charset="0"/>
                <a:cs typeface="Aparajita" pitchFamily="34" charset="0"/>
              </a:rPr>
              <a:t>Word embedding </a:t>
            </a:r>
            <a:r>
              <a:rPr lang="en-US" sz="2000" dirty="0">
                <a:latin typeface="Aparajita" pitchFamily="34" charset="0"/>
                <a:cs typeface="Aparajita" pitchFamily="34" charset="0"/>
              </a:rPr>
              <a:t>: A technique to embed the words to vector space , so that the words which have similar or close meaning have close vectors </a:t>
            </a:r>
            <a:r>
              <a:rPr lang="en-US" sz="2000" dirty="0" smtClean="0">
                <a:latin typeface="Aparajita" pitchFamily="34" charset="0"/>
                <a:cs typeface="Aparajita" pitchFamily="34" charset="0"/>
              </a:rPr>
              <a:t>.</a:t>
            </a:r>
            <a:endParaRPr lang="ar-EG" sz="2000" dirty="0" smtClean="0">
              <a:latin typeface="Aparajita" pitchFamily="34" charset="0"/>
              <a:cs typeface="Aparajita" pitchFamily="34" charset="0"/>
            </a:endParaRPr>
          </a:p>
          <a:p>
            <a:pPr marL="285750" indent="-285750">
              <a:buFont typeface="Wingdings" panose="05000000000000000000" pitchFamily="2" charset="2"/>
              <a:buChar char="§"/>
            </a:pPr>
            <a:r>
              <a:rPr lang="en-US" sz="2000" dirty="0">
                <a:solidFill>
                  <a:srgbClr val="0036E2"/>
                </a:solidFill>
                <a:latin typeface="Aparajita" pitchFamily="34" charset="0"/>
                <a:cs typeface="Aparajita" pitchFamily="34" charset="0"/>
              </a:rPr>
              <a:t>Word embedding </a:t>
            </a:r>
            <a:r>
              <a:rPr lang="en-US" sz="2000" dirty="0" smtClean="0">
                <a:solidFill>
                  <a:srgbClr val="0036E2"/>
                </a:solidFill>
                <a:latin typeface="Aparajita" pitchFamily="34" charset="0"/>
                <a:cs typeface="Aparajita" pitchFamily="34" charset="0"/>
              </a:rPr>
              <a:t>Models</a:t>
            </a:r>
            <a:endParaRPr lang="en-US" sz="2000" dirty="0" smtClean="0">
              <a:latin typeface="Aparajita" pitchFamily="34" charset="0"/>
              <a:cs typeface="Aparajita" pitchFamily="34" charset="0"/>
            </a:endParaRPr>
          </a:p>
          <a:p>
            <a:pPr marL="285750" indent="-285750">
              <a:buFont typeface="Wingdings" panose="05000000000000000000" pitchFamily="2" charset="2"/>
              <a:buChar char="§"/>
            </a:pPr>
            <a:endParaRPr lang="en-US" sz="2000" dirty="0" smtClean="0">
              <a:latin typeface="Aparajita" pitchFamily="34" charset="0"/>
              <a:cs typeface="Aparajita" pitchFamily="34" charset="0"/>
            </a:endParaRPr>
          </a:p>
          <a:p>
            <a:endParaRPr lang="en-US" sz="2000" dirty="0">
              <a:latin typeface="Aparajita" pitchFamily="34" charset="0"/>
              <a:cs typeface="Aparajita" pitchFamily="34" charset="0"/>
            </a:endParaRPr>
          </a:p>
        </p:txBody>
      </p:sp>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28</a:t>
            </a:r>
            <a:endParaRPr lang="en-US" dirty="0"/>
          </a:p>
        </p:txBody>
      </p:sp>
      <p:pic>
        <p:nvPicPr>
          <p:cNvPr id="1026" name="Picture 2" descr="C:\Users\abdallah\Desktop\Captur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1086" y="3362711"/>
            <a:ext cx="9174163" cy="273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marL="457200" indent="-457200">
              <a:buFont typeface="+mj-lt"/>
              <a:buAutoNum type="arabicParenR"/>
            </a:pPr>
            <a:r>
              <a:rPr lang="en-US" dirty="0" smtClean="0"/>
              <a:t>Word Level</a:t>
            </a:r>
          </a:p>
          <a:p>
            <a:pPr marL="457200" indent="-457200">
              <a:buFont typeface="+mj-lt"/>
              <a:buAutoNum type="arabicParenR"/>
            </a:pPr>
            <a:r>
              <a:rPr lang="en-US" dirty="0" smtClean="0"/>
              <a:t>Phrase Level</a:t>
            </a:r>
            <a:endParaRPr lang="en-US"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2" cstate="print"/>
          <a:stretch>
            <a:fillRect/>
          </a:stretch>
        </p:blipFill>
        <p:spPr>
          <a:xfrm>
            <a:off x="3528203" y="2063240"/>
            <a:ext cx="7530861" cy="3828436"/>
          </a:xfrm>
          <a:prstGeom prst="rect">
            <a:avLst/>
          </a:prstGeom>
        </p:spPr>
      </p:pic>
      <p:sp>
        <p:nvSpPr>
          <p:cNvPr id="7" name="شكل حر 6"/>
          <p:cNvSpPr/>
          <p:nvPr/>
        </p:nvSpPr>
        <p:spPr>
          <a:xfrm>
            <a:off x="3243533" y="1880558"/>
            <a:ext cx="8186468" cy="4166559"/>
          </a:xfrm>
          <a:custGeom>
            <a:avLst/>
            <a:gdLst>
              <a:gd name="connsiteX0" fmla="*/ 649861 w 8186468"/>
              <a:gd name="connsiteY0" fmla="*/ 1457865 h 4166559"/>
              <a:gd name="connsiteX1" fmla="*/ 405441 w 8186468"/>
              <a:gd name="connsiteY1" fmla="*/ 1702285 h 4166559"/>
              <a:gd name="connsiteX2" fmla="*/ 405441 w 8186468"/>
              <a:gd name="connsiteY2" fmla="*/ 2679935 h 4166559"/>
              <a:gd name="connsiteX3" fmla="*/ 649861 w 8186468"/>
              <a:gd name="connsiteY3" fmla="*/ 2924355 h 4166559"/>
              <a:gd name="connsiteX4" fmla="*/ 7424462 w 8186468"/>
              <a:gd name="connsiteY4" fmla="*/ 2924355 h 4166559"/>
              <a:gd name="connsiteX5" fmla="*/ 7668882 w 8186468"/>
              <a:gd name="connsiteY5" fmla="*/ 2679935 h 4166559"/>
              <a:gd name="connsiteX6" fmla="*/ 7668882 w 8186468"/>
              <a:gd name="connsiteY6" fmla="*/ 1702285 h 4166559"/>
              <a:gd name="connsiteX7" fmla="*/ 7424462 w 8186468"/>
              <a:gd name="connsiteY7" fmla="*/ 1457865 h 4166559"/>
              <a:gd name="connsiteX8" fmla="*/ 694440 w 8186468"/>
              <a:gd name="connsiteY8" fmla="*/ 0 h 4166559"/>
              <a:gd name="connsiteX9" fmla="*/ 7492028 w 8186468"/>
              <a:gd name="connsiteY9" fmla="*/ 0 h 4166559"/>
              <a:gd name="connsiteX10" fmla="*/ 8186468 w 8186468"/>
              <a:gd name="connsiteY10" fmla="*/ 694440 h 4166559"/>
              <a:gd name="connsiteX11" fmla="*/ 8186468 w 8186468"/>
              <a:gd name="connsiteY11" fmla="*/ 3472119 h 4166559"/>
              <a:gd name="connsiteX12" fmla="*/ 7492028 w 8186468"/>
              <a:gd name="connsiteY12" fmla="*/ 4166559 h 4166559"/>
              <a:gd name="connsiteX13" fmla="*/ 694440 w 8186468"/>
              <a:gd name="connsiteY13" fmla="*/ 4166559 h 4166559"/>
              <a:gd name="connsiteX14" fmla="*/ 0 w 8186468"/>
              <a:gd name="connsiteY14" fmla="*/ 3472119 h 4166559"/>
              <a:gd name="connsiteX15" fmla="*/ 0 w 8186468"/>
              <a:gd name="connsiteY15" fmla="*/ 694440 h 4166559"/>
              <a:gd name="connsiteX16" fmla="*/ 694440 w 8186468"/>
              <a:gd name="connsiteY16" fmla="*/ 0 h 416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6468" h="4166559">
                <a:moveTo>
                  <a:pt x="649861" y="1457865"/>
                </a:moveTo>
                <a:cubicBezTo>
                  <a:pt x="514872" y="1457865"/>
                  <a:pt x="405441" y="1567296"/>
                  <a:pt x="405441" y="1702285"/>
                </a:cubicBezTo>
                <a:lnTo>
                  <a:pt x="405441" y="2679935"/>
                </a:lnTo>
                <a:cubicBezTo>
                  <a:pt x="405441" y="2814924"/>
                  <a:pt x="514872" y="2924355"/>
                  <a:pt x="649861" y="2924355"/>
                </a:cubicBezTo>
                <a:lnTo>
                  <a:pt x="7424462" y="2924355"/>
                </a:lnTo>
                <a:cubicBezTo>
                  <a:pt x="7559451" y="2924355"/>
                  <a:pt x="7668882" y="2814924"/>
                  <a:pt x="7668882" y="2679935"/>
                </a:cubicBezTo>
                <a:lnTo>
                  <a:pt x="7668882" y="1702285"/>
                </a:lnTo>
                <a:cubicBezTo>
                  <a:pt x="7668882" y="1567296"/>
                  <a:pt x="7559451" y="1457865"/>
                  <a:pt x="7424462" y="1457865"/>
                </a:cubicBezTo>
                <a:close/>
                <a:moveTo>
                  <a:pt x="694440" y="0"/>
                </a:moveTo>
                <a:lnTo>
                  <a:pt x="7492028" y="0"/>
                </a:lnTo>
                <a:cubicBezTo>
                  <a:pt x="7875557" y="0"/>
                  <a:pt x="8186468" y="310911"/>
                  <a:pt x="8186468" y="694440"/>
                </a:cubicBezTo>
                <a:lnTo>
                  <a:pt x="8186468" y="3472119"/>
                </a:lnTo>
                <a:cubicBezTo>
                  <a:pt x="8186468" y="3855648"/>
                  <a:pt x="7875557" y="4166559"/>
                  <a:pt x="7492028" y="4166559"/>
                </a:cubicBezTo>
                <a:lnTo>
                  <a:pt x="694440" y="4166559"/>
                </a:lnTo>
                <a:cubicBezTo>
                  <a:pt x="310911" y="4166559"/>
                  <a:pt x="0" y="3855648"/>
                  <a:pt x="0" y="3472119"/>
                </a:cubicBezTo>
                <a:lnTo>
                  <a:pt x="0" y="694440"/>
                </a:lnTo>
                <a:cubicBezTo>
                  <a:pt x="0" y="310911"/>
                  <a:pt x="310911" y="0"/>
                  <a:pt x="694440" y="0"/>
                </a:cubicBezTo>
                <a:close/>
              </a:path>
            </a:pathLst>
          </a:custGeom>
          <a:solidFill>
            <a:srgbClr val="D15A3E">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29</a:t>
            </a:r>
            <a:endParaRPr lang="en-US" dirty="0"/>
          </a:p>
        </p:txBody>
      </p:sp>
    </p:spTree>
    <p:extLst>
      <p:ext uri="{BB962C8B-B14F-4D97-AF65-F5344CB8AC3E}">
        <p14:creationId xmlns:p14="http://schemas.microsoft.com/office/powerpoint/2010/main" val="128164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497633" y="1437899"/>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 </a:t>
            </a:r>
            <a:r>
              <a:rPr lang="en-US" sz="2400" dirty="0" smtClean="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a:t>
            </a:r>
            <a:r>
              <a:rPr lang="en-US" sz="2400" dirty="0" smtClean="0">
                <a:solidFill>
                  <a:srgbClr val="0036E2"/>
                </a:solidFill>
                <a:latin typeface="Aparajita" pitchFamily="34" charset="0"/>
                <a:cs typeface="Aparajita" pitchFamily="34" charset="0"/>
              </a:rPr>
              <a:t>the</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497633" y="1429273"/>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a:t>
            </a:r>
            <a:r>
              <a:rPr lang="en-US" sz="2400" dirty="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a:t>
            </a:r>
            <a:r>
              <a:rPr lang="en-US" sz="2400" dirty="0" smtClean="0">
                <a:solidFill>
                  <a:srgbClr val="0036E2"/>
                </a:solidFill>
                <a:latin typeface="Aparajita" pitchFamily="34" charset="0"/>
                <a:cs typeface="Aparajita" pitchFamily="34" charset="0"/>
              </a:rPr>
              <a:t>the </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11" name="سهم للأسفل 10"/>
          <p:cNvSpPr/>
          <p:nvPr/>
        </p:nvSpPr>
        <p:spPr>
          <a:xfrm rot="3828547">
            <a:off x="3007348" y="4246146"/>
            <a:ext cx="266208" cy="1079771"/>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10"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497633" y="1429273"/>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a:t>
            </a:r>
            <a:r>
              <a:rPr lang="en-US" sz="2400" dirty="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a:t>
            </a:r>
            <a:r>
              <a:rPr lang="en-US" sz="2400" dirty="0" smtClean="0">
                <a:solidFill>
                  <a:srgbClr val="0036E2"/>
                </a:solidFill>
                <a:latin typeface="Aparajita" pitchFamily="34" charset="0"/>
                <a:cs typeface="Aparajita" pitchFamily="34" charset="0"/>
              </a:rPr>
              <a:t>the</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11" name="سهم للأسفل 10"/>
          <p:cNvSpPr/>
          <p:nvPr/>
        </p:nvSpPr>
        <p:spPr>
          <a:xfrm rot="3828547">
            <a:off x="3007348" y="4246146"/>
            <a:ext cx="266208" cy="1079771"/>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7" name="سهم للأسفل 6"/>
          <p:cNvSpPr/>
          <p:nvPr/>
        </p:nvSpPr>
        <p:spPr>
          <a:xfrm>
            <a:off x="3564515" y="4485549"/>
            <a:ext cx="289028" cy="635092"/>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10"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497633" y="1429273"/>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a:t>
            </a:r>
            <a:r>
              <a:rPr lang="en-US" sz="2400" dirty="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the </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11" name="سهم للأسفل 10"/>
          <p:cNvSpPr/>
          <p:nvPr/>
        </p:nvSpPr>
        <p:spPr>
          <a:xfrm rot="3828547">
            <a:off x="3007348" y="4246146"/>
            <a:ext cx="266208" cy="1079771"/>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7" name="سهم للأسفل 6"/>
          <p:cNvSpPr/>
          <p:nvPr/>
        </p:nvSpPr>
        <p:spPr>
          <a:xfrm>
            <a:off x="3564515" y="4485549"/>
            <a:ext cx="289028" cy="635092"/>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9" name="سهم للأسفل 8"/>
          <p:cNvSpPr/>
          <p:nvPr/>
        </p:nvSpPr>
        <p:spPr>
          <a:xfrm rot="18213954">
            <a:off x="4139065" y="4271913"/>
            <a:ext cx="295813" cy="1083575"/>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12"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8" name="عنصر نائب للمحتوى 6"/>
          <p:cNvSpPr txBox="1">
            <a:spLocks/>
          </p:cNvSpPr>
          <p:nvPr/>
        </p:nvSpPr>
        <p:spPr>
          <a:xfrm>
            <a:off x="1190445" y="2725946"/>
            <a:ext cx="10386204" cy="35109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latin typeface="Aparajita" pitchFamily="34" charset="0"/>
                <a:cs typeface="Aparajita" pitchFamily="34" charset="0"/>
              </a:rPr>
              <a:t>To compute the phrase features , we apply 1-D convolution on the word embedding vectors </a:t>
            </a:r>
          </a:p>
          <a:p>
            <a:r>
              <a:rPr lang="en-US" sz="2800" dirty="0" smtClean="0">
                <a:latin typeface="Aparajita" pitchFamily="34" charset="0"/>
                <a:cs typeface="Aparajita" pitchFamily="34" charset="0"/>
              </a:rPr>
              <a:t>The convolution and max-pooling processes exploit and summarize the local relation signals between consecutive words.</a:t>
            </a:r>
          </a:p>
          <a:p>
            <a:r>
              <a:rPr lang="en-US" sz="2800" dirty="0" smtClean="0">
                <a:solidFill>
                  <a:srgbClr val="0036E2"/>
                </a:solidFill>
                <a:latin typeface="Aparajita" pitchFamily="34" charset="0"/>
                <a:cs typeface="Aparajita" pitchFamily="34" charset="0"/>
              </a:rPr>
              <a:t>max-pooling layer : </a:t>
            </a:r>
          </a:p>
          <a:p>
            <a:pPr>
              <a:buFont typeface="Wingdings" pitchFamily="2" charset="2"/>
              <a:buChar char="v"/>
            </a:pPr>
            <a:r>
              <a:rPr lang="en-US" sz="2800" dirty="0" smtClean="0">
                <a:latin typeface="Aparajita" pitchFamily="34" charset="0"/>
                <a:cs typeface="Aparajita" pitchFamily="34" charset="0"/>
              </a:rPr>
              <a:t>  is utilized to extract most informative features from among convolutions</a:t>
            </a:r>
            <a:r>
              <a:rPr lang="en-US" sz="3200" dirty="0" smtClean="0"/>
              <a:t/>
            </a:r>
            <a:br>
              <a:rPr lang="en-US" sz="3200" dirty="0" smtClean="0"/>
            </a:br>
            <a:endParaRPr lang="en-US" sz="32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pPr>
              <a:buFont typeface="Arial" pitchFamily="34" charset="0"/>
              <a:buNone/>
            </a:pPr>
            <a:endParaRPr lang="en-US" sz="2800" dirty="0">
              <a:latin typeface="Aparajita" pitchFamily="34" charset="0"/>
              <a:cs typeface="Aparajita" pitchFamily="34" charset="0"/>
            </a:endParaRPr>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31</a:t>
            </a:r>
            <a:endParaRPr lang="en-US" dirty="0"/>
          </a:p>
        </p:txBody>
      </p:sp>
    </p:spTree>
    <p:extLst>
      <p:ext uri="{BB962C8B-B14F-4D97-AF65-F5344CB8AC3E}">
        <p14:creationId xmlns:p14="http://schemas.microsoft.com/office/powerpoint/2010/main" val="374205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marL="457200" indent="-457200">
              <a:buFont typeface="+mj-lt"/>
              <a:buAutoNum type="arabicParenR"/>
            </a:pPr>
            <a:r>
              <a:rPr lang="en-US" dirty="0" smtClean="0"/>
              <a:t>Word Level</a:t>
            </a:r>
          </a:p>
          <a:p>
            <a:pPr marL="457200" indent="-457200">
              <a:buFont typeface="+mj-lt"/>
              <a:buAutoNum type="arabicParenR"/>
            </a:pPr>
            <a:r>
              <a:rPr lang="en-US" dirty="0" smtClean="0"/>
              <a:t>Phrase Level</a:t>
            </a:r>
          </a:p>
          <a:p>
            <a:pPr marL="457200" indent="-457200">
              <a:buFont typeface="+mj-lt"/>
              <a:buAutoNum type="arabicParenR"/>
            </a:pPr>
            <a:r>
              <a:rPr lang="en-US" dirty="0" smtClean="0"/>
              <a:t>Question Level</a:t>
            </a:r>
            <a:endParaRPr lang="en-US"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2" cstate="print"/>
          <a:stretch>
            <a:fillRect/>
          </a:stretch>
        </p:blipFill>
        <p:spPr>
          <a:xfrm>
            <a:off x="3528203" y="2063240"/>
            <a:ext cx="7530861" cy="3828436"/>
          </a:xfrm>
          <a:prstGeom prst="rect">
            <a:avLst/>
          </a:prstGeom>
        </p:spPr>
      </p:pic>
      <p:sp>
        <p:nvSpPr>
          <p:cNvPr id="9" name="شكل حر 8"/>
          <p:cNvSpPr/>
          <p:nvPr/>
        </p:nvSpPr>
        <p:spPr>
          <a:xfrm>
            <a:off x="3243533" y="1880558"/>
            <a:ext cx="8186468" cy="4166559"/>
          </a:xfrm>
          <a:custGeom>
            <a:avLst/>
            <a:gdLst>
              <a:gd name="connsiteX0" fmla="*/ 544904 w 8186468"/>
              <a:gd name="connsiteY0" fmla="*/ 267419 h 4166559"/>
              <a:gd name="connsiteX1" fmla="*/ 388188 w 8186468"/>
              <a:gd name="connsiteY1" fmla="*/ 424135 h 4166559"/>
              <a:gd name="connsiteX2" fmla="*/ 388188 w 8186468"/>
              <a:gd name="connsiteY2" fmla="*/ 1050983 h 4166559"/>
              <a:gd name="connsiteX3" fmla="*/ 544904 w 8186468"/>
              <a:gd name="connsiteY3" fmla="*/ 1207699 h 4166559"/>
              <a:gd name="connsiteX4" fmla="*/ 7313759 w 8186468"/>
              <a:gd name="connsiteY4" fmla="*/ 1207699 h 4166559"/>
              <a:gd name="connsiteX5" fmla="*/ 7470475 w 8186468"/>
              <a:gd name="connsiteY5" fmla="*/ 1050983 h 4166559"/>
              <a:gd name="connsiteX6" fmla="*/ 7470475 w 8186468"/>
              <a:gd name="connsiteY6" fmla="*/ 424135 h 4166559"/>
              <a:gd name="connsiteX7" fmla="*/ 7313759 w 8186468"/>
              <a:gd name="connsiteY7" fmla="*/ 267419 h 4166559"/>
              <a:gd name="connsiteX8" fmla="*/ 694440 w 8186468"/>
              <a:gd name="connsiteY8" fmla="*/ 0 h 4166559"/>
              <a:gd name="connsiteX9" fmla="*/ 7492028 w 8186468"/>
              <a:gd name="connsiteY9" fmla="*/ 0 h 4166559"/>
              <a:gd name="connsiteX10" fmla="*/ 8186468 w 8186468"/>
              <a:gd name="connsiteY10" fmla="*/ 694440 h 4166559"/>
              <a:gd name="connsiteX11" fmla="*/ 8186468 w 8186468"/>
              <a:gd name="connsiteY11" fmla="*/ 3472119 h 4166559"/>
              <a:gd name="connsiteX12" fmla="*/ 7492028 w 8186468"/>
              <a:gd name="connsiteY12" fmla="*/ 4166559 h 4166559"/>
              <a:gd name="connsiteX13" fmla="*/ 694440 w 8186468"/>
              <a:gd name="connsiteY13" fmla="*/ 4166559 h 4166559"/>
              <a:gd name="connsiteX14" fmla="*/ 0 w 8186468"/>
              <a:gd name="connsiteY14" fmla="*/ 3472119 h 4166559"/>
              <a:gd name="connsiteX15" fmla="*/ 0 w 8186468"/>
              <a:gd name="connsiteY15" fmla="*/ 694440 h 4166559"/>
              <a:gd name="connsiteX16" fmla="*/ 694440 w 8186468"/>
              <a:gd name="connsiteY16" fmla="*/ 0 h 416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6468" h="4166559">
                <a:moveTo>
                  <a:pt x="544904" y="267419"/>
                </a:moveTo>
                <a:cubicBezTo>
                  <a:pt x="458352" y="267419"/>
                  <a:pt x="388188" y="337583"/>
                  <a:pt x="388188" y="424135"/>
                </a:cubicBezTo>
                <a:lnTo>
                  <a:pt x="388188" y="1050983"/>
                </a:lnTo>
                <a:cubicBezTo>
                  <a:pt x="388188" y="1137535"/>
                  <a:pt x="458352" y="1207699"/>
                  <a:pt x="544904" y="1207699"/>
                </a:cubicBezTo>
                <a:lnTo>
                  <a:pt x="7313759" y="1207699"/>
                </a:lnTo>
                <a:cubicBezTo>
                  <a:pt x="7400311" y="1207699"/>
                  <a:pt x="7470475" y="1137535"/>
                  <a:pt x="7470475" y="1050983"/>
                </a:cubicBezTo>
                <a:lnTo>
                  <a:pt x="7470475" y="424135"/>
                </a:lnTo>
                <a:cubicBezTo>
                  <a:pt x="7470475" y="337583"/>
                  <a:pt x="7400311" y="267419"/>
                  <a:pt x="7313759" y="267419"/>
                </a:cubicBezTo>
                <a:close/>
                <a:moveTo>
                  <a:pt x="694440" y="0"/>
                </a:moveTo>
                <a:lnTo>
                  <a:pt x="7492028" y="0"/>
                </a:lnTo>
                <a:cubicBezTo>
                  <a:pt x="7875557" y="0"/>
                  <a:pt x="8186468" y="310911"/>
                  <a:pt x="8186468" y="694440"/>
                </a:cubicBezTo>
                <a:lnTo>
                  <a:pt x="8186468" y="3472119"/>
                </a:lnTo>
                <a:cubicBezTo>
                  <a:pt x="8186468" y="3855648"/>
                  <a:pt x="7875557" y="4166559"/>
                  <a:pt x="7492028" y="4166559"/>
                </a:cubicBezTo>
                <a:lnTo>
                  <a:pt x="694440" y="4166559"/>
                </a:lnTo>
                <a:cubicBezTo>
                  <a:pt x="310911" y="4166559"/>
                  <a:pt x="0" y="3855648"/>
                  <a:pt x="0" y="3472119"/>
                </a:cubicBezTo>
                <a:lnTo>
                  <a:pt x="0" y="694440"/>
                </a:lnTo>
                <a:cubicBezTo>
                  <a:pt x="0" y="310911"/>
                  <a:pt x="310911" y="0"/>
                  <a:pt x="694440" y="0"/>
                </a:cubicBezTo>
                <a:close/>
              </a:path>
            </a:pathLst>
          </a:custGeom>
          <a:solidFill>
            <a:srgbClr val="D15A3E">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32</a:t>
            </a:r>
            <a:endParaRPr lang="en-US" dirty="0"/>
          </a:p>
        </p:txBody>
      </p:sp>
    </p:spTree>
    <p:extLst>
      <p:ext uri="{BB962C8B-B14F-4D97-AF65-F5344CB8AC3E}">
        <p14:creationId xmlns:p14="http://schemas.microsoft.com/office/powerpoint/2010/main" val="230591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sz="3200" dirty="0"/>
              <a:t>Question </a:t>
            </a:r>
            <a:r>
              <a:rPr lang="en-US" sz="3200" dirty="0" smtClean="0"/>
              <a:t>Hierarchy</a:t>
            </a:r>
          </a:p>
          <a:p>
            <a:pPr>
              <a:buFont typeface="Wingdings" panose="05000000000000000000" pitchFamily="2" charset="2"/>
              <a:buChar char="Ø"/>
            </a:pPr>
            <a:r>
              <a:rPr lang="en-US" sz="2400" dirty="0" smtClean="0"/>
              <a:t>Question Level</a:t>
            </a:r>
            <a:endParaRPr lang="en-US" sz="2400" dirty="0"/>
          </a:p>
          <a:p>
            <a:endParaRPr lang="en-US" dirty="0" smtClean="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250830" y="2982522"/>
            <a:ext cx="10350465" cy="30645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a:lnSpc>
                <a:spcPct val="150000"/>
              </a:lnSpc>
            </a:pPr>
            <a:r>
              <a:rPr lang="en-US" sz="2400" dirty="0" smtClean="0">
                <a:latin typeface="Aparajita" pitchFamily="34" charset="0"/>
                <a:cs typeface="Aparajita" pitchFamily="34" charset="0"/>
              </a:rPr>
              <a:t>We use a LSTM to encode the sequence of phrase level after max-pooling. The corresponding question-level feature is the LSTM hidden vector at time t.</a:t>
            </a:r>
            <a:r>
              <a:rPr lang="en-US" sz="2400" dirty="0" smtClean="0"/>
              <a:t> </a:t>
            </a:r>
          </a:p>
          <a:p>
            <a:pPr>
              <a:buFont typeface="Arial" pitchFamily="34" charset="0"/>
              <a:buNone/>
            </a:pPr>
            <a:endParaRPr lang="en-US" sz="3200" dirty="0" smtClean="0"/>
          </a:p>
          <a:p>
            <a:pPr>
              <a:buFont typeface="Arial" pitchFamily="34" charset="0"/>
              <a:buNone/>
            </a:pPr>
            <a:r>
              <a:rPr lang="en-US" sz="3200" dirty="0" smtClean="0"/>
              <a:t/>
            </a:r>
            <a:br>
              <a:rPr lang="en-US" sz="3200" dirty="0" smtClean="0"/>
            </a:br>
            <a:endParaRPr lang="en-US" sz="32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pPr>
              <a:buFont typeface="Arial" pitchFamily="34" charset="0"/>
              <a:buNone/>
            </a:pPr>
            <a:endParaRPr lang="en-US" sz="2800" dirty="0">
              <a:latin typeface="Aparajita" pitchFamily="34" charset="0"/>
              <a:cs typeface="Aparajita" pitchFamily="34" charset="0"/>
            </a:endParaRPr>
          </a:p>
        </p:txBody>
      </p:sp>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33</a:t>
            </a:r>
            <a:endParaRPr lang="en-US" dirty="0"/>
          </a:p>
        </p:txBody>
      </p:sp>
    </p:spTree>
    <p:extLst>
      <p:ext uri="{BB962C8B-B14F-4D97-AF65-F5344CB8AC3E}">
        <p14:creationId xmlns:p14="http://schemas.microsoft.com/office/powerpoint/2010/main" val="35086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a:t>
            </a:r>
            <a:r>
              <a:rPr lang="en-US" sz="2400" dirty="0">
                <a:cs typeface="Andalus" pitchFamily="18" charset="-78"/>
              </a:rPr>
              <a:t>definition</a:t>
            </a:r>
          </a:p>
        </p:txBody>
      </p:sp>
      <p:sp>
        <p:nvSpPr>
          <p:cNvPr id="4" name="TextBox 3"/>
          <p:cNvSpPr txBox="1"/>
          <p:nvPr/>
        </p:nvSpPr>
        <p:spPr>
          <a:xfrm>
            <a:off x="5870575" y="6334125"/>
            <a:ext cx="662891" cy="369888"/>
          </a:xfrm>
          <a:prstGeom prst="rect">
            <a:avLst/>
          </a:prstGeom>
          <a:noFill/>
        </p:spPr>
        <p:txBody>
          <a:bodyPr wrap="square" rtlCol="0" anchor="t">
            <a:spAutoFit/>
          </a:bodyPr>
          <a:lstStyle/>
          <a:p>
            <a:r>
              <a:rPr lang="en-US" dirty="0" smtClean="0">
                <a:cs typeface="Arial"/>
              </a:rPr>
              <a:t>5</a:t>
            </a:r>
            <a:endParaRPr lang="en-US" dirty="0">
              <a:cs typeface="Arial"/>
            </a:endParaRPr>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3287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30106" y="221932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 Hierarchy</a:t>
            </a:r>
            <a:endParaRPr lang="en-US" sz="2000" i="1" dirty="0"/>
          </a:p>
        </p:txBody>
      </p:sp>
      <p:sp>
        <p:nvSpPr>
          <p:cNvPr id="10" name="Rectangle 9"/>
          <p:cNvSpPr/>
          <p:nvPr/>
        </p:nvSpPr>
        <p:spPr>
          <a:xfrm>
            <a:off x="6896100" y="2912284"/>
            <a:ext cx="1712094" cy="112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Co-Attention</a:t>
            </a:r>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34</a:t>
            </a:r>
            <a:endParaRPr lang="en-US" dirty="0"/>
          </a:p>
        </p:txBody>
      </p:sp>
      <p:sp>
        <p:nvSpPr>
          <p:cNvPr id="15" name="Arrow: Right 38">
            <a:extLst>
              <a:ext uri="{FF2B5EF4-FFF2-40B4-BE49-F238E27FC236}">
                <a16:creationId xmlns:a16="http://schemas.microsoft.com/office/drawing/2014/main" xmlns="" id="{BD03742E-10E2-4341-A859-C94C9614ACE1}"/>
              </a:ext>
            </a:extLst>
          </p:cNvPr>
          <p:cNvSpPr/>
          <p:nvPr/>
        </p:nvSpPr>
        <p:spPr>
          <a:xfrm rot="960000">
            <a:off x="5452973" y="2624737"/>
            <a:ext cx="1205503"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38">
            <a:extLst>
              <a:ext uri="{FF2B5EF4-FFF2-40B4-BE49-F238E27FC236}">
                <a16:creationId xmlns:a16="http://schemas.microsoft.com/office/drawing/2014/main" xmlns="" id="{09D44CDD-8A0F-40B1-816D-7AD0D203E1CD}"/>
              </a:ext>
            </a:extLst>
          </p:cNvPr>
          <p:cNvSpPr/>
          <p:nvPr/>
        </p:nvSpPr>
        <p:spPr>
          <a:xfrm rot="-1260000">
            <a:off x="5460163" y="3771781"/>
            <a:ext cx="1184625"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38">
            <a:extLst>
              <a:ext uri="{FF2B5EF4-FFF2-40B4-BE49-F238E27FC236}">
                <a16:creationId xmlns:a16="http://schemas.microsoft.com/office/drawing/2014/main" xmlns=""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a16="http://schemas.microsoft.com/office/drawing/2014/main" xmlns=""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xmlns=""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a16="http://schemas.microsoft.com/office/drawing/2014/main" xmlns=""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a16="http://schemas.microsoft.com/office/drawing/2014/main" xmlns=""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a16="http://schemas.microsoft.com/office/drawing/2014/main" xmlns=""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294804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Attention</a:t>
            </a:r>
            <a:endParaRPr lang="en-US" sz="2800" dirty="0">
              <a:solidFill>
                <a:schemeClr val="tx2">
                  <a:lumMod val="95000"/>
                  <a:lumOff val="5000"/>
                </a:schemeClr>
              </a:solidFill>
            </a:endParaRPr>
          </a:p>
        </p:txBody>
      </p:sp>
      <p:sp>
        <p:nvSpPr>
          <p:cNvPr id="8" name="عنصر نائب للمحتوى 6"/>
          <p:cNvSpPr txBox="1">
            <a:spLocks/>
          </p:cNvSpPr>
          <p:nvPr/>
        </p:nvSpPr>
        <p:spPr>
          <a:xfrm>
            <a:off x="1510991" y="2109247"/>
            <a:ext cx="10238322" cy="273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solidFill>
                  <a:srgbClr val="0036E2"/>
                </a:solidFill>
                <a:latin typeface="Aparajita" pitchFamily="34" charset="0"/>
                <a:cs typeface="Aparajita" pitchFamily="34" charset="0"/>
              </a:rPr>
              <a:t>Visual attention </a:t>
            </a:r>
            <a:r>
              <a:rPr lang="en-US" sz="2400" dirty="0" smtClean="0">
                <a:latin typeface="Aparajita" pitchFamily="34" charset="0"/>
                <a:cs typeface="Aparajita" pitchFamily="34" charset="0"/>
              </a:rPr>
              <a:t>: Based on text, which spatial location at image should we look at  </a:t>
            </a:r>
          </a:p>
          <a:p>
            <a:r>
              <a:rPr lang="en-US" sz="2400" dirty="0" smtClean="0">
                <a:solidFill>
                  <a:srgbClr val="0036E2"/>
                </a:solidFill>
                <a:latin typeface="Aparajita" pitchFamily="34" charset="0"/>
                <a:cs typeface="Aparajita" pitchFamily="34" charset="0"/>
              </a:rPr>
              <a:t>Question attention </a:t>
            </a:r>
            <a:r>
              <a:rPr lang="en-US" sz="2400" dirty="0">
                <a:latin typeface="Aparajita" pitchFamily="34" charset="0"/>
                <a:cs typeface="Aparajita" pitchFamily="34" charset="0"/>
              </a:rPr>
              <a:t>:</a:t>
            </a:r>
            <a:r>
              <a:rPr lang="en-US" sz="2200" dirty="0" smtClean="0">
                <a:latin typeface="Aparajita" pitchFamily="34" charset="0"/>
                <a:cs typeface="Aparajita" pitchFamily="34" charset="0"/>
              </a:rPr>
              <a:t> </a:t>
            </a:r>
            <a:r>
              <a:rPr lang="en-US" sz="2200" dirty="0">
                <a:latin typeface="Aparajita" pitchFamily="34" charset="0"/>
                <a:cs typeface="Aparajita" pitchFamily="34" charset="0"/>
              </a:rPr>
              <a:t>B</a:t>
            </a:r>
            <a:r>
              <a:rPr lang="en-US" sz="2200" dirty="0" smtClean="0">
                <a:latin typeface="Aparajita" pitchFamily="34" charset="0"/>
                <a:cs typeface="Aparajita" pitchFamily="34" charset="0"/>
              </a:rPr>
              <a:t>ased on image, which part of the question should we look at </a:t>
            </a:r>
          </a:p>
          <a:p>
            <a:r>
              <a:rPr lang="en-US" sz="2400" dirty="0" smtClean="0">
                <a:solidFill>
                  <a:srgbClr val="0036E2"/>
                </a:solidFill>
                <a:latin typeface="Aparajita" pitchFamily="34" charset="0"/>
                <a:cs typeface="Aparajita" pitchFamily="34" charset="0"/>
              </a:rPr>
              <a:t>Co-attention</a:t>
            </a:r>
            <a:r>
              <a:rPr lang="en-US" sz="2400" dirty="0" smtClean="0">
                <a:latin typeface="Aparajita" pitchFamily="34" charset="0"/>
                <a:cs typeface="Aparajita" pitchFamily="34" charset="0"/>
              </a:rPr>
              <a:t> : applying both of them</a:t>
            </a:r>
          </a:p>
          <a:p>
            <a:endParaRPr lang="en-US" sz="2400" dirty="0" smtClean="0">
              <a:latin typeface="Aparajita" pitchFamily="34" charset="0"/>
              <a:cs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35</a:t>
            </a:r>
            <a:endParaRPr lang="en-US" dirty="0"/>
          </a:p>
        </p:txBody>
      </p:sp>
    </p:spTree>
    <p:extLst>
      <p:ext uri="{BB962C8B-B14F-4D97-AF65-F5344CB8AC3E}">
        <p14:creationId xmlns:p14="http://schemas.microsoft.com/office/powerpoint/2010/main" val="115097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mn-lt"/>
              </a:rPr>
              <a:t>Attention</a:t>
            </a:r>
            <a:endParaRPr lang="en-US" sz="2800" dirty="0">
              <a:latin typeface="+mn-lt"/>
            </a:endParaRPr>
          </a:p>
        </p:txBody>
      </p:sp>
      <p:pic>
        <p:nvPicPr>
          <p:cNvPr id="6" name="صورة 5" descr="bird.jpg"/>
          <p:cNvPicPr>
            <a:picLocks noChangeAspect="1"/>
          </p:cNvPicPr>
          <p:nvPr/>
        </p:nvPicPr>
        <p:blipFill>
          <a:blip r:embed="rId2" cstate="print"/>
          <a:stretch>
            <a:fillRect/>
          </a:stretch>
        </p:blipFill>
        <p:spPr>
          <a:xfrm>
            <a:off x="1429347" y="2419093"/>
            <a:ext cx="9170124" cy="3500845"/>
          </a:xfrm>
          <a:prstGeom prst="rect">
            <a:avLst/>
          </a:prstGeom>
        </p:spPr>
      </p:pic>
      <p:sp>
        <p:nvSpPr>
          <p:cNvPr id="9" name="Title 1"/>
          <p:cNvSpPr txBox="1">
            <a:spLocks/>
          </p:cNvSpPr>
          <p:nvPr/>
        </p:nvSpPr>
        <p:spPr>
          <a:xfrm>
            <a:off x="1429347" y="1936346"/>
            <a:ext cx="10982960" cy="4827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sz="2400" dirty="0" smtClean="0">
                <a:solidFill>
                  <a:schemeClr val="tx2">
                    <a:lumMod val="95000"/>
                    <a:lumOff val="5000"/>
                  </a:schemeClr>
                </a:solidFill>
                <a:latin typeface="+mn-lt"/>
              </a:rPr>
              <a:t>           Question Attention                        Visual attention</a:t>
            </a:r>
            <a:endParaRPr lang="en-US" sz="2400" dirty="0">
              <a:solidFill>
                <a:schemeClr val="tx2">
                  <a:lumMod val="95000"/>
                  <a:lumOff val="5000"/>
                </a:schemeClr>
              </a:solidFill>
              <a:latin typeface="+mn-lt"/>
            </a:endParaRPr>
          </a:p>
        </p:txBody>
      </p:sp>
      <p:sp>
        <p:nvSpPr>
          <p:cNvPr id="8" name="TextBox 12"/>
          <p:cNvSpPr txBox="1"/>
          <p:nvPr/>
        </p:nvSpPr>
        <p:spPr>
          <a:xfrm>
            <a:off x="5870713" y="6334539"/>
            <a:ext cx="441146" cy="369332"/>
          </a:xfrm>
          <a:prstGeom prst="rect">
            <a:avLst/>
          </a:prstGeom>
          <a:noFill/>
        </p:spPr>
        <p:txBody>
          <a:bodyPr wrap="none" rtlCol="0" anchor="t">
            <a:spAutoFit/>
          </a:bodyPr>
          <a:lstStyle/>
          <a:p>
            <a:r>
              <a:rPr lang="en-US" dirty="0" smtClean="0"/>
              <a:t>36</a:t>
            </a:r>
            <a:endParaRPr lang="en-US" dirty="0"/>
          </a:p>
        </p:txBody>
      </p:sp>
    </p:spTree>
    <p:extLst>
      <p:ext uri="{BB962C8B-B14F-4D97-AF65-F5344CB8AC3E}">
        <p14:creationId xmlns:p14="http://schemas.microsoft.com/office/powerpoint/2010/main" val="25003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عنصر نائب للمحتوى 6"/>
          <p:cNvSpPr>
            <a:spLocks noGrp="1"/>
          </p:cNvSpPr>
          <p:nvPr>
            <p:ph idx="1"/>
          </p:nvPr>
        </p:nvSpPr>
        <p:spPr>
          <a:xfrm>
            <a:off x="1121434" y="2285999"/>
            <a:ext cx="10979126" cy="3892731"/>
          </a:xfrm>
        </p:spPr>
        <p:txBody>
          <a:bodyPr>
            <a:normAutofit/>
          </a:bodyPr>
          <a:lstStyle/>
          <a:p>
            <a:r>
              <a:rPr lang="en-US" sz="3200" dirty="0" smtClean="0">
                <a:solidFill>
                  <a:srgbClr val="0036E2"/>
                </a:solidFill>
              </a:rPr>
              <a:t>Parallel </a:t>
            </a:r>
            <a:r>
              <a:rPr lang="en-US" sz="3200" dirty="0" smtClean="0">
                <a:solidFill>
                  <a:srgbClr val="0036E2"/>
                </a:solidFill>
                <a:latin typeface="Aparajita" pitchFamily="34" charset="0"/>
                <a:cs typeface="Aparajita" pitchFamily="34" charset="0"/>
              </a:rPr>
              <a:t>Co-Attention </a:t>
            </a:r>
            <a:r>
              <a:rPr lang="en-US" sz="3200" dirty="0" smtClean="0">
                <a:latin typeface="Aparajita" pitchFamily="34" charset="0"/>
                <a:cs typeface="Aparajita" pitchFamily="34" charset="0"/>
              </a:rPr>
              <a:t>: </a:t>
            </a:r>
            <a:r>
              <a:rPr lang="en-US" sz="3200" dirty="0">
                <a:latin typeface="Aparajita" pitchFamily="34" charset="0"/>
                <a:cs typeface="Aparajita" pitchFamily="34" charset="0"/>
              </a:rPr>
              <a:t>Parallel co-attention attends to the image and question simultaneously, we connect the image and question by calculating the similarity between image </a:t>
            </a:r>
            <a:r>
              <a:rPr lang="en-US" sz="3200" dirty="0" smtClean="0">
                <a:latin typeface="Aparajita" pitchFamily="34" charset="0"/>
                <a:cs typeface="Aparajita" pitchFamily="34" charset="0"/>
              </a:rPr>
              <a:t>and question </a:t>
            </a:r>
            <a:r>
              <a:rPr lang="en-US" sz="3200" dirty="0">
                <a:latin typeface="Aparajita" pitchFamily="34" charset="0"/>
                <a:cs typeface="Aparajita" pitchFamily="34" charset="0"/>
              </a:rPr>
              <a:t>features at all pairs of </a:t>
            </a:r>
            <a:r>
              <a:rPr lang="en-US" sz="3200" dirty="0" smtClean="0">
                <a:latin typeface="Aparajita" pitchFamily="34" charset="0"/>
                <a:cs typeface="Aparajita" pitchFamily="34" charset="0"/>
              </a:rPr>
              <a:t>image-locations </a:t>
            </a:r>
            <a:r>
              <a:rPr lang="en-US" sz="3200" dirty="0">
                <a:latin typeface="Aparajita" pitchFamily="34" charset="0"/>
                <a:cs typeface="Aparajita" pitchFamily="34" charset="0"/>
              </a:rPr>
              <a:t>and question-locations</a:t>
            </a:r>
            <a:endParaRPr lang="en-US" sz="32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pPr>
              <a:buNone/>
            </a:pPr>
            <a:endParaRPr lang="en-US" sz="2800" dirty="0">
              <a:latin typeface="Aparajita" pitchFamily="34" charset="0"/>
              <a:cs typeface="Aparajita" pitchFamily="34" charset="0"/>
            </a:endParaRPr>
          </a:p>
        </p:txBody>
      </p:sp>
      <p:sp>
        <p:nvSpPr>
          <p:cNvPr id="6"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7</a:t>
            </a:r>
            <a:endParaRPr lang="en-US" dirty="0"/>
          </a:p>
        </p:txBody>
      </p:sp>
    </p:spTree>
    <p:extLst>
      <p:ext uri="{BB962C8B-B14F-4D97-AF65-F5344CB8AC3E}">
        <p14:creationId xmlns:p14="http://schemas.microsoft.com/office/powerpoint/2010/main" val="155210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Tree>
    <p:extLst>
      <p:ext uri="{BB962C8B-B14F-4D97-AF65-F5344CB8AC3E}">
        <p14:creationId xmlns:p14="http://schemas.microsoft.com/office/powerpoint/2010/main" val="18452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
        <p:nvSpPr>
          <p:cNvPr id="6" name="مستطيل 5"/>
          <p:cNvSpPr/>
          <p:nvPr/>
        </p:nvSpPr>
        <p:spPr>
          <a:xfrm>
            <a:off x="7061200" y="2712720"/>
            <a:ext cx="1798320" cy="217424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9" name="مربع نص 8"/>
          <p:cNvSpPr txBox="1"/>
          <p:nvPr/>
        </p:nvSpPr>
        <p:spPr>
          <a:xfrm>
            <a:off x="677705" y="2712720"/>
            <a:ext cx="2299175" cy="830997"/>
          </a:xfrm>
          <a:prstGeom prst="rect">
            <a:avLst/>
          </a:prstGeom>
          <a:noFill/>
        </p:spPr>
        <p:txBody>
          <a:bodyPr wrap="square" rtlCol="0">
            <a:spAutoFit/>
          </a:bodyPr>
          <a:lstStyle/>
          <a:p>
            <a:r>
              <a:rPr lang="en-US" sz="2400" dirty="0" smtClean="0">
                <a:solidFill>
                  <a:srgbClr val="FF0000"/>
                </a:solidFill>
              </a:rPr>
              <a:t>Calculating the </a:t>
            </a:r>
            <a:r>
              <a:rPr lang="en-US" sz="2400" dirty="0">
                <a:solidFill>
                  <a:srgbClr val="FF0000"/>
                </a:solidFill>
              </a:rPr>
              <a:t>affinity matrix</a:t>
            </a:r>
            <a:endParaRPr lang="en-US" sz="2400" dirty="0">
              <a:solidFill>
                <a:srgbClr val="FF0000"/>
              </a:solidFill>
            </a:endParaRPr>
          </a:p>
        </p:txBody>
      </p:sp>
    </p:spTree>
    <p:extLst>
      <p:ext uri="{BB962C8B-B14F-4D97-AF65-F5344CB8AC3E}">
        <p14:creationId xmlns:p14="http://schemas.microsoft.com/office/powerpoint/2010/main" val="338401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
        <p:nvSpPr>
          <p:cNvPr id="6" name="مستطيل 5"/>
          <p:cNvSpPr/>
          <p:nvPr/>
        </p:nvSpPr>
        <p:spPr>
          <a:xfrm>
            <a:off x="8392160" y="2001520"/>
            <a:ext cx="1654540" cy="367792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مربع نص 9"/>
          <p:cNvSpPr txBox="1"/>
          <p:nvPr/>
        </p:nvSpPr>
        <p:spPr>
          <a:xfrm>
            <a:off x="677705" y="2712720"/>
            <a:ext cx="3592543" cy="1569660"/>
          </a:xfrm>
          <a:prstGeom prst="rect">
            <a:avLst/>
          </a:prstGeom>
          <a:noFill/>
        </p:spPr>
        <p:txBody>
          <a:bodyPr wrap="square" rtlCol="0">
            <a:spAutoFit/>
          </a:bodyPr>
          <a:lstStyle/>
          <a:p>
            <a:r>
              <a:rPr lang="en-US" sz="2400" dirty="0">
                <a:solidFill>
                  <a:srgbClr val="FF0000"/>
                </a:solidFill>
              </a:rPr>
              <a:t>Calculating the attention probabilities of each image region and </a:t>
            </a:r>
            <a:r>
              <a:rPr lang="en-US" sz="2400" dirty="0" smtClean="0">
                <a:solidFill>
                  <a:srgbClr val="FF0000"/>
                </a:solidFill>
              </a:rPr>
              <a:t>question word</a:t>
            </a:r>
            <a:endParaRPr lang="en-US" sz="2400" dirty="0">
              <a:solidFill>
                <a:srgbClr val="FF0000"/>
              </a:solidFill>
            </a:endParaRPr>
          </a:p>
        </p:txBody>
      </p:sp>
    </p:spTree>
    <p:extLst>
      <p:ext uri="{BB962C8B-B14F-4D97-AF65-F5344CB8AC3E}">
        <p14:creationId xmlns:p14="http://schemas.microsoft.com/office/powerpoint/2010/main" val="171845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
        <p:nvSpPr>
          <p:cNvPr id="6" name="مستطيل 5"/>
          <p:cNvSpPr/>
          <p:nvPr/>
        </p:nvSpPr>
        <p:spPr>
          <a:xfrm>
            <a:off x="10464800" y="2032000"/>
            <a:ext cx="904240" cy="357632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9" name="مربع نص 8"/>
          <p:cNvSpPr txBox="1"/>
          <p:nvPr/>
        </p:nvSpPr>
        <p:spPr>
          <a:xfrm>
            <a:off x="677705" y="2712720"/>
            <a:ext cx="3396455" cy="1200329"/>
          </a:xfrm>
          <a:prstGeom prst="rect">
            <a:avLst/>
          </a:prstGeom>
          <a:noFill/>
        </p:spPr>
        <p:txBody>
          <a:bodyPr wrap="square" rtlCol="0">
            <a:spAutoFit/>
          </a:bodyPr>
          <a:lstStyle/>
          <a:p>
            <a:r>
              <a:rPr lang="en-US" sz="2400" dirty="0" smtClean="0">
                <a:solidFill>
                  <a:srgbClr val="FF0000"/>
                </a:solidFill>
              </a:rPr>
              <a:t>Calculating the image </a:t>
            </a:r>
            <a:r>
              <a:rPr lang="en-US" sz="2400" dirty="0">
                <a:solidFill>
                  <a:srgbClr val="FF0000"/>
                </a:solidFill>
              </a:rPr>
              <a:t>and question attention vectors</a:t>
            </a:r>
            <a:endParaRPr lang="en-US" sz="2400" dirty="0">
              <a:solidFill>
                <a:srgbClr val="FF0000"/>
              </a:solidFill>
            </a:endParaRPr>
          </a:p>
        </p:txBody>
      </p:sp>
    </p:spTree>
    <p:extLst>
      <p:ext uri="{BB962C8B-B14F-4D97-AF65-F5344CB8AC3E}">
        <p14:creationId xmlns:p14="http://schemas.microsoft.com/office/powerpoint/2010/main" val="27474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30106" y="221932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 Hierarchy</a:t>
            </a:r>
            <a:endParaRPr lang="en-US" sz="2000" i="1" dirty="0"/>
          </a:p>
        </p:txBody>
      </p:sp>
      <p:sp>
        <p:nvSpPr>
          <p:cNvPr id="10" name="Rectangle 9"/>
          <p:cNvSpPr/>
          <p:nvPr/>
        </p:nvSpPr>
        <p:spPr>
          <a:xfrm>
            <a:off x="6896100" y="2912284"/>
            <a:ext cx="1712094" cy="112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Co-Attention</a:t>
            </a:r>
          </a:p>
        </p:txBody>
      </p:sp>
      <p:sp>
        <p:nvSpPr>
          <p:cNvPr id="11" name="Arrow: Right 9"/>
          <p:cNvSpPr/>
          <p:nvPr/>
        </p:nvSpPr>
        <p:spPr>
          <a:xfrm>
            <a:off x="8703261" y="3304745"/>
            <a:ext cx="1132890"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9953625" y="3039553"/>
            <a:ext cx="2074324" cy="1125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Encoding for Predicting Answers</a:t>
            </a:r>
          </a:p>
        </p:txBody>
      </p:sp>
      <p:sp>
        <p:nvSpPr>
          <p:cNvPr id="13"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9</a:t>
            </a:r>
            <a:endParaRPr lang="en-US" dirty="0"/>
          </a:p>
        </p:txBody>
      </p:sp>
      <p:sp>
        <p:nvSpPr>
          <p:cNvPr id="15" name="Arrow: Right 38">
            <a:extLst>
              <a:ext uri="{FF2B5EF4-FFF2-40B4-BE49-F238E27FC236}">
                <a16:creationId xmlns:a16="http://schemas.microsoft.com/office/drawing/2014/main" xmlns="" id="{BD03742E-10E2-4341-A859-C94C9614ACE1}"/>
              </a:ext>
            </a:extLst>
          </p:cNvPr>
          <p:cNvSpPr/>
          <p:nvPr/>
        </p:nvSpPr>
        <p:spPr>
          <a:xfrm rot="960000">
            <a:off x="5452973" y="2624737"/>
            <a:ext cx="1205503"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38">
            <a:extLst>
              <a:ext uri="{FF2B5EF4-FFF2-40B4-BE49-F238E27FC236}">
                <a16:creationId xmlns:a16="http://schemas.microsoft.com/office/drawing/2014/main" xmlns="" id="{09D44CDD-8A0F-40B1-816D-7AD0D203E1CD}"/>
              </a:ext>
            </a:extLst>
          </p:cNvPr>
          <p:cNvSpPr/>
          <p:nvPr/>
        </p:nvSpPr>
        <p:spPr>
          <a:xfrm rot="-1260000">
            <a:off x="5460163" y="3771781"/>
            <a:ext cx="1184625"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38">
            <a:extLst>
              <a:ext uri="{FF2B5EF4-FFF2-40B4-BE49-F238E27FC236}">
                <a16:creationId xmlns:a16="http://schemas.microsoft.com/office/drawing/2014/main" xmlns=""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a16="http://schemas.microsoft.com/office/drawing/2014/main" xmlns=""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xmlns=""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a16="http://schemas.microsoft.com/office/drawing/2014/main" xmlns=""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a16="http://schemas.microsoft.com/office/drawing/2014/main" xmlns=""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a16="http://schemas.microsoft.com/office/drawing/2014/main" xmlns=""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18315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6"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en-US" dirty="0" smtClean="0">
                <a:cs typeface="Arial"/>
              </a:rPr>
              <a:t>6</a:t>
            </a:r>
            <a:endParaRPr lang="en-US" dirty="0">
              <a:cs typeface="Arial"/>
            </a:endParaRPr>
          </a:p>
        </p:txBody>
      </p:sp>
      <p:sp>
        <p:nvSpPr>
          <p:cNvPr id="10" name="Title 1"/>
          <p:cNvSpPr txBox="1">
            <a:spLocks/>
          </p:cNvSpPr>
          <p:nvPr/>
        </p:nvSpPr>
        <p:spPr>
          <a:xfrm>
            <a:off x="-2090332" y="193381"/>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en-US" sz="4000" dirty="0">
              <a:latin typeface="Arial Black" pitchFamily="34" charset="0"/>
            </a:endParaRPr>
          </a:p>
        </p:txBody>
      </p:sp>
      <p:sp>
        <p:nvSpPr>
          <p:cNvPr id="11" name="Content Placeholder 2"/>
          <p:cNvSpPr>
            <a:spLocks noGrp="1"/>
          </p:cNvSpPr>
          <p:nvPr>
            <p:ph idx="1"/>
          </p:nvPr>
        </p:nvSpPr>
        <p:spPr>
          <a:xfrm>
            <a:off x="439615" y="1697330"/>
            <a:ext cx="11140513" cy="1590226"/>
          </a:xfrm>
        </p:spPr>
        <p:txBody>
          <a:bodyPr vert="horz" lIns="91440" tIns="45720" rIns="91440" bIns="45720" rtlCol="0" anchor="t">
            <a:normAutofit fontScale="70000" lnSpcReduction="20000"/>
          </a:bodyPr>
          <a:lstStyle/>
          <a:p>
            <a:pPr>
              <a:buNone/>
            </a:pPr>
            <a:r>
              <a:rPr lang="en-US" sz="4600" dirty="0" smtClean="0">
                <a:solidFill>
                  <a:srgbClr val="000000"/>
                </a:solidFill>
                <a:latin typeface="Aparajita" pitchFamily="34" charset="0"/>
                <a:cs typeface="Aparajita" pitchFamily="34" charset="0"/>
              </a:rPr>
              <a:t>How to build a model that extract feature of an image related</a:t>
            </a:r>
          </a:p>
          <a:p>
            <a:pPr>
              <a:buNone/>
            </a:pPr>
            <a:r>
              <a:rPr lang="en-US" sz="4600" dirty="0" smtClean="0">
                <a:solidFill>
                  <a:srgbClr val="000000"/>
                </a:solidFill>
                <a:latin typeface="Aparajita" pitchFamily="34" charset="0"/>
                <a:cs typeface="Aparajita" pitchFamily="34" charset="0"/>
              </a:rPr>
              <a:t>to a given question ?</a:t>
            </a:r>
          </a:p>
          <a:p>
            <a:pPr>
              <a:buNone/>
            </a:pPr>
            <a:r>
              <a:rPr lang="en-US" dirty="0" smtClean="0">
                <a:latin typeface="+mn-ea"/>
                <a:cs typeface="+mn-ea"/>
              </a:rPr>
              <a:t/>
            </a:r>
            <a:br>
              <a:rPr lang="en-US" dirty="0" smtClean="0">
                <a:latin typeface="+mn-ea"/>
                <a:cs typeface="+mn-ea"/>
              </a:rPr>
            </a:br>
            <a:endParaRPr lang="en-US" sz="2500" dirty="0" smtClean="0">
              <a:solidFill>
                <a:srgbClr val="000000"/>
              </a:solidFill>
              <a:cs typeface="Arial"/>
            </a:endParaRPr>
          </a:p>
          <a:p>
            <a:pPr>
              <a:buNone/>
            </a:pPr>
            <a:endParaRPr lang="en-US" sz="2500" dirty="0">
              <a:solidFill>
                <a:srgbClr val="000000"/>
              </a:solidFill>
              <a:cs typeface="Arial"/>
            </a:endParaRPr>
          </a:p>
        </p:txBody>
      </p:sp>
      <p:pic>
        <p:nvPicPr>
          <p:cNvPr id="12" name="صورة 11" descr="download (1).jpg"/>
          <p:cNvPicPr>
            <a:picLocks noChangeAspect="1"/>
          </p:cNvPicPr>
          <p:nvPr/>
        </p:nvPicPr>
        <p:blipFill>
          <a:blip r:embed="rId3" cstate="print"/>
          <a:stretch>
            <a:fillRect/>
          </a:stretch>
        </p:blipFill>
        <p:spPr>
          <a:xfrm>
            <a:off x="4262718" y="2492443"/>
            <a:ext cx="4504766" cy="3330141"/>
          </a:xfrm>
          <a:prstGeom prst="rect">
            <a:avLst/>
          </a:prstGeom>
        </p:spPr>
      </p:pic>
      <p:sp>
        <p:nvSpPr>
          <p:cNvPr id="6" name="Title 1"/>
          <p:cNvSpPr>
            <a:spLocks noGrp="1"/>
          </p:cNvSpPr>
          <p:nvPr>
            <p:ph type="title"/>
          </p:nvPr>
        </p:nvSpPr>
        <p:spPr>
          <a:xfrm>
            <a:off x="439615" y="480407"/>
            <a:ext cx="9601200" cy="1142385"/>
          </a:xfrm>
        </p:spPr>
        <p:txBody>
          <a:bodyPr/>
          <a:lstStyle/>
          <a:p>
            <a:r>
              <a:rPr lang="en-US" sz="3600" b="0" dirty="0"/>
              <a:t>Problem definition</a:t>
            </a:r>
            <a:r>
              <a:rPr lang="en-US" b="0" dirty="0"/>
              <a:t/>
            </a:r>
            <a:br>
              <a:rPr lang="en-US" b="0" dirty="0"/>
            </a:br>
            <a:endParaRPr lang="en-US" dirty="0"/>
          </a:p>
        </p:txBody>
      </p:sp>
    </p:spTree>
    <p:extLst>
      <p:ext uri="{BB962C8B-B14F-4D97-AF65-F5344CB8AC3E}">
        <p14:creationId xmlns:p14="http://schemas.microsoft.com/office/powerpoint/2010/main" val="196013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631474" y="5146766"/>
            <a:ext cx="5917476" cy="88827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61257" y="4302331"/>
            <a:ext cx="3278777" cy="1477328"/>
          </a:xfrm>
          <a:prstGeom prst="rect">
            <a:avLst/>
          </a:prstGeom>
          <a:noFill/>
        </p:spPr>
        <p:txBody>
          <a:bodyPr wrap="square" rtlCol="0">
            <a:spAutoFit/>
          </a:bodyPr>
          <a:lstStyle/>
          <a:p>
            <a:r>
              <a:rPr lang="en-US" dirty="0" smtClean="0">
                <a:solidFill>
                  <a:srgbClr val="FF0000"/>
                </a:solidFill>
                <a:latin typeface="Aharoni" pitchFamily="2" charset="-79"/>
                <a:cs typeface="Aharoni" pitchFamily="2" charset="-79"/>
              </a:rPr>
              <a:t>At </a:t>
            </a:r>
            <a:r>
              <a:rPr lang="en-US" dirty="0" smtClean="0">
                <a:solidFill>
                  <a:srgbClr val="0036E2"/>
                </a:solidFill>
                <a:latin typeface="Aharoni" pitchFamily="2" charset="-79"/>
                <a:cs typeface="Aharoni" pitchFamily="2" charset="-79"/>
              </a:rPr>
              <a:t>word level </a:t>
            </a:r>
            <a:r>
              <a:rPr lang="en-US" dirty="0" smtClean="0">
                <a:solidFill>
                  <a:srgbClr val="FF0000"/>
                </a:solidFill>
                <a:latin typeface="Aharoni" pitchFamily="2" charset="-79"/>
                <a:cs typeface="Aharoni" pitchFamily="2" charset="-79"/>
              </a:rPr>
              <a:t> obtain phrase level and enter the co-attention model to obtain attended image and question related to word </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735977" y="4389121"/>
            <a:ext cx="5917476" cy="7184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09005" y="4289268"/>
            <a:ext cx="3278777" cy="1477328"/>
          </a:xfrm>
          <a:prstGeom prst="rect">
            <a:avLst/>
          </a:prstGeom>
          <a:noFill/>
          <a:ln>
            <a:solidFill>
              <a:srgbClr val="FF0000"/>
            </a:solidFill>
          </a:ln>
        </p:spPr>
        <p:txBody>
          <a:bodyPr wrap="square" rtlCol="0">
            <a:spAutoFit/>
          </a:bodyPr>
          <a:lstStyle/>
          <a:p>
            <a:r>
              <a:rPr lang="en-US" dirty="0" smtClean="0">
                <a:solidFill>
                  <a:srgbClr val="FF0000"/>
                </a:solidFill>
                <a:latin typeface="Aharoni" pitchFamily="2" charset="-79"/>
                <a:cs typeface="Aharoni" pitchFamily="2" charset="-79"/>
              </a:rPr>
              <a:t>At </a:t>
            </a:r>
            <a:r>
              <a:rPr lang="en-US" dirty="0" smtClean="0">
                <a:solidFill>
                  <a:srgbClr val="0036E2"/>
                </a:solidFill>
                <a:latin typeface="Aharoni" pitchFamily="2" charset="-79"/>
                <a:cs typeface="Aharoni" pitchFamily="2" charset="-79"/>
              </a:rPr>
              <a:t>phrase level </a:t>
            </a:r>
            <a:r>
              <a:rPr lang="en-US" dirty="0" smtClean="0">
                <a:solidFill>
                  <a:srgbClr val="FF0000"/>
                </a:solidFill>
                <a:latin typeface="Aharoni" pitchFamily="2" charset="-79"/>
                <a:cs typeface="Aharoni" pitchFamily="2" charset="-79"/>
              </a:rPr>
              <a:t>obtain question level and enter the co-attention model to obtain attended image and question </a:t>
            </a:r>
            <a:r>
              <a:rPr lang="en-US" dirty="0" err="1" smtClean="0">
                <a:solidFill>
                  <a:srgbClr val="FF0000"/>
                </a:solidFill>
                <a:latin typeface="Aharoni" pitchFamily="2" charset="-79"/>
                <a:cs typeface="Aharoni" pitchFamily="2" charset="-79"/>
              </a:rPr>
              <a:t>realted</a:t>
            </a:r>
            <a:r>
              <a:rPr lang="en-US" dirty="0" smtClean="0">
                <a:solidFill>
                  <a:srgbClr val="FF0000"/>
                </a:solidFill>
                <a:latin typeface="Aharoni" pitchFamily="2" charset="-79"/>
                <a:cs typeface="Aharoni" pitchFamily="2" charset="-79"/>
              </a:rPr>
              <a:t> to phrase </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749039" y="3200400"/>
            <a:ext cx="5917476" cy="12540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61257" y="3701440"/>
            <a:ext cx="3278777" cy="1200329"/>
          </a:xfrm>
          <a:prstGeom prst="rect">
            <a:avLst/>
          </a:prstGeom>
          <a:noFill/>
          <a:ln>
            <a:solidFill>
              <a:srgbClr val="FF0000"/>
            </a:solidFill>
          </a:ln>
        </p:spPr>
        <p:txBody>
          <a:bodyPr wrap="square" rtlCol="0">
            <a:spAutoFit/>
          </a:bodyPr>
          <a:lstStyle/>
          <a:p>
            <a:r>
              <a:rPr lang="en-US" dirty="0" smtClean="0">
                <a:solidFill>
                  <a:srgbClr val="FF0000"/>
                </a:solidFill>
                <a:latin typeface="Aharoni" pitchFamily="2" charset="-79"/>
                <a:cs typeface="Aharoni" pitchFamily="2" charset="-79"/>
              </a:rPr>
              <a:t>At </a:t>
            </a:r>
            <a:r>
              <a:rPr lang="en-US" dirty="0" smtClean="0">
                <a:solidFill>
                  <a:srgbClr val="0036E2"/>
                </a:solidFill>
                <a:latin typeface="Aharoni" pitchFamily="2" charset="-79"/>
                <a:cs typeface="Aharoni" pitchFamily="2" charset="-79"/>
              </a:rPr>
              <a:t>question level </a:t>
            </a:r>
            <a:r>
              <a:rPr lang="en-US" dirty="0" smtClean="0">
                <a:solidFill>
                  <a:srgbClr val="FF0000"/>
                </a:solidFill>
                <a:latin typeface="Aharoni" pitchFamily="2" charset="-79"/>
                <a:cs typeface="Aharoni" pitchFamily="2" charset="-79"/>
              </a:rPr>
              <a:t>just enter the co-attention model to obtain attended image and question related to question </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762102" y="2168434"/>
            <a:ext cx="5773784" cy="10319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61257" y="3701440"/>
            <a:ext cx="3278777" cy="646331"/>
          </a:xfrm>
          <a:prstGeom prst="rect">
            <a:avLst/>
          </a:prstGeom>
          <a:noFill/>
          <a:ln>
            <a:solidFill>
              <a:srgbClr val="FF0000"/>
            </a:solidFill>
          </a:ln>
        </p:spPr>
        <p:txBody>
          <a:bodyPr wrap="square" rtlCol="0">
            <a:spAutoFit/>
          </a:bodyPr>
          <a:lstStyle/>
          <a:p>
            <a:r>
              <a:rPr lang="en-US" dirty="0" smtClean="0">
                <a:solidFill>
                  <a:srgbClr val="FF0000"/>
                </a:solidFill>
                <a:latin typeface="Aharoni" pitchFamily="2" charset="-79"/>
                <a:cs typeface="Aharoni" pitchFamily="2" charset="-79"/>
              </a:rPr>
              <a:t>Soft max probability distribution for vocabulary</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35" name="Rectangle 34"/>
          <p:cNvSpPr/>
          <p:nvPr/>
        </p:nvSpPr>
        <p:spPr>
          <a:xfrm>
            <a:off x="4622922" y="2479039"/>
            <a:ext cx="2540000"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Building</a:t>
            </a:r>
          </a:p>
        </p:txBody>
      </p:sp>
      <p:sp>
        <p:nvSpPr>
          <p:cNvPr id="9" name="Rectangle 8"/>
          <p:cNvSpPr/>
          <p:nvPr/>
        </p:nvSpPr>
        <p:spPr>
          <a:xfrm>
            <a:off x="9286241" y="2479039"/>
            <a:ext cx="2440190" cy="16568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Interface</a:t>
            </a:r>
          </a:p>
        </p:txBody>
      </p:sp>
      <p:sp>
        <p:nvSpPr>
          <p:cNvPr id="10" name="Arrow: Right 9"/>
          <p:cNvSpPr/>
          <p:nvPr/>
        </p:nvSpPr>
        <p:spPr>
          <a:xfrm>
            <a:off x="7442446" y="3017490"/>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870713" y="6334539"/>
            <a:ext cx="437940" cy="369332"/>
          </a:xfrm>
          <a:prstGeom prst="rect">
            <a:avLst/>
          </a:prstGeom>
          <a:noFill/>
        </p:spPr>
        <p:txBody>
          <a:bodyPr wrap="none" rtlCol="0" anchor="t">
            <a:spAutoFit/>
          </a:bodyPr>
          <a:lstStyle/>
          <a:p>
            <a:r>
              <a:rPr lang="ar-EG" dirty="0" smtClean="0"/>
              <a:t>41</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
        <p:nvSpPr>
          <p:cNvPr id="13" name="Arrow: Right 9"/>
          <p:cNvSpPr/>
          <p:nvPr/>
        </p:nvSpPr>
        <p:spPr>
          <a:xfrm>
            <a:off x="2986191" y="3017489"/>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532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Interface</a:t>
            </a:r>
            <a:r>
              <a:rPr lang="en-US" b="0" dirty="0"/>
              <a:t/>
            </a:r>
            <a:br>
              <a:rPr lang="en-US" b="0" dirty="0"/>
            </a:br>
            <a:endParaRPr lang="en-US" dirty="0"/>
          </a:p>
        </p:txBody>
      </p:sp>
      <p:sp>
        <p:nvSpPr>
          <p:cNvPr id="3" name="Content Placeholder 2"/>
          <p:cNvSpPr>
            <a:spLocks noGrp="1"/>
          </p:cNvSpPr>
          <p:nvPr>
            <p:ph idx="1"/>
          </p:nvPr>
        </p:nvSpPr>
        <p:spPr>
          <a:xfrm>
            <a:off x="592016" y="1934308"/>
            <a:ext cx="9601200" cy="3809999"/>
          </a:xfrm>
        </p:spPr>
        <p:txBody>
          <a:bodyPr vert="horz" lIns="91440" tIns="45720" rIns="91440" bIns="45720" rtlCol="0" anchor="t">
            <a:normAutofit/>
          </a:bodyPr>
          <a:lstStyle/>
          <a:p>
            <a:pPr marL="228600" lvl="1" indent="-228600">
              <a:spcBef>
                <a:spcPts val="1800"/>
              </a:spcBef>
            </a:pPr>
            <a:r>
              <a:rPr lang="en-US" sz="2000" dirty="0" smtClean="0">
                <a:latin typeface="Arial"/>
                <a:cs typeface="Arial"/>
              </a:rPr>
              <a:t>We built a user interface for the system, which allows the user to interact with the system.</a:t>
            </a:r>
          </a:p>
          <a:p>
            <a:pPr marL="228600" lvl="1" indent="-228600">
              <a:spcBef>
                <a:spcPts val="1800"/>
              </a:spcBef>
            </a:pPr>
            <a:r>
              <a:rPr lang="en-US" sz="2000" dirty="0" smtClean="0">
                <a:latin typeface="Arial"/>
                <a:cs typeface="Arial"/>
              </a:rPr>
              <a:t>We used Python’s </a:t>
            </a:r>
            <a:r>
              <a:rPr lang="en-US" sz="2000" dirty="0">
                <a:latin typeface="Arial"/>
                <a:cs typeface="Arial"/>
              </a:rPr>
              <a:t>framework with CSS and </a:t>
            </a:r>
            <a:r>
              <a:rPr lang="en-US" sz="2000" dirty="0" err="1">
                <a:latin typeface="Arial"/>
                <a:cs typeface="Arial"/>
              </a:rPr>
              <a:t>Javascript</a:t>
            </a:r>
            <a:r>
              <a:rPr lang="en-US" sz="2000" dirty="0">
                <a:latin typeface="Arial"/>
                <a:cs typeface="Arial"/>
              </a:rPr>
              <a:t> </a:t>
            </a:r>
            <a:r>
              <a:rPr lang="en-US" sz="2000" dirty="0" smtClean="0">
                <a:latin typeface="Arial"/>
                <a:cs typeface="Arial"/>
              </a:rPr>
              <a:t>for </a:t>
            </a:r>
            <a:r>
              <a:rPr lang="en-US" sz="2000" dirty="0">
                <a:cs typeface="Arial"/>
              </a:rPr>
              <a:t>web </a:t>
            </a:r>
            <a:r>
              <a:rPr lang="en-US" sz="2000" dirty="0" smtClean="0">
                <a:cs typeface="Arial"/>
              </a:rPr>
              <a:t>interface, </a:t>
            </a:r>
            <a:r>
              <a:rPr lang="en-US" sz="2000" dirty="0">
                <a:cs typeface="Arial"/>
              </a:rPr>
              <a:t>Java and xml for android </a:t>
            </a:r>
            <a:r>
              <a:rPr lang="en-US" sz="2000" dirty="0" smtClean="0">
                <a:cs typeface="Arial"/>
              </a:rPr>
              <a:t>interface</a:t>
            </a:r>
            <a:endParaRPr lang="en-US" sz="2000" dirty="0">
              <a:cs typeface="Arial"/>
            </a:endParaRPr>
          </a:p>
        </p:txBody>
      </p:sp>
      <p:sp>
        <p:nvSpPr>
          <p:cNvPr id="4" name="TextBox 3"/>
          <p:cNvSpPr txBox="1"/>
          <p:nvPr/>
        </p:nvSpPr>
        <p:spPr>
          <a:xfrm>
            <a:off x="5870713" y="6334539"/>
            <a:ext cx="441146" cy="369332"/>
          </a:xfrm>
          <a:prstGeom prst="rect">
            <a:avLst/>
          </a:prstGeom>
          <a:noFill/>
        </p:spPr>
        <p:txBody>
          <a:bodyPr wrap="none" rtlCol="0" anchor="t">
            <a:spAutoFit/>
          </a:bodyPr>
          <a:lstStyle/>
          <a:p>
            <a:r>
              <a:rPr lang="ar-EG" dirty="0" smtClean="0">
                <a:cs typeface="Arial"/>
              </a:rPr>
              <a:t>42</a:t>
            </a:r>
            <a:endParaRPr lang="en-US" dirty="0"/>
          </a:p>
        </p:txBody>
      </p:sp>
    </p:spTree>
    <p:extLst>
      <p:ext uri="{BB962C8B-B14F-4D97-AF65-F5344CB8AC3E}">
        <p14:creationId xmlns:p14="http://schemas.microsoft.com/office/powerpoint/2010/main" val="307492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smtClean="0">
                <a:cs typeface="Andalus" pitchFamily="18" charset="-78"/>
              </a:rPr>
              <a:t>Results</a:t>
            </a:r>
            <a:endParaRPr lang="en-US" sz="2400" dirty="0">
              <a:cs typeface="Andalus" pitchFamily="18" charset="-78"/>
            </a:endParaRPr>
          </a:p>
        </p:txBody>
      </p:sp>
      <p:sp>
        <p:nvSpPr>
          <p:cNvPr id="4" name="TextBox 3"/>
          <p:cNvSpPr txBox="1"/>
          <p:nvPr/>
        </p:nvSpPr>
        <p:spPr>
          <a:xfrm>
            <a:off x="5870713" y="6334539"/>
            <a:ext cx="441146" cy="369332"/>
          </a:xfrm>
          <a:prstGeom prst="rect">
            <a:avLst/>
          </a:prstGeom>
          <a:noFill/>
        </p:spPr>
        <p:txBody>
          <a:bodyPr wrap="none" rtlCol="0" anchor="t">
            <a:spAutoFit/>
          </a:bodyPr>
          <a:lstStyle/>
          <a:p>
            <a:r>
              <a:rPr lang="ar-EG" dirty="0" smtClean="0">
                <a:cs typeface="Arial"/>
              </a:rPr>
              <a:t>43</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81186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60" y="503853"/>
            <a:ext cx="10327640" cy="1142385"/>
          </a:xfrm>
        </p:spPr>
        <p:txBody>
          <a:bodyPr/>
          <a:lstStyle/>
          <a:p>
            <a:r>
              <a:rPr lang="en-US" b="0" dirty="0" smtClean="0"/>
              <a:t>Results </a:t>
            </a:r>
            <a:r>
              <a:rPr lang="en-GB" b="0" dirty="0" smtClean="0"/>
              <a:t/>
            </a:r>
            <a:br>
              <a:rPr lang="en-GB" b="0" dirty="0" smtClean="0"/>
            </a:br>
            <a:endParaRPr lang="en-US" b="0" dirty="0"/>
          </a:p>
        </p:txBody>
      </p:sp>
      <p:sp>
        <p:nvSpPr>
          <p:cNvPr id="3" name="عنصر نائب للمحتوى 2"/>
          <p:cNvSpPr>
            <a:spLocks noGrp="1"/>
          </p:cNvSpPr>
          <p:nvPr>
            <p:ph idx="1"/>
          </p:nvPr>
        </p:nvSpPr>
        <p:spPr>
          <a:xfrm>
            <a:off x="568960" y="1646238"/>
            <a:ext cx="10096351" cy="3809999"/>
          </a:xfrm>
        </p:spPr>
        <p:txBody>
          <a:bodyPr>
            <a:normAutofit fontScale="70000" lnSpcReduction="20000"/>
          </a:bodyPr>
          <a:lstStyle/>
          <a:p>
            <a:pPr>
              <a:lnSpc>
                <a:spcPct val="120000"/>
              </a:lnSpc>
            </a:pPr>
            <a:r>
              <a:rPr lang="en-US" sz="3600" dirty="0"/>
              <a:t>We achieved 52.06% accuracy on the testing dataset that covers 20,278 samples of the total 38,948 testing samples</a:t>
            </a:r>
            <a:r>
              <a:rPr lang="en-US" sz="3600" dirty="0" smtClean="0"/>
              <a:t>.</a:t>
            </a:r>
          </a:p>
          <a:p>
            <a:endParaRPr lang="en-US" dirty="0" smtClean="0"/>
          </a:p>
          <a:p>
            <a:endParaRPr lang="en-US" dirty="0"/>
          </a:p>
          <a:p>
            <a:endParaRPr lang="en-US" dirty="0" smtClean="0"/>
          </a:p>
          <a:p>
            <a:endParaRPr lang="en-US" dirty="0" smtClean="0"/>
          </a:p>
          <a:p>
            <a:endParaRPr lang="en-US" dirty="0"/>
          </a:p>
          <a:p>
            <a:pPr>
              <a:lnSpc>
                <a:spcPct val="120000"/>
              </a:lnSpc>
            </a:pPr>
            <a:r>
              <a:rPr lang="en-US" sz="3600" dirty="0"/>
              <a:t>We enhanced our model to achieve better accuracy but we would not able to retrain the model because of the resources unavailability.</a:t>
            </a:r>
          </a:p>
          <a:p>
            <a:endParaRPr lang="en-US" dirty="0"/>
          </a:p>
        </p:txBody>
      </p:sp>
      <p:pic>
        <p:nvPicPr>
          <p:cNvPr id="11" name="صورة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0172" y="2660592"/>
            <a:ext cx="6069188" cy="1781290"/>
          </a:xfrm>
          <a:prstGeom prst="rect">
            <a:avLst/>
          </a:prstGeom>
        </p:spPr>
      </p:pic>
      <p:sp>
        <p:nvSpPr>
          <p:cNvPr id="12" name="TextBox 10"/>
          <p:cNvSpPr txBox="1"/>
          <p:nvPr/>
        </p:nvSpPr>
        <p:spPr>
          <a:xfrm>
            <a:off x="5870713" y="6334539"/>
            <a:ext cx="437940" cy="369332"/>
          </a:xfrm>
          <a:prstGeom prst="rect">
            <a:avLst/>
          </a:prstGeom>
          <a:noFill/>
        </p:spPr>
        <p:txBody>
          <a:bodyPr wrap="none" rtlCol="0" anchor="t">
            <a:spAutoFit/>
          </a:bodyPr>
          <a:lstStyle/>
          <a:p>
            <a:r>
              <a:rPr lang="ar-EG" dirty="0" smtClean="0"/>
              <a:t>44</a:t>
            </a:r>
            <a:endParaRPr lang="en-US" dirty="0"/>
          </a:p>
        </p:txBody>
      </p:sp>
    </p:spTree>
    <p:extLst>
      <p:ext uri="{BB962C8B-B14F-4D97-AF65-F5344CB8AC3E}">
        <p14:creationId xmlns:p14="http://schemas.microsoft.com/office/powerpoint/2010/main" val="48369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smtClean="0">
                <a:cs typeface="Andalus" pitchFamily="18" charset="-78"/>
              </a:rPr>
              <a:t>Results</a:t>
            </a:r>
          </a:p>
          <a:p>
            <a:r>
              <a:rPr lang="en-US" sz="2400" dirty="0"/>
              <a:t>Problems </a:t>
            </a:r>
            <a:r>
              <a:rPr lang="en-US" sz="2400" dirty="0" smtClean="0"/>
              <a:t>faced</a:t>
            </a:r>
            <a:endParaRPr lang="en-US" sz="2400" dirty="0">
              <a:cs typeface="Andalus" pitchFamily="18" charset="-78"/>
            </a:endParaRPr>
          </a:p>
        </p:txBody>
      </p:sp>
      <p:sp>
        <p:nvSpPr>
          <p:cNvPr id="4" name="TextBox 3"/>
          <p:cNvSpPr txBox="1"/>
          <p:nvPr/>
        </p:nvSpPr>
        <p:spPr>
          <a:xfrm>
            <a:off x="5870713" y="6334539"/>
            <a:ext cx="437940" cy="369332"/>
          </a:xfrm>
          <a:prstGeom prst="rect">
            <a:avLst/>
          </a:prstGeom>
          <a:noFill/>
        </p:spPr>
        <p:txBody>
          <a:bodyPr wrap="none" rtlCol="0">
            <a:spAutoFit/>
          </a:bodyPr>
          <a:lstStyle/>
          <a:p>
            <a:r>
              <a:rPr lang="ar-EG" dirty="0" smtClean="0"/>
              <a:t>45</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70544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615" y="480407"/>
            <a:ext cx="9601200" cy="1142385"/>
          </a:xfrm>
        </p:spPr>
        <p:txBody>
          <a:bodyPr>
            <a:normAutofit/>
          </a:bodyPr>
          <a:lstStyle/>
          <a:p>
            <a:r>
              <a:rPr lang="en-US" sz="3600" b="0" dirty="0" smtClean="0"/>
              <a:t>Problems faced</a:t>
            </a:r>
            <a:r>
              <a:rPr lang="en-US" b="0" dirty="0" smtClean="0"/>
              <a:t/>
            </a:r>
            <a:br>
              <a:rPr lang="en-US" b="0" dirty="0" smtClean="0"/>
            </a:br>
            <a:r>
              <a:rPr lang="en-US" b="0" dirty="0" smtClean="0"/>
              <a:t>	</a:t>
            </a:r>
            <a:endParaRPr lang="en-US" b="0" dirty="0"/>
          </a:p>
        </p:txBody>
      </p:sp>
      <p:sp>
        <p:nvSpPr>
          <p:cNvPr id="7" name="TextBox 6"/>
          <p:cNvSpPr txBox="1"/>
          <p:nvPr/>
        </p:nvSpPr>
        <p:spPr>
          <a:xfrm>
            <a:off x="5870713" y="6334539"/>
            <a:ext cx="437940" cy="369332"/>
          </a:xfrm>
          <a:prstGeom prst="rect">
            <a:avLst/>
          </a:prstGeom>
          <a:noFill/>
        </p:spPr>
        <p:txBody>
          <a:bodyPr wrap="none" rtlCol="0" anchor="t">
            <a:spAutoFit/>
          </a:bodyPr>
          <a:lstStyle/>
          <a:p>
            <a:r>
              <a:rPr lang="ar-EG" dirty="0" smtClean="0"/>
              <a:t>46</a:t>
            </a:r>
            <a:endParaRPr lang="en-US" dirty="0"/>
          </a:p>
        </p:txBody>
      </p:sp>
      <p:sp>
        <p:nvSpPr>
          <p:cNvPr id="5" name="Content Placeholder 2"/>
          <p:cNvSpPr>
            <a:spLocks noGrp="1"/>
          </p:cNvSpPr>
          <p:nvPr>
            <p:ph idx="1"/>
          </p:nvPr>
        </p:nvSpPr>
        <p:spPr>
          <a:xfrm>
            <a:off x="685800" y="1622792"/>
            <a:ext cx="10050360" cy="4447427"/>
          </a:xfrm>
        </p:spPr>
        <p:txBody>
          <a:bodyPr vert="horz" lIns="91440" tIns="45720" rIns="91440" bIns="45720" rtlCol="0" anchor="t">
            <a:normAutofit/>
          </a:bodyPr>
          <a:lstStyle/>
          <a:p>
            <a:r>
              <a:rPr lang="en-US" sz="2400" dirty="0"/>
              <a:t>Dealing with large image datasets.</a:t>
            </a:r>
          </a:p>
          <a:p>
            <a:r>
              <a:rPr lang="en-US" sz="2400" dirty="0"/>
              <a:t>Finding recourses for training our model.</a:t>
            </a:r>
          </a:p>
          <a:p>
            <a:r>
              <a:rPr lang="en-US" sz="2400" dirty="0"/>
              <a:t>Lack of researches that cover this problem.</a:t>
            </a:r>
          </a:p>
          <a:p>
            <a:pPr marL="0" indent="0">
              <a:buNone/>
            </a:pPr>
            <a:endParaRPr lang="en-US" sz="2400" dirty="0">
              <a:cs typeface="Andalus" pitchFamily="18" charset="-78"/>
            </a:endParaRPr>
          </a:p>
          <a:p>
            <a:endParaRPr lang="en-US" sz="2400" dirty="0" smtClean="0">
              <a:cs typeface="Andalus" pitchFamily="18" charset="-78"/>
            </a:endParaRPr>
          </a:p>
        </p:txBody>
      </p:sp>
    </p:spTree>
    <p:extLst>
      <p:ext uri="{BB962C8B-B14F-4D97-AF65-F5344CB8AC3E}">
        <p14:creationId xmlns:p14="http://schemas.microsoft.com/office/powerpoint/2010/main" val="155989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endParaRPr lang="en-US" sz="2400" dirty="0">
              <a:cs typeface="Andalus" pitchFamily="18" charset="-78"/>
            </a:endParaRP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smtClean="0"/>
              <a:t>7</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98195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smtClean="0">
                <a:cs typeface="Andalus" pitchFamily="18" charset="-78"/>
              </a:rPr>
              <a:t>Results</a:t>
            </a:r>
            <a:endParaRPr lang="ar-EG" sz="2400" dirty="0" smtClean="0">
              <a:cs typeface="Andalus" pitchFamily="18" charset="-78"/>
            </a:endParaRPr>
          </a:p>
          <a:p>
            <a:r>
              <a:rPr lang="en-US" sz="2400" dirty="0"/>
              <a:t>Problems </a:t>
            </a:r>
            <a:r>
              <a:rPr lang="en-US" sz="2400" dirty="0" smtClean="0"/>
              <a:t>faced</a:t>
            </a:r>
            <a:endParaRPr lang="en-US" sz="2400" dirty="0">
              <a:cs typeface="Andalus" pitchFamily="18" charset="-78"/>
            </a:endParaRPr>
          </a:p>
          <a:p>
            <a:r>
              <a:rPr lang="en-US" sz="2400" dirty="0">
                <a:cs typeface="Andalus" pitchFamily="18" charset="-78"/>
              </a:rPr>
              <a:t>Conclusion and Future Work</a:t>
            </a:r>
          </a:p>
        </p:txBody>
      </p:sp>
      <p:sp>
        <p:nvSpPr>
          <p:cNvPr id="4" name="TextBox 3"/>
          <p:cNvSpPr txBox="1"/>
          <p:nvPr/>
        </p:nvSpPr>
        <p:spPr>
          <a:xfrm>
            <a:off x="5870713" y="6334539"/>
            <a:ext cx="441146" cy="369332"/>
          </a:xfrm>
          <a:prstGeom prst="rect">
            <a:avLst/>
          </a:prstGeom>
          <a:noFill/>
        </p:spPr>
        <p:txBody>
          <a:bodyPr wrap="none" rtlCol="0" anchor="t">
            <a:spAutoFit/>
          </a:bodyPr>
          <a:lstStyle/>
          <a:p>
            <a:r>
              <a:rPr lang="ar-EG" dirty="0" smtClean="0">
                <a:cs typeface="Arial"/>
              </a:rPr>
              <a:t>47</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14998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00" y="1681314"/>
            <a:ext cx="11401060" cy="4959642"/>
          </a:xfrm>
        </p:spPr>
        <p:txBody>
          <a:bodyPr>
            <a:normAutofit/>
          </a:bodyPr>
          <a:lstStyle/>
          <a:p>
            <a:r>
              <a:rPr lang="en-US" sz="2400" b="1" dirty="0" smtClean="0">
                <a:solidFill>
                  <a:srgbClr val="C00000"/>
                </a:solidFill>
              </a:rPr>
              <a:t>Conclusion</a:t>
            </a:r>
            <a:endParaRPr lang="en-US" sz="2400" b="1" dirty="0">
              <a:solidFill>
                <a:srgbClr val="C00000"/>
              </a:solidFill>
            </a:endParaRPr>
          </a:p>
          <a:p>
            <a:pPr lvl="2">
              <a:lnSpc>
                <a:spcPct val="150000"/>
              </a:lnSpc>
            </a:pPr>
            <a:r>
              <a:rPr lang="en-US" sz="2000" dirty="0"/>
              <a:t>In our system, we tried to make an effective application to answer an image related to a given question by merging between natural language processing and convolution neural network. We got an overall accuracy 52.06% accuracy on the testing dataset that covers 20,278 sample of the total 38,948 testing samples</a:t>
            </a:r>
            <a:r>
              <a:rPr lang="en-US" sz="2000" dirty="0" smtClean="0"/>
              <a:t>.</a:t>
            </a:r>
          </a:p>
          <a:p>
            <a:pPr lvl="2">
              <a:lnSpc>
                <a:spcPct val="150000"/>
              </a:lnSpc>
            </a:pPr>
            <a:r>
              <a:rPr lang="en-US" sz="2000" dirty="0"/>
              <a:t>The system is able to answer different types of questions includes objects, numbers, colors and locations.</a:t>
            </a:r>
          </a:p>
          <a:p>
            <a:pPr marL="506412" lvl="2" indent="0">
              <a:lnSpc>
                <a:spcPct val="150000"/>
              </a:lnSpc>
              <a:buNone/>
            </a:pPr>
            <a:endParaRPr lang="en-US" sz="2000" dirty="0" smtClean="0"/>
          </a:p>
          <a:p>
            <a:pPr marL="506412" lvl="2" indent="0">
              <a:lnSpc>
                <a:spcPct val="150000"/>
              </a:lnSpc>
              <a:buNone/>
            </a:pPr>
            <a:endParaRPr lang="en-US" sz="2000" dirty="0"/>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Conclusion and Future Work</a:t>
            </a:r>
            <a:r>
              <a:rPr lang="en-US" b="0" dirty="0"/>
              <a:t/>
            </a:r>
            <a:br>
              <a:rPr lang="en-US" b="0" dirty="0"/>
            </a:br>
            <a:endParaRPr lang="en-US" dirty="0"/>
          </a:p>
        </p:txBody>
      </p:sp>
      <p:sp>
        <p:nvSpPr>
          <p:cNvPr id="7" name="Rectangle 6"/>
          <p:cNvSpPr/>
          <p:nvPr/>
        </p:nvSpPr>
        <p:spPr>
          <a:xfrm>
            <a:off x="5502058" y="6271624"/>
            <a:ext cx="1180095" cy="369332"/>
          </a:xfrm>
          <a:prstGeom prst="rect">
            <a:avLst/>
          </a:prstGeom>
        </p:spPr>
        <p:txBody>
          <a:bodyPr wrap="square">
            <a:spAutoFit/>
          </a:bodyPr>
          <a:lstStyle/>
          <a:p>
            <a:pPr algn="ctr"/>
            <a:r>
              <a:rPr lang="ar-EG" dirty="0" smtClean="0"/>
              <a:t>48</a:t>
            </a:r>
            <a:endParaRPr lang="en-US" dirty="0"/>
          </a:p>
        </p:txBody>
      </p:sp>
    </p:spTree>
    <p:extLst>
      <p:ext uri="{BB962C8B-B14F-4D97-AF65-F5344CB8AC3E}">
        <p14:creationId xmlns:p14="http://schemas.microsoft.com/office/powerpoint/2010/main" val="168240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00" y="1681314"/>
            <a:ext cx="11401060" cy="4959642"/>
          </a:xfrm>
        </p:spPr>
        <p:txBody>
          <a:bodyPr>
            <a:normAutofit/>
          </a:bodyPr>
          <a:lstStyle/>
          <a:p>
            <a:r>
              <a:rPr lang="en-US" sz="2400" b="1" dirty="0">
                <a:solidFill>
                  <a:srgbClr val="C00000"/>
                </a:solidFill>
              </a:rPr>
              <a:t>Future </a:t>
            </a:r>
            <a:r>
              <a:rPr lang="en-US" sz="2400" b="1" dirty="0" smtClean="0">
                <a:solidFill>
                  <a:srgbClr val="C00000"/>
                </a:solidFill>
              </a:rPr>
              <a:t>Work</a:t>
            </a:r>
            <a:endParaRPr lang="en-US" sz="2400" b="1" dirty="0">
              <a:solidFill>
                <a:srgbClr val="C00000"/>
              </a:solidFill>
            </a:endParaRPr>
          </a:p>
          <a:p>
            <a:pPr lvl="2"/>
            <a:r>
              <a:rPr lang="en-US" sz="2000" dirty="0" smtClean="0"/>
              <a:t>Deal </a:t>
            </a:r>
            <a:r>
              <a:rPr lang="en-US" sz="2000" dirty="0"/>
              <a:t>with more different types of questions.</a:t>
            </a:r>
          </a:p>
          <a:p>
            <a:pPr lvl="2"/>
            <a:r>
              <a:rPr lang="en-US" sz="2000" dirty="0" smtClean="0"/>
              <a:t>Generate </a:t>
            </a:r>
            <a:r>
              <a:rPr lang="en-US" sz="2000" dirty="0"/>
              <a:t>complete answers using encoder decoder model.</a:t>
            </a:r>
          </a:p>
          <a:p>
            <a:pPr lvl="2"/>
            <a:r>
              <a:rPr lang="en-US" sz="2000" dirty="0" smtClean="0"/>
              <a:t>Increase </a:t>
            </a:r>
            <a:r>
              <a:rPr lang="en-US" sz="2000" dirty="0"/>
              <a:t>the classifier training data.</a:t>
            </a:r>
          </a:p>
          <a:p>
            <a:pPr lvl="2"/>
            <a:r>
              <a:rPr lang="en-US" sz="2000" dirty="0" smtClean="0"/>
              <a:t>Visualizing </a:t>
            </a:r>
            <a:r>
              <a:rPr lang="en-US" sz="2000" dirty="0"/>
              <a:t>the attention between the Image and the question</a:t>
            </a:r>
            <a:r>
              <a:rPr lang="en-US" sz="2000" dirty="0" smtClean="0"/>
              <a:t>.</a:t>
            </a:r>
          </a:p>
          <a:p>
            <a:pPr lvl="2"/>
            <a:r>
              <a:rPr lang="en-US" sz="2000" dirty="0" smtClean="0"/>
              <a:t>Publishing the </a:t>
            </a:r>
            <a:r>
              <a:rPr lang="en-US" sz="2000" dirty="0"/>
              <a:t>application on Google store and Apple store.</a:t>
            </a:r>
          </a:p>
        </p:txBody>
      </p:sp>
      <p:sp>
        <p:nvSpPr>
          <p:cNvPr id="5" name="Title 1">
            <a:extLst>
              <a:ext uri="{FF2B5EF4-FFF2-40B4-BE49-F238E27FC236}">
                <a16:creationId xmlns:a16="http://schemas.microsoft.com/office/drawing/2014/main" xmlns="" id="{0757A621-6A53-44C1-9B3A-8095AB7AEC5B}"/>
              </a:ext>
            </a:extLst>
          </p:cNvPr>
          <p:cNvSpPr>
            <a:spLocks noGrp="1"/>
          </p:cNvSpPr>
          <p:nvPr>
            <p:ph type="title"/>
          </p:nvPr>
        </p:nvSpPr>
        <p:spPr>
          <a:xfrm>
            <a:off x="445500" y="486000"/>
            <a:ext cx="9601200" cy="1142385"/>
          </a:xfrm>
        </p:spPr>
        <p:txBody>
          <a:bodyPr/>
          <a:lstStyle/>
          <a:p>
            <a:r>
              <a:rPr lang="en-US" sz="3600" b="0" dirty="0"/>
              <a:t>Conclusion and Future Work</a:t>
            </a:r>
            <a:r>
              <a:rPr lang="en-US" b="0" dirty="0"/>
              <a:t/>
            </a:r>
            <a:br>
              <a:rPr lang="en-US" b="0" dirty="0"/>
            </a:br>
            <a:endParaRPr lang="en-US" dirty="0"/>
          </a:p>
        </p:txBody>
      </p:sp>
      <p:sp>
        <p:nvSpPr>
          <p:cNvPr id="7" name="Rectangle 6"/>
          <p:cNvSpPr/>
          <p:nvPr/>
        </p:nvSpPr>
        <p:spPr>
          <a:xfrm>
            <a:off x="5502058" y="6271624"/>
            <a:ext cx="1180095" cy="369332"/>
          </a:xfrm>
          <a:prstGeom prst="rect">
            <a:avLst/>
          </a:prstGeom>
        </p:spPr>
        <p:txBody>
          <a:bodyPr wrap="square">
            <a:spAutoFit/>
          </a:bodyPr>
          <a:lstStyle/>
          <a:p>
            <a:pPr algn="ctr"/>
            <a:r>
              <a:rPr lang="ar-EG" dirty="0" smtClean="0"/>
              <a:t>49</a:t>
            </a:r>
            <a:endParaRPr lang="en-US" dirty="0"/>
          </a:p>
        </p:txBody>
      </p:sp>
    </p:spTree>
    <p:extLst>
      <p:ext uri="{BB962C8B-B14F-4D97-AF65-F5344CB8AC3E}">
        <p14:creationId xmlns:p14="http://schemas.microsoft.com/office/powerpoint/2010/main" val="224724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439615" y="480407"/>
            <a:ext cx="9601200" cy="1142385"/>
          </a:xfrm>
        </p:spPr>
        <p:txBody>
          <a:bodyPr/>
          <a:lstStyle/>
          <a:p>
            <a:r>
              <a:rPr lang="en-US" sz="3600" b="0" dirty="0"/>
              <a:t>Time Plan</a:t>
            </a:r>
            <a:r>
              <a:rPr lang="en-US" b="0" dirty="0"/>
              <a:t/>
            </a:r>
            <a:br>
              <a:rPr lang="en-US" b="0" dirty="0"/>
            </a:br>
            <a:endParaRPr lang="en-US" dirty="0"/>
          </a:p>
        </p:txBody>
      </p:sp>
      <p:pic>
        <p:nvPicPr>
          <p:cNvPr id="2" name="Picture 2" descr="Capture12.PNG">
            <a:extLst>
              <a:ext uri="{FF2B5EF4-FFF2-40B4-BE49-F238E27FC236}">
                <a16:creationId xmlns="" xmlns:a16="http://schemas.microsoft.com/office/drawing/2014/main" id="{56D3FF32-1ABF-440E-B584-79666C07E559}"/>
              </a:ext>
            </a:extLst>
          </p:cNvPr>
          <p:cNvPicPr>
            <a:picLocks noChangeAspect="1"/>
          </p:cNvPicPr>
          <p:nvPr/>
        </p:nvPicPr>
        <p:blipFill>
          <a:blip r:embed="rId2" cstate="print"/>
          <a:stretch>
            <a:fillRect/>
          </a:stretch>
        </p:blipFill>
        <p:spPr>
          <a:xfrm>
            <a:off x="747713" y="1885950"/>
            <a:ext cx="10499725" cy="2906502"/>
          </a:xfrm>
          <a:prstGeom prst="rect">
            <a:avLst/>
          </a:prstGeom>
        </p:spPr>
      </p:pic>
    </p:spTree>
    <p:extLst>
      <p:ext uri="{BB962C8B-B14F-4D97-AF65-F5344CB8AC3E}">
        <p14:creationId xmlns:p14="http://schemas.microsoft.com/office/powerpoint/2010/main" val="6727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fontScale="92500" lnSpcReduction="10000"/>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a:cs typeface="Andalus" pitchFamily="18" charset="-78"/>
              </a:rPr>
              <a:t>Results</a:t>
            </a:r>
            <a:endParaRPr lang="en-US" sz="2400" dirty="0" smtClean="0">
              <a:cs typeface="Andalus" pitchFamily="18" charset="-78"/>
            </a:endParaRPr>
          </a:p>
          <a:p>
            <a:r>
              <a:rPr lang="en-US" sz="2400" dirty="0" smtClean="0"/>
              <a:t>Problems faced</a:t>
            </a:r>
            <a:endParaRPr lang="ar-EG" sz="2400" dirty="0" smtClean="0"/>
          </a:p>
          <a:p>
            <a:r>
              <a:rPr lang="en-US" sz="2400" dirty="0">
                <a:cs typeface="Andalus" pitchFamily="18" charset="-78"/>
              </a:rPr>
              <a:t>Conclusion and Future Work</a:t>
            </a:r>
          </a:p>
          <a:p>
            <a:r>
              <a:rPr lang="en-US" sz="2400" dirty="0" smtClean="0">
                <a:cs typeface="Andalus" pitchFamily="18" charset="-78"/>
              </a:rPr>
              <a:t>Demo</a:t>
            </a:r>
          </a:p>
        </p:txBody>
      </p:sp>
      <p:sp>
        <p:nvSpPr>
          <p:cNvPr id="4" name="TextBox 3"/>
          <p:cNvSpPr txBox="1"/>
          <p:nvPr/>
        </p:nvSpPr>
        <p:spPr>
          <a:xfrm>
            <a:off x="5870713" y="6334539"/>
            <a:ext cx="439544" cy="369332"/>
          </a:xfrm>
          <a:prstGeom prst="rect">
            <a:avLst/>
          </a:prstGeom>
          <a:noFill/>
        </p:spPr>
        <p:txBody>
          <a:bodyPr wrap="none" rtlCol="0">
            <a:spAutoFit/>
          </a:bodyPr>
          <a:lstStyle/>
          <a:p>
            <a:r>
              <a:rPr lang="en-US" dirty="0" smtClean="0"/>
              <a:t>5</a:t>
            </a:r>
            <a:r>
              <a:rPr lang="ar-EG" dirty="0" smtClean="0"/>
              <a:t>0</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58898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79486" y="1953607"/>
            <a:ext cx="9601200" cy="1142385"/>
          </a:xfrm>
        </p:spPr>
        <p:txBody>
          <a:bodyPr>
            <a:normAutofit fontScale="90000"/>
          </a:bodyPr>
          <a:lstStyle/>
          <a:p>
            <a:r>
              <a:rPr lang="en-US" sz="8300" b="0" dirty="0" smtClean="0"/>
              <a:t>Demo</a:t>
            </a:r>
            <a:r>
              <a:rPr lang="en-US" b="0" dirty="0" smtClean="0"/>
              <a:t/>
            </a:r>
            <a:br>
              <a:rPr lang="en-US" b="0" dirty="0" smtClean="0"/>
            </a:br>
            <a:endParaRPr lang="en-US" dirty="0"/>
          </a:p>
        </p:txBody>
      </p:sp>
      <p:sp>
        <p:nvSpPr>
          <p:cNvPr id="7" name="TextBox 6"/>
          <p:cNvSpPr txBox="1"/>
          <p:nvPr/>
        </p:nvSpPr>
        <p:spPr>
          <a:xfrm>
            <a:off x="5870713" y="6334539"/>
            <a:ext cx="439544" cy="369332"/>
          </a:xfrm>
          <a:prstGeom prst="rect">
            <a:avLst/>
          </a:prstGeom>
          <a:noFill/>
        </p:spPr>
        <p:txBody>
          <a:bodyPr wrap="none" rtlCol="0" anchor="t">
            <a:spAutoFit/>
          </a:bodyPr>
          <a:lstStyle/>
          <a:p>
            <a:r>
              <a:rPr lang="en-US" dirty="0" smtClean="0"/>
              <a:t>5</a:t>
            </a:r>
            <a:r>
              <a:rPr lang="ar-EG" dirty="0" smtClean="0"/>
              <a:t>1</a:t>
            </a:r>
            <a:endParaRPr lang="en-US" dirty="0"/>
          </a:p>
        </p:txBody>
      </p:sp>
    </p:spTree>
    <p:extLst>
      <p:ext uri="{BB962C8B-B14F-4D97-AF65-F5344CB8AC3E}">
        <p14:creationId xmlns:p14="http://schemas.microsoft.com/office/powerpoint/2010/main" val="87848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fontScale="85000" lnSpcReduction="20000"/>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a:cs typeface="Andalus" pitchFamily="18" charset="-78"/>
              </a:rPr>
              <a:t>Results</a:t>
            </a:r>
            <a:endParaRPr lang="en-US" sz="2400" dirty="0" smtClean="0">
              <a:cs typeface="Andalus" pitchFamily="18" charset="-78"/>
            </a:endParaRPr>
          </a:p>
          <a:p>
            <a:r>
              <a:rPr lang="en-US" sz="2400" dirty="0" smtClean="0"/>
              <a:t>Problems faced</a:t>
            </a:r>
            <a:endParaRPr lang="ar-EG" sz="2400" dirty="0" smtClean="0"/>
          </a:p>
          <a:p>
            <a:r>
              <a:rPr lang="en-US" sz="2400" dirty="0">
                <a:cs typeface="Andalus" pitchFamily="18" charset="-78"/>
              </a:rPr>
              <a:t>Conclusion and Future </a:t>
            </a:r>
            <a:r>
              <a:rPr lang="en-US" sz="2400" dirty="0" smtClean="0">
                <a:cs typeface="Andalus" pitchFamily="18" charset="-78"/>
              </a:rPr>
              <a:t>Work</a:t>
            </a:r>
            <a:endParaRPr lang="en-US" sz="2400" dirty="0">
              <a:cs typeface="Andalus" pitchFamily="18" charset="-78"/>
            </a:endParaRPr>
          </a:p>
          <a:p>
            <a:r>
              <a:rPr lang="en-US" sz="2400" dirty="0" smtClean="0">
                <a:cs typeface="Andalus" pitchFamily="18" charset="-78"/>
              </a:rPr>
              <a:t>Demo</a:t>
            </a:r>
            <a:endParaRPr lang="en-US" sz="2400" dirty="0">
              <a:cs typeface="Arial"/>
            </a:endParaRPr>
          </a:p>
          <a:p>
            <a:r>
              <a:rPr lang="en-US" sz="2400" dirty="0">
                <a:cs typeface="Arial"/>
              </a:rPr>
              <a:t>References </a:t>
            </a:r>
          </a:p>
        </p:txBody>
      </p:sp>
      <p:sp>
        <p:nvSpPr>
          <p:cNvPr id="4" name="TextBox 3"/>
          <p:cNvSpPr txBox="1"/>
          <p:nvPr/>
        </p:nvSpPr>
        <p:spPr>
          <a:xfrm>
            <a:off x="5870713" y="6334539"/>
            <a:ext cx="439544" cy="369332"/>
          </a:xfrm>
          <a:prstGeom prst="rect">
            <a:avLst/>
          </a:prstGeom>
          <a:noFill/>
        </p:spPr>
        <p:txBody>
          <a:bodyPr wrap="none" rtlCol="0">
            <a:spAutoFit/>
          </a:bodyPr>
          <a:lstStyle/>
          <a:p>
            <a:r>
              <a:rPr lang="en-US" dirty="0" smtClean="0"/>
              <a:t>5</a:t>
            </a:r>
            <a:r>
              <a:rPr lang="ar-EG" dirty="0" smtClean="0"/>
              <a:t>2</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966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615" y="480407"/>
            <a:ext cx="9601200" cy="1142385"/>
          </a:xfrm>
        </p:spPr>
        <p:txBody>
          <a:bodyPr/>
          <a:lstStyle/>
          <a:p>
            <a:r>
              <a:rPr lang="en-US" sz="3600" b="0" dirty="0"/>
              <a:t>References </a:t>
            </a:r>
            <a:r>
              <a:rPr lang="en-US" b="0" dirty="0"/>
              <a:t/>
            </a:r>
            <a:br>
              <a:rPr lang="en-US" b="0" dirty="0"/>
            </a:br>
            <a:endParaRPr lang="en-US" dirty="0"/>
          </a:p>
        </p:txBody>
      </p:sp>
      <p:sp>
        <p:nvSpPr>
          <p:cNvPr id="5" name="Content Placeholder 2"/>
          <p:cNvSpPr txBox="1">
            <a:spLocks/>
          </p:cNvSpPr>
          <p:nvPr/>
        </p:nvSpPr>
        <p:spPr>
          <a:xfrm>
            <a:off x="592016" y="1300480"/>
            <a:ext cx="11051344" cy="478536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lvl="0" fontAlgn="base"/>
            <a:r>
              <a:rPr lang="en-US" dirty="0" err="1"/>
              <a:t>Chenyue</a:t>
            </a:r>
            <a:r>
              <a:rPr lang="en-US" dirty="0"/>
              <a:t> </a:t>
            </a:r>
            <a:r>
              <a:rPr lang="en-US" dirty="0" err="1"/>
              <a:t>Meng</a:t>
            </a:r>
            <a:r>
              <a:rPr lang="en-US" dirty="0"/>
              <a:t> and </a:t>
            </a:r>
            <a:r>
              <a:rPr lang="en-US" dirty="0" err="1"/>
              <a:t>Yixin</a:t>
            </a:r>
            <a:r>
              <a:rPr lang="en-US" dirty="0"/>
              <a:t> Wang, “Image-Question-Linguistic Co-Attention for Visual Question Answering”, 2016.</a:t>
            </a:r>
          </a:p>
          <a:p>
            <a:pPr lvl="0"/>
            <a:r>
              <a:rPr lang="en-GB" dirty="0"/>
              <a:t>Alisha </a:t>
            </a:r>
            <a:r>
              <a:rPr lang="en-GB" dirty="0" err="1"/>
              <a:t>Rege</a:t>
            </a:r>
            <a:r>
              <a:rPr lang="en-GB" dirty="0"/>
              <a:t> and </a:t>
            </a:r>
            <a:r>
              <a:rPr lang="en-GB" dirty="0" err="1"/>
              <a:t>Payal</a:t>
            </a:r>
            <a:r>
              <a:rPr lang="en-GB" dirty="0"/>
              <a:t> Bajaj C, “From Vision to NLP: A Merge”, 2017.</a:t>
            </a:r>
            <a:endParaRPr lang="en-US" dirty="0"/>
          </a:p>
          <a:p>
            <a:pPr lvl="0"/>
            <a:r>
              <a:rPr lang="en-GB" dirty="0" err="1"/>
              <a:t>Ronghang</a:t>
            </a:r>
            <a:r>
              <a:rPr lang="en-GB" dirty="0"/>
              <a:t> Hu and Jacob Andreas  and Marcus </a:t>
            </a:r>
            <a:r>
              <a:rPr lang="en-GB" dirty="0" err="1"/>
              <a:t>Rohrbach</a:t>
            </a:r>
            <a:r>
              <a:rPr lang="en-GB" dirty="0"/>
              <a:t>, “Learning to Reason: End-to-End Module Networks for Visual Question Answering” , 2017.</a:t>
            </a:r>
            <a:endParaRPr lang="en-US" dirty="0"/>
          </a:p>
          <a:p>
            <a:pPr lvl="0"/>
            <a:r>
              <a:rPr lang="en-GB" dirty="0" err="1"/>
              <a:t>Jiasen</a:t>
            </a:r>
            <a:r>
              <a:rPr lang="en-GB" dirty="0"/>
              <a:t> </a:t>
            </a:r>
            <a:r>
              <a:rPr lang="en-GB" dirty="0" err="1"/>
              <a:t>Luand</a:t>
            </a:r>
            <a:r>
              <a:rPr lang="en-GB" dirty="0"/>
              <a:t> </a:t>
            </a:r>
            <a:r>
              <a:rPr lang="en-GB" dirty="0" err="1"/>
              <a:t>Jianwei</a:t>
            </a:r>
            <a:r>
              <a:rPr lang="en-GB" dirty="0"/>
              <a:t> Yang and </a:t>
            </a:r>
            <a:r>
              <a:rPr lang="en-GB" dirty="0" err="1"/>
              <a:t>Dhruv</a:t>
            </a:r>
            <a:r>
              <a:rPr lang="en-GB" dirty="0"/>
              <a:t> </a:t>
            </a:r>
            <a:r>
              <a:rPr lang="en-GB" dirty="0" err="1"/>
              <a:t>Batra</a:t>
            </a:r>
            <a:r>
              <a:rPr lang="en-GB" dirty="0"/>
              <a:t> , “Hierarchical Question-Image Co-Attention for Visual Question Answering” , </a:t>
            </a:r>
            <a:r>
              <a:rPr lang="en-GB" dirty="0" smtClean="0"/>
              <a:t>2017</a:t>
            </a:r>
            <a:endParaRPr lang="ar-EG" dirty="0" smtClean="0"/>
          </a:p>
          <a:p>
            <a:r>
              <a:rPr lang="en-US" dirty="0"/>
              <a:t>Stanislaw </a:t>
            </a:r>
            <a:r>
              <a:rPr lang="en-US" dirty="0" err="1"/>
              <a:t>Antol</a:t>
            </a:r>
            <a:r>
              <a:rPr lang="en-US" dirty="0"/>
              <a:t>, </a:t>
            </a:r>
            <a:r>
              <a:rPr lang="en-US" dirty="0" err="1"/>
              <a:t>Aishwarya</a:t>
            </a:r>
            <a:r>
              <a:rPr lang="en-US" dirty="0"/>
              <a:t> Agrawal, </a:t>
            </a:r>
            <a:r>
              <a:rPr lang="en-US" dirty="0" err="1"/>
              <a:t>Jiasen</a:t>
            </a:r>
            <a:r>
              <a:rPr lang="en-US" dirty="0"/>
              <a:t> Lu, Margaret Mitchell, </a:t>
            </a:r>
            <a:r>
              <a:rPr lang="en-US" dirty="0" err="1"/>
              <a:t>Dhruv</a:t>
            </a:r>
            <a:r>
              <a:rPr lang="en-US" dirty="0"/>
              <a:t> </a:t>
            </a:r>
            <a:r>
              <a:rPr lang="en-US" dirty="0" err="1"/>
              <a:t>Batra</a:t>
            </a:r>
            <a:r>
              <a:rPr lang="en-US" dirty="0"/>
              <a:t>, C Lawrence </a:t>
            </a:r>
            <a:r>
              <a:rPr lang="en-US" dirty="0" err="1" smtClean="0"/>
              <a:t>Zitnick,and</a:t>
            </a:r>
            <a:r>
              <a:rPr lang="en-US" dirty="0" smtClean="0"/>
              <a:t> </a:t>
            </a:r>
            <a:r>
              <a:rPr lang="en-US" dirty="0"/>
              <a:t>Devi Parikh. </a:t>
            </a:r>
            <a:r>
              <a:rPr lang="en-US" dirty="0" err="1"/>
              <a:t>Vqa</a:t>
            </a:r>
            <a:r>
              <a:rPr lang="en-US" dirty="0"/>
              <a:t>: Visual question answering. In ICCV, 2015</a:t>
            </a:r>
            <a:r>
              <a:rPr lang="en-US" dirty="0" smtClean="0"/>
              <a:t>.</a:t>
            </a:r>
            <a:endParaRPr lang="ar-EG" dirty="0" smtClean="0"/>
          </a:p>
          <a:p>
            <a:r>
              <a:rPr lang="en-US" dirty="0" err="1"/>
              <a:t>Mengye</a:t>
            </a:r>
            <a:r>
              <a:rPr lang="en-US" dirty="0"/>
              <a:t> Ren, Ryan </a:t>
            </a:r>
            <a:r>
              <a:rPr lang="en-US" dirty="0" err="1"/>
              <a:t>Kiros</a:t>
            </a:r>
            <a:r>
              <a:rPr lang="en-US" dirty="0"/>
              <a:t>, and Richard </a:t>
            </a:r>
            <a:r>
              <a:rPr lang="en-US" dirty="0" err="1"/>
              <a:t>Zemel</a:t>
            </a:r>
            <a:r>
              <a:rPr lang="en-US" dirty="0"/>
              <a:t>. Exploring models and data for image question </a:t>
            </a:r>
            <a:r>
              <a:rPr lang="en-US" dirty="0" err="1" smtClean="0"/>
              <a:t>answering.In</a:t>
            </a:r>
            <a:r>
              <a:rPr lang="en-US" dirty="0" smtClean="0"/>
              <a:t> </a:t>
            </a:r>
            <a:r>
              <a:rPr lang="en-US" dirty="0"/>
              <a:t>NIPS, 2015</a:t>
            </a:r>
            <a:r>
              <a:rPr lang="en-US" dirty="0" smtClean="0"/>
              <a:t>.</a:t>
            </a:r>
            <a:endParaRPr lang="ar-EG" dirty="0" smtClean="0"/>
          </a:p>
          <a:p>
            <a:r>
              <a:rPr lang="en-US" dirty="0" err="1"/>
              <a:t>Tsung</a:t>
            </a:r>
            <a:r>
              <a:rPr lang="en-US" dirty="0"/>
              <a:t>-Yi Lin, Michael </a:t>
            </a:r>
            <a:r>
              <a:rPr lang="en-US" dirty="0" err="1"/>
              <a:t>Maire</a:t>
            </a:r>
            <a:r>
              <a:rPr lang="en-US" dirty="0"/>
              <a:t>, Serge </a:t>
            </a:r>
            <a:r>
              <a:rPr lang="en-US" dirty="0" err="1"/>
              <a:t>Belongie</a:t>
            </a:r>
            <a:r>
              <a:rPr lang="en-US" dirty="0"/>
              <a:t>, James Hays, Pietro </a:t>
            </a:r>
            <a:r>
              <a:rPr lang="en-US" dirty="0" err="1"/>
              <a:t>Perona</a:t>
            </a:r>
            <a:r>
              <a:rPr lang="en-US" dirty="0"/>
              <a:t>, Deva </a:t>
            </a:r>
            <a:r>
              <a:rPr lang="en-US" dirty="0" err="1"/>
              <a:t>Ramanan</a:t>
            </a:r>
            <a:r>
              <a:rPr lang="en-US" dirty="0"/>
              <a:t>, Piotr </a:t>
            </a:r>
            <a:r>
              <a:rPr lang="en-US" dirty="0" err="1" smtClean="0"/>
              <a:t>Dollár,and</a:t>
            </a:r>
            <a:r>
              <a:rPr lang="en-US" dirty="0" smtClean="0"/>
              <a:t> </a:t>
            </a:r>
            <a:r>
              <a:rPr lang="en-US" dirty="0"/>
              <a:t>C Lawrence </a:t>
            </a:r>
            <a:r>
              <a:rPr lang="en-US" dirty="0" err="1"/>
              <a:t>Zitnick</a:t>
            </a:r>
            <a:r>
              <a:rPr lang="en-US" dirty="0"/>
              <a:t>. Microsoft coco: Common objects in context. In ECCV, 2014</a:t>
            </a:r>
            <a:r>
              <a:rPr lang="en-US" dirty="0" smtClean="0"/>
              <a:t>.</a:t>
            </a:r>
          </a:p>
          <a:p>
            <a:r>
              <a:rPr lang="en-US" dirty="0"/>
              <a:t>Karen </a:t>
            </a:r>
            <a:r>
              <a:rPr lang="en-US" dirty="0" err="1"/>
              <a:t>Simonyan</a:t>
            </a:r>
            <a:r>
              <a:rPr lang="en-US" dirty="0"/>
              <a:t> and Andrew Zisserman. Very deep convolutional networks for large-scale image </a:t>
            </a:r>
            <a:r>
              <a:rPr lang="en-US" dirty="0" err="1" smtClean="0"/>
              <a:t>recognition.CoRR</a:t>
            </a:r>
            <a:r>
              <a:rPr lang="en-US" dirty="0"/>
              <a:t>, abs/1409.1556, 2014</a:t>
            </a:r>
            <a:r>
              <a:rPr lang="en-US" dirty="0" smtClean="0"/>
              <a:t>.</a:t>
            </a:r>
          </a:p>
          <a:p>
            <a:r>
              <a:rPr lang="en-US" dirty="0" err="1"/>
              <a:t>Kaiming</a:t>
            </a:r>
            <a:r>
              <a:rPr lang="en-US" dirty="0"/>
              <a:t> He, </a:t>
            </a:r>
            <a:r>
              <a:rPr lang="en-US" dirty="0" err="1"/>
              <a:t>Xiangyu</a:t>
            </a:r>
            <a:r>
              <a:rPr lang="en-US" dirty="0"/>
              <a:t> Zhang, </a:t>
            </a:r>
            <a:r>
              <a:rPr lang="en-US" dirty="0" err="1"/>
              <a:t>Shaoqing</a:t>
            </a:r>
            <a:r>
              <a:rPr lang="en-US" dirty="0"/>
              <a:t> Ren, and Jian Sun. Deep residual learning for image </a:t>
            </a:r>
            <a:r>
              <a:rPr lang="en-US" dirty="0" err="1" smtClean="0"/>
              <a:t>recognition.In</a:t>
            </a:r>
            <a:r>
              <a:rPr lang="en-US" dirty="0" smtClean="0"/>
              <a:t> </a:t>
            </a:r>
            <a:r>
              <a:rPr lang="en-US" dirty="0"/>
              <a:t>CVPR, </a:t>
            </a:r>
            <a:r>
              <a:rPr lang="en-US" dirty="0" smtClean="0"/>
              <a:t>2016</a:t>
            </a:r>
            <a:endParaRPr lang="en-US" dirty="0"/>
          </a:p>
        </p:txBody>
      </p:sp>
      <p:sp>
        <p:nvSpPr>
          <p:cNvPr id="6" name="TextBox 5"/>
          <p:cNvSpPr txBox="1"/>
          <p:nvPr/>
        </p:nvSpPr>
        <p:spPr>
          <a:xfrm>
            <a:off x="5870575" y="6334125"/>
            <a:ext cx="567568" cy="369888"/>
          </a:xfrm>
          <a:prstGeom prst="rect">
            <a:avLst/>
          </a:prstGeom>
          <a:noFill/>
        </p:spPr>
        <p:txBody>
          <a:bodyPr wrap="square" rtlCol="0" anchor="t">
            <a:spAutoFit/>
          </a:bodyPr>
          <a:lstStyle/>
          <a:p>
            <a:r>
              <a:rPr lang="en-US" dirty="0" smtClean="0"/>
              <a:t>5</a:t>
            </a:r>
            <a:r>
              <a:rPr lang="ar-EG" dirty="0" smtClean="0"/>
              <a:t>3</a:t>
            </a:r>
            <a:endParaRPr lang="en-US" dirty="0"/>
          </a:p>
        </p:txBody>
      </p:sp>
    </p:spTree>
    <p:extLst>
      <p:ext uri="{BB962C8B-B14F-4D97-AF65-F5344CB8AC3E}">
        <p14:creationId xmlns:p14="http://schemas.microsoft.com/office/powerpoint/2010/main" val="195792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46" y="1433554"/>
            <a:ext cx="9601200" cy="1142385"/>
          </a:xfrm>
        </p:spPr>
        <p:txBody>
          <a:bodyPr>
            <a:noAutofit/>
          </a:bodyPr>
          <a:lstStyle/>
          <a:p>
            <a:r>
              <a:rPr lang="en-US" sz="7500" b="0" dirty="0">
                <a:latin typeface="Segoe UI" panose="020B0502040204020203" pitchFamily="34" charset="0"/>
                <a:cs typeface="Segoe UI" panose="020B0502040204020203" pitchFamily="34" charset="0"/>
              </a:rPr>
              <a:t>Questions</a:t>
            </a:r>
          </a:p>
        </p:txBody>
      </p:sp>
      <p:sp>
        <p:nvSpPr>
          <p:cNvPr id="4" name="TextBox 3"/>
          <p:cNvSpPr txBox="1"/>
          <p:nvPr/>
        </p:nvSpPr>
        <p:spPr>
          <a:xfrm>
            <a:off x="5870713" y="6334539"/>
            <a:ext cx="439544" cy="369332"/>
          </a:xfrm>
          <a:prstGeom prst="rect">
            <a:avLst/>
          </a:prstGeom>
          <a:noFill/>
        </p:spPr>
        <p:txBody>
          <a:bodyPr wrap="none" rtlCol="0" anchor="t">
            <a:spAutoFit/>
          </a:bodyPr>
          <a:lstStyle/>
          <a:p>
            <a:r>
              <a:rPr lang="en-US" dirty="0" smtClean="0"/>
              <a:t>5</a:t>
            </a:r>
            <a:r>
              <a:rPr lang="ar-EG" dirty="0" smtClean="0"/>
              <a:t>4</a:t>
            </a:r>
            <a:endParaRPr lang="en-US" dirty="0"/>
          </a:p>
        </p:txBody>
      </p:sp>
    </p:spTree>
    <p:extLst>
      <p:ext uri="{BB962C8B-B14F-4D97-AF65-F5344CB8AC3E}">
        <p14:creationId xmlns:p14="http://schemas.microsoft.com/office/powerpoint/2010/main" val="356631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439544" cy="369332"/>
          </a:xfrm>
          <a:prstGeom prst="rect">
            <a:avLst/>
          </a:prstGeom>
          <a:noFill/>
        </p:spPr>
        <p:txBody>
          <a:bodyPr wrap="none" rtlCol="0" anchor="t">
            <a:spAutoFit/>
          </a:bodyPr>
          <a:lstStyle/>
          <a:p>
            <a:r>
              <a:rPr lang="en-US" dirty="0" smtClean="0"/>
              <a:t>5</a:t>
            </a:r>
            <a:r>
              <a:rPr lang="ar-EG" dirty="0" smtClean="0"/>
              <a:t>5</a:t>
            </a:r>
            <a:endParaRPr lang="en-US" dirty="0"/>
          </a:p>
        </p:txBody>
      </p:sp>
      <p:sp>
        <p:nvSpPr>
          <p:cNvPr id="3" name="Title 1"/>
          <p:cNvSpPr>
            <a:spLocks noGrp="1"/>
          </p:cNvSpPr>
          <p:nvPr>
            <p:ph type="title"/>
          </p:nvPr>
        </p:nvSpPr>
        <p:spPr>
          <a:xfrm>
            <a:off x="554046" y="1433554"/>
            <a:ext cx="9601200" cy="1142385"/>
          </a:xfrm>
        </p:spPr>
        <p:txBody>
          <a:bodyPr>
            <a:noAutofit/>
          </a:bodyPr>
          <a:lstStyle/>
          <a:p>
            <a:r>
              <a:rPr lang="en-US" sz="7500" b="0" dirty="0">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37884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en-US" dirty="0" smtClean="0">
                <a:cs typeface="Arial"/>
              </a:rPr>
              <a:t>8</a:t>
            </a:r>
            <a:endParaRPr lang="en-US" dirty="0">
              <a:cs typeface="Arial"/>
            </a:endParaRPr>
          </a:p>
        </p:txBody>
      </p:sp>
      <p:sp>
        <p:nvSpPr>
          <p:cNvPr id="10" name="Title 1"/>
          <p:cNvSpPr txBox="1">
            <a:spLocks/>
          </p:cNvSpPr>
          <p:nvPr/>
        </p:nvSpPr>
        <p:spPr>
          <a:xfrm>
            <a:off x="-2090332" y="193381"/>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en-US" sz="4000" dirty="0">
              <a:latin typeface="Arial Black" pitchFamily="34" charset="0"/>
            </a:endParaRPr>
          </a:p>
        </p:txBody>
      </p:sp>
      <p:sp>
        <p:nvSpPr>
          <p:cNvPr id="11" name="Content Placeholder 2"/>
          <p:cNvSpPr>
            <a:spLocks noGrp="1"/>
          </p:cNvSpPr>
          <p:nvPr>
            <p:ph idx="1"/>
          </p:nvPr>
        </p:nvSpPr>
        <p:spPr>
          <a:xfrm>
            <a:off x="439615" y="1697330"/>
            <a:ext cx="11140513" cy="1590226"/>
          </a:xfrm>
        </p:spPr>
        <p:txBody>
          <a:bodyPr vert="horz" lIns="91440" tIns="45720" rIns="91440" bIns="45720" rtlCol="0" anchor="t">
            <a:normAutofit fontScale="25000" lnSpcReduction="20000"/>
          </a:bodyPr>
          <a:lstStyle/>
          <a:p>
            <a:pPr>
              <a:lnSpc>
                <a:spcPct val="170000"/>
              </a:lnSpc>
            </a:pPr>
            <a:r>
              <a:rPr lang="en-US" sz="9600" dirty="0"/>
              <a:t>Our Graduation project aims to predict an answer for a given question about given image using co-attention technique. </a:t>
            </a:r>
            <a:endParaRPr lang="en-US" sz="9600" dirty="0" smtClean="0"/>
          </a:p>
          <a:p>
            <a:pPr>
              <a:lnSpc>
                <a:spcPct val="170000"/>
              </a:lnSpc>
            </a:pPr>
            <a:r>
              <a:rPr lang="en-US" sz="9600" dirty="0" smtClean="0"/>
              <a:t> </a:t>
            </a:r>
            <a:r>
              <a:rPr lang="en-US" sz="9600" dirty="0"/>
              <a:t>The system is able to answer different types of questions includes objects, numbers, colors and locations.</a:t>
            </a:r>
          </a:p>
          <a:p>
            <a:pPr>
              <a:buNone/>
            </a:pPr>
            <a:r>
              <a:rPr lang="en-US" dirty="0">
                <a:latin typeface="+mn-ea"/>
                <a:cs typeface="+mn-ea"/>
              </a:rPr>
              <a:t/>
            </a:r>
            <a:br>
              <a:rPr lang="en-US" dirty="0">
                <a:latin typeface="+mn-ea"/>
                <a:cs typeface="+mn-ea"/>
              </a:rPr>
            </a:br>
            <a:endParaRPr lang="en-US" sz="2500" dirty="0">
              <a:solidFill>
                <a:srgbClr val="000000"/>
              </a:solidFill>
              <a:cs typeface="Arial"/>
            </a:endParaRPr>
          </a:p>
          <a:p>
            <a:pPr>
              <a:buNone/>
            </a:pPr>
            <a:endParaRPr lang="en-US" sz="2500" dirty="0">
              <a:solidFill>
                <a:srgbClr val="000000"/>
              </a:solidFill>
              <a:cs typeface="Arial"/>
            </a:endParaRPr>
          </a:p>
        </p:txBody>
      </p:sp>
      <p:sp>
        <p:nvSpPr>
          <p:cNvPr id="6" name="Title 1"/>
          <p:cNvSpPr>
            <a:spLocks noGrp="1"/>
          </p:cNvSpPr>
          <p:nvPr>
            <p:ph type="title"/>
          </p:nvPr>
        </p:nvSpPr>
        <p:spPr>
          <a:xfrm>
            <a:off x="439615" y="480407"/>
            <a:ext cx="9601200" cy="1142385"/>
          </a:xfrm>
        </p:spPr>
        <p:txBody>
          <a:bodyPr/>
          <a:lstStyle/>
          <a:p>
            <a:r>
              <a:rPr lang="en-US" b="0" dirty="0" smtClean="0"/>
              <a:t>Objective</a:t>
            </a:r>
            <a:br>
              <a:rPr lang="en-US" b="0" dirty="0" smtClean="0"/>
            </a:br>
            <a:endParaRPr lang="en-US" dirty="0"/>
          </a:p>
        </p:txBody>
      </p:sp>
    </p:spTree>
    <p:extLst>
      <p:ext uri="{BB962C8B-B14F-4D97-AF65-F5344CB8AC3E}">
        <p14:creationId xmlns:p14="http://schemas.microsoft.com/office/powerpoint/2010/main" val="43378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smtClean="0">
                <a:cs typeface="Andalus" pitchFamily="18" charset="-78"/>
              </a:rPr>
              <a:t>System architecture  </a:t>
            </a:r>
            <a:endParaRPr lang="en-US" sz="2400" dirty="0">
              <a:cs typeface="Andalus" pitchFamily="18" charset="-78"/>
            </a:endParaRP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smtClean="0"/>
              <a:t>9</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782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1768</Words>
  <Application>Microsoft Office PowerPoint</Application>
  <PresentationFormat>ملء الشاشة</PresentationFormat>
  <Paragraphs>502</Paragraphs>
  <Slides>79</Slides>
  <Notes>26</Notes>
  <HiddenSlides>2</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79</vt:i4>
      </vt:variant>
    </vt:vector>
  </HeadingPairs>
  <TitlesOfParts>
    <vt:vector size="89" baseType="lpstr">
      <vt:lpstr>Aharoni</vt:lpstr>
      <vt:lpstr>Andalus</vt:lpstr>
      <vt:lpstr>Aparajita</vt:lpstr>
      <vt:lpstr>Arial</vt:lpstr>
      <vt:lpstr>Arial Black</vt:lpstr>
      <vt:lpstr>Book Antiqua</vt:lpstr>
      <vt:lpstr>Segoe UI</vt:lpstr>
      <vt:lpstr>Tahoma</vt:lpstr>
      <vt:lpstr>Wingdings</vt:lpstr>
      <vt:lpstr>Diamond Grid 16x9</vt:lpstr>
      <vt:lpstr>عرض تقديمي في PowerPoint</vt:lpstr>
      <vt:lpstr>Outline </vt:lpstr>
      <vt:lpstr>Outline </vt:lpstr>
      <vt:lpstr>عرض تقديمي في PowerPoint</vt:lpstr>
      <vt:lpstr>Outline </vt:lpstr>
      <vt:lpstr>Problem definition </vt:lpstr>
      <vt:lpstr>Outline </vt:lpstr>
      <vt:lpstr>Objective </vt:lpstr>
      <vt:lpstr>Outline </vt:lpstr>
      <vt:lpstr>System architecture  </vt:lpstr>
      <vt:lpstr>Outline </vt:lpstr>
      <vt:lpstr>Phases Diagram </vt:lpstr>
      <vt:lpstr>Phases Diagram </vt:lpstr>
      <vt:lpstr>Phases overview | Data preprocessing </vt:lpstr>
      <vt:lpstr>Phases overview | Data preprocessing </vt:lpstr>
      <vt:lpstr>Phases Diagram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Diagram </vt:lpstr>
      <vt:lpstr>Phases overview | Interface </vt:lpstr>
      <vt:lpstr>Outline </vt:lpstr>
      <vt:lpstr>Results  </vt:lpstr>
      <vt:lpstr>Outline </vt:lpstr>
      <vt:lpstr>Problems faced  </vt:lpstr>
      <vt:lpstr>Outline </vt:lpstr>
      <vt:lpstr>Conclusion and Future Work </vt:lpstr>
      <vt:lpstr>Conclusion and Future Work </vt:lpstr>
      <vt:lpstr>Time Plan </vt:lpstr>
      <vt:lpstr>Outline </vt:lpstr>
      <vt:lpstr>Demo </vt:lpstr>
      <vt:lpstr>Outline </vt:lpstr>
      <vt:lpstr>References  </vt:lpstr>
      <vt:lpstr>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2016-07-25T15:49:24Z</dcterms:created>
  <dcterms:modified xsi:type="dcterms:W3CDTF">2018-06-25T04:14:18Z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