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9"/>
  </p:notesMasterIdLst>
  <p:handoutMasterIdLst>
    <p:handoutMasterId r:id="rId70"/>
  </p:handoutMasterIdLst>
  <p:sldIdLst>
    <p:sldId id="311" r:id="rId3"/>
    <p:sldId id="329" r:id="rId4"/>
    <p:sldId id="367" r:id="rId5"/>
    <p:sldId id="344" r:id="rId6"/>
    <p:sldId id="375" r:id="rId7"/>
    <p:sldId id="369" r:id="rId8"/>
    <p:sldId id="345" r:id="rId9"/>
    <p:sldId id="371" r:id="rId10"/>
    <p:sldId id="357" r:id="rId11"/>
    <p:sldId id="422" r:id="rId12"/>
    <p:sldId id="361" r:id="rId13"/>
    <p:sldId id="391" r:id="rId14"/>
    <p:sldId id="442" r:id="rId15"/>
    <p:sldId id="423" r:id="rId16"/>
    <p:sldId id="362" r:id="rId17"/>
    <p:sldId id="392" r:id="rId18"/>
    <p:sldId id="389" r:id="rId19"/>
    <p:sldId id="386" r:id="rId20"/>
    <p:sldId id="387" r:id="rId21"/>
    <p:sldId id="394" r:id="rId22"/>
    <p:sldId id="396" r:id="rId23"/>
    <p:sldId id="399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00" r:id="rId32"/>
    <p:sldId id="411" r:id="rId33"/>
    <p:sldId id="412" r:id="rId34"/>
    <p:sldId id="413" r:id="rId35"/>
    <p:sldId id="397" r:id="rId36"/>
    <p:sldId id="398" r:id="rId37"/>
    <p:sldId id="403" r:id="rId38"/>
    <p:sldId id="406" r:id="rId39"/>
    <p:sldId id="404" r:id="rId40"/>
    <p:sldId id="408" r:id="rId41"/>
    <p:sldId id="409" r:id="rId42"/>
    <p:sldId id="431" r:id="rId43"/>
    <p:sldId id="432" r:id="rId44"/>
    <p:sldId id="433" r:id="rId45"/>
    <p:sldId id="405" r:id="rId46"/>
    <p:sldId id="414" r:id="rId47"/>
    <p:sldId id="415" r:id="rId48"/>
    <p:sldId id="416" r:id="rId49"/>
    <p:sldId id="417" r:id="rId50"/>
    <p:sldId id="418" r:id="rId51"/>
    <p:sldId id="419" r:id="rId52"/>
    <p:sldId id="420" r:id="rId53"/>
    <p:sldId id="421" r:id="rId54"/>
    <p:sldId id="424" r:id="rId55"/>
    <p:sldId id="364" r:id="rId56"/>
    <p:sldId id="427" r:id="rId57"/>
    <p:sldId id="365" r:id="rId58"/>
    <p:sldId id="373" r:id="rId59"/>
    <p:sldId id="440" r:id="rId60"/>
    <p:sldId id="441" r:id="rId61"/>
    <p:sldId id="426" r:id="rId62"/>
    <p:sldId id="377" r:id="rId63"/>
    <p:sldId id="372" r:id="rId64"/>
    <p:sldId id="381" r:id="rId65"/>
    <p:sldId id="378" r:id="rId66"/>
    <p:sldId id="325" r:id="rId67"/>
    <p:sldId id="35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" name="Author" initials="A" lastIdx="0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  <a:srgbClr val="000000"/>
    <a:srgbClr val="0036E2"/>
    <a:srgbClr val="7A7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83808" autoAdjust="0"/>
  </p:normalViewPr>
  <p:slideViewPr>
    <p:cSldViewPr snapToGrid="0">
      <p:cViewPr varScale="1">
        <p:scale>
          <a:sx n="117" d="100"/>
          <a:sy n="117" d="100"/>
        </p:scale>
        <p:origin x="-2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BD8A48A5-5B95-464A-8BE7-BD754E994AFE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26AA501-1D28-4203-A50B-DC8896B9CF77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925E5F7-FAD7-4EDD-9BC3-6F43AA4D5CBD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DC223D4-9748-494F-B659-F0C40BB26619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 to 448 X 448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F8001-7B4E-4E4C-B9F5-0432AA9CD63F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3DCDD94-8FBF-423D-9111-AC94D2B89A6E}" type="presOf" srcId="{920B0B99-E07C-49C5-8244-120BD0A919F4}" destId="{7AD08F00-18B1-43D1-A564-169878C2C652}" srcOrd="0" destOrd="0" presId="urn:microsoft.com/office/officeart/2005/8/layout/process1"/>
    <dgm:cxn modelId="{F15671BE-BDC7-415A-AA9B-7B0E2D8525B4}" type="presParOf" srcId="{7AD08F00-18B1-43D1-A564-169878C2C652}" destId="{168FC07D-B6A5-47DB-BABA-12DCA4A9F43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6832EB69-BFF1-411A-903C-F5C454CBDB7F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 to 448 X 448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.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FA024-0F85-49EA-B264-0A5E44CE6CBC}" type="presOf" srcId="{0C371C34-864D-4285-BA80-2084DB186B49}" destId="{A8FF2D92-0742-4B2A-8034-901D39455BE7}" srcOrd="0" destOrd="0" presId="urn:microsoft.com/office/officeart/2005/8/layout/process1"/>
    <dgm:cxn modelId="{2C29B99D-F0B2-4530-BBC2-B18C2519C624}" type="presOf" srcId="{920B0B99-E07C-49C5-8244-120BD0A919F4}" destId="{7AD08F00-18B1-43D1-A564-169878C2C652}" srcOrd="0" destOrd="0" presId="urn:microsoft.com/office/officeart/2005/8/layout/process1"/>
    <dgm:cxn modelId="{DF6E125A-2116-411B-BDA5-2F464956B367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53BD811-AF72-46EE-8A6E-B3B3BB022E57}" srcId="{920B0B99-E07C-49C5-8244-120BD0A919F4}" destId="{24424716-5A96-46C9-AE12-65AA08100750}" srcOrd="1" destOrd="0" parTransId="{136B2303-B801-4F46-B155-1E634140E577}" sibTransId="{EBAAC7F7-B4C5-48DC-B41B-5158232284E0}"/>
    <dgm:cxn modelId="{DC13F346-372C-4662-8C56-7CA0710E681F}" type="presOf" srcId="{24424716-5A96-46C9-AE12-65AA08100750}" destId="{EE2ED5D2-FF2C-46E4-B6F5-7A9B8DD2EC87}" srcOrd="0" destOrd="0" presId="urn:microsoft.com/office/officeart/2005/8/layout/process1"/>
    <dgm:cxn modelId="{1232A12A-D9F7-444D-B5E7-4E218C5FD78D}" type="presOf" srcId="{0C371C34-864D-4285-BA80-2084DB186B49}" destId="{2B4EBEB1-EFEF-4384-8F41-4B4E873493F7}" srcOrd="1" destOrd="0" presId="urn:microsoft.com/office/officeart/2005/8/layout/process1"/>
    <dgm:cxn modelId="{87E3D46C-2F4A-4585-BB73-5F38E61BE6F6}" type="presParOf" srcId="{7AD08F00-18B1-43D1-A564-169878C2C652}" destId="{168FC07D-B6A5-47DB-BABA-12DCA4A9F435}" srcOrd="0" destOrd="0" presId="urn:microsoft.com/office/officeart/2005/8/layout/process1"/>
    <dgm:cxn modelId="{5CAFB73E-6E5C-46BC-970E-60CD3D8CEE57}" type="presParOf" srcId="{7AD08F00-18B1-43D1-A564-169878C2C652}" destId="{A8FF2D92-0742-4B2A-8034-901D39455BE7}" srcOrd="1" destOrd="0" presId="urn:microsoft.com/office/officeart/2005/8/layout/process1"/>
    <dgm:cxn modelId="{775A39AD-6312-4808-A369-6D3A796B22CB}" type="presParOf" srcId="{A8FF2D92-0742-4B2A-8034-901D39455BE7}" destId="{2B4EBEB1-EFEF-4384-8F41-4B4E873493F7}" srcOrd="0" destOrd="0" presId="urn:microsoft.com/office/officeart/2005/8/layout/process1"/>
    <dgm:cxn modelId="{1441A266-5370-4C4F-A486-C8C0B38E8F69}" type="presParOf" srcId="{7AD08F00-18B1-43D1-A564-169878C2C652}" destId="{EE2ED5D2-FF2C-46E4-B6F5-7A9B8DD2EC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984532-1274-4AF3-8E15-0273FA47FBF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 to 448 X 448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.</a:t>
          </a:r>
          <a:endParaRPr lang="en-US" sz="2400" dirty="0">
            <a:solidFill>
              <a:schemeClr val="bg1"/>
            </a:solidFill>
          </a:endParaRPr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 as its feature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0DCFB4-AFBA-45A1-B05B-8A693F4FD654}" type="pres">
      <dgm:prSet presAssocID="{EF42002C-817F-4D20-B804-81ECCF677B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E916F-CFA4-4DA5-ADB4-116021800161}" type="presOf" srcId="{EF42002C-817F-4D20-B804-81ECCF677BBF}" destId="{A1EE7CED-7132-4B53-8D0E-97DE8473983A}" srcOrd="0" destOrd="0" presId="urn:microsoft.com/office/officeart/2005/8/layout/process1"/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D7E4A26D-5547-43D3-A3B8-682D757C3242}" type="presOf" srcId="{920B0B99-E07C-49C5-8244-120BD0A919F4}" destId="{7AD08F00-18B1-43D1-A564-169878C2C652}" srcOrd="0" destOrd="0" presId="urn:microsoft.com/office/officeart/2005/8/layout/process1"/>
    <dgm:cxn modelId="{7F8E7D41-A0F1-4701-AE54-905922A236C7}" type="presOf" srcId="{A4B2158D-3D36-4227-A222-CB97F735DDBA}" destId="{168FC07D-B6A5-47DB-BABA-12DCA4A9F435}" srcOrd="0" destOrd="0" presId="urn:microsoft.com/office/officeart/2005/8/layout/process1"/>
    <dgm:cxn modelId="{CE73A13E-5C80-4D97-8A1C-3FE68F61DC94}" type="presOf" srcId="{24424716-5A96-46C9-AE12-65AA08100750}" destId="{EE2ED5D2-FF2C-46E4-B6F5-7A9B8DD2EC87}" srcOrd="0" destOrd="0" presId="urn:microsoft.com/office/officeart/2005/8/layout/process1"/>
    <dgm:cxn modelId="{7850F474-2664-4798-8D82-961B64E7DAE6}" type="presOf" srcId="{0C371C34-864D-4285-BA80-2084DB186B49}" destId="{A8FF2D92-0742-4B2A-8034-901D39455BE7}" srcOrd="0" destOrd="0" presId="urn:microsoft.com/office/officeart/2005/8/layout/process1"/>
    <dgm:cxn modelId="{29C9F278-9544-40D2-A496-EB0F16BF1B97}" type="presOf" srcId="{922E777F-5434-41F7-BCED-E96129519FB9}" destId="{132AF3A6-C5AD-466A-93B6-4D528291A6E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16C10201-B02A-4518-BAC9-41EAA0D8725B}" type="presOf" srcId="{EF42002C-817F-4D20-B804-81ECCF677BBF}" destId="{FD0DCFB4-AFBA-45A1-B05B-8A693F4FD654}" srcOrd="1" destOrd="0" presId="urn:microsoft.com/office/officeart/2005/8/layout/process1"/>
    <dgm:cxn modelId="{3EAE04C0-D676-41BF-9410-47E5385649BD}" type="presOf" srcId="{0C371C34-864D-4285-BA80-2084DB186B49}" destId="{2B4EBEB1-EFEF-4384-8F41-4B4E873493F7}" srcOrd="1" destOrd="0" presId="urn:microsoft.com/office/officeart/2005/8/layout/process1"/>
    <dgm:cxn modelId="{B03EB674-03B0-4AFB-B79A-4B2E98DE5D84}" type="presParOf" srcId="{7AD08F00-18B1-43D1-A564-169878C2C652}" destId="{168FC07D-B6A5-47DB-BABA-12DCA4A9F435}" srcOrd="0" destOrd="0" presId="urn:microsoft.com/office/officeart/2005/8/layout/process1"/>
    <dgm:cxn modelId="{CDCD11F4-1BC6-4594-9B6B-53CC787DFFE3}" type="presParOf" srcId="{7AD08F00-18B1-43D1-A564-169878C2C652}" destId="{A8FF2D92-0742-4B2A-8034-901D39455BE7}" srcOrd="1" destOrd="0" presId="urn:microsoft.com/office/officeart/2005/8/layout/process1"/>
    <dgm:cxn modelId="{45527DDA-F14A-4E6F-82C9-DED38A82D6C7}" type="presParOf" srcId="{A8FF2D92-0742-4B2A-8034-901D39455BE7}" destId="{2B4EBEB1-EFEF-4384-8F41-4B4E873493F7}" srcOrd="0" destOrd="0" presId="urn:microsoft.com/office/officeart/2005/8/layout/process1"/>
    <dgm:cxn modelId="{E111C566-319B-4362-B315-8BBEB3784B77}" type="presParOf" srcId="{7AD08F00-18B1-43D1-A564-169878C2C652}" destId="{132AF3A6-C5AD-466A-93B6-4D528291A6E7}" srcOrd="2" destOrd="0" presId="urn:microsoft.com/office/officeart/2005/8/layout/process1"/>
    <dgm:cxn modelId="{8D3A4349-74E6-4621-AE26-772FCD4AFE8B}" type="presParOf" srcId="{7AD08F00-18B1-43D1-A564-169878C2C652}" destId="{A1EE7CED-7132-4B53-8D0E-97DE8473983A}" srcOrd="3" destOrd="0" presId="urn:microsoft.com/office/officeart/2005/8/layout/process1"/>
    <dgm:cxn modelId="{48F39821-1639-4DBD-B6A1-C78766D2C4CB}" type="presParOf" srcId="{A1EE7CED-7132-4B53-8D0E-97DE8473983A}" destId="{FD0DCFB4-AFBA-45A1-B05B-8A693F4FD654}" srcOrd="0" destOrd="0" presId="urn:microsoft.com/office/officeart/2005/8/layout/process1"/>
    <dgm:cxn modelId="{1C39FEAE-488A-4F1C-A6A3-2697B74A12DB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6,141,630 question-answers pairs.</a:t>
          </a:r>
          <a:endParaRPr lang="en-US" sz="1600" dirty="0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78,736 questions.</a:t>
          </a:r>
          <a:endParaRPr lang="en-US" sz="1600" dirty="0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123,287 images.</a:t>
          </a:r>
          <a:endParaRPr lang="en-US" sz="1600" dirty="0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1BFB6B7D-55BA-40D8-86B9-30E2D96530F0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Answer types including yes/no, number, and other.</a:t>
          </a:r>
          <a:endParaRPr lang="en-US" sz="1600" dirty="0"/>
        </a:p>
      </dgm:t>
    </dgm:pt>
    <dgm:pt modelId="{8FF5600F-9A54-4649-BAD6-CCB8F8A69292}" type="parTrans" cxnId="{CE345FEE-C542-421C-ADF3-661836C59A50}">
      <dgm:prSet/>
      <dgm:spPr/>
      <dgm:t>
        <a:bodyPr/>
        <a:lstStyle/>
        <a:p>
          <a:endParaRPr lang="en-US"/>
        </a:p>
      </dgm:t>
    </dgm:pt>
    <dgm:pt modelId="{BDDA6D23-EB17-4D77-99F0-5EBDBFD5E631}" type="sibTrans" cxnId="{CE345FEE-C542-421C-ADF3-661836C59A50}">
      <dgm:prSet/>
      <dgm:spPr/>
      <dgm:t>
        <a:bodyPr/>
        <a:lstStyle/>
        <a:p>
          <a:endParaRPr lang="en-US"/>
        </a:p>
      </dgm:t>
    </dgm:pt>
    <dgm:pt modelId="{53073CEF-61DB-423B-9FBB-53E7BB4DB1F2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184,612 images.</a:t>
          </a:r>
          <a:endParaRPr lang="en-US" sz="1600" dirty="0"/>
        </a:p>
      </dgm:t>
    </dgm:pt>
    <dgm:pt modelId="{38FAC493-88D5-4201-86A6-FC64D0DCF91F}" type="parTrans" cxnId="{CADBB0F4-045A-4B3D-ADE2-E2DDF608F598}">
      <dgm:prSet/>
      <dgm:spPr/>
      <dgm:t>
        <a:bodyPr/>
        <a:lstStyle/>
        <a:p>
          <a:endParaRPr lang="en-US"/>
        </a:p>
      </dgm:t>
    </dgm:pt>
    <dgm:pt modelId="{49C4F1A5-4586-43BD-AB1E-717B501283D2}" type="sibTrans" cxnId="{CADBB0F4-045A-4B3D-ADE2-E2DDF608F598}">
      <dgm:prSet/>
      <dgm:spPr/>
      <dgm:t>
        <a:bodyPr/>
        <a:lstStyle/>
        <a:p>
          <a:endParaRPr lang="en-US"/>
        </a:p>
      </dgm:t>
    </dgm:pt>
    <dgm:pt modelId="{99CDD72C-5948-42ED-8DAD-4CD038726E11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4 types of questions: object, number, color, location.</a:t>
          </a:r>
          <a:endParaRPr lang="en-US" sz="1600" dirty="0"/>
        </a:p>
      </dgm:t>
    </dgm:pt>
    <dgm:pt modelId="{E2358E16-2643-4C75-8000-CCC9BB0D357D}" type="parTrans" cxnId="{6C2C647F-953E-42AA-90A4-6B7D730E8CAD}">
      <dgm:prSet/>
      <dgm:spPr/>
      <dgm:t>
        <a:bodyPr/>
        <a:lstStyle/>
        <a:p>
          <a:endParaRPr lang="en-US"/>
        </a:p>
      </dgm:t>
    </dgm:pt>
    <dgm:pt modelId="{AF3BD8A0-BA3F-4675-AC02-EB8413AF065D}" type="sibTrans" cxnId="{6C2C647F-953E-42AA-90A4-6B7D730E8CA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 custScaleY="100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2FBB5E-9EB1-4A2B-840D-FB093D204903}" type="presOf" srcId="{1BFB6B7D-55BA-40D8-86B9-30E2D96530F0}" destId="{EADC1A45-9907-4450-9F52-0C858BD73470}" srcOrd="0" destOrd="2" presId="urn:microsoft.com/office/officeart/2005/8/layout/vList5"/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79E96D32-C216-443C-B45B-93C4F8A92B20}" type="presOf" srcId="{99CDD72C-5948-42ED-8DAD-4CD038726E11}" destId="{BEED7A6A-2957-408B-A9FC-ACD27F1C3CDA}" srcOrd="0" destOrd="2" presId="urn:microsoft.com/office/officeart/2005/8/layout/vList5"/>
    <dgm:cxn modelId="{CADBB0F4-045A-4B3D-ADE2-E2DDF608F598}" srcId="{9E15D0BD-EAD1-4031-8A9D-431EDED7C8A7}" destId="{53073CEF-61DB-423B-9FBB-53E7BB4DB1F2}" srcOrd="1" destOrd="0" parTransId="{38FAC493-88D5-4201-86A6-FC64D0DCF91F}" sibTransId="{49C4F1A5-4586-43BD-AB1E-717B501283D2}"/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6C2C647F-953E-42AA-90A4-6B7D730E8CAD}" srcId="{8CE66ADC-572C-4742-ACF1-6E1ECF0F2666}" destId="{99CDD72C-5948-42ED-8DAD-4CD038726E11}" srcOrd="2" destOrd="0" parTransId="{E2358E16-2643-4C75-8000-CCC9BB0D357D}" sibTransId="{AF3BD8A0-BA3F-4675-AC02-EB8413AF065D}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48D7BF4A-6C65-4EF3-AE77-732CD976EFF9}" type="presOf" srcId="{53073CEF-61DB-423B-9FBB-53E7BB4DB1F2}" destId="{EADC1A45-9907-4450-9F52-0C858BD73470}" srcOrd="0" destOrd="1" presId="urn:microsoft.com/office/officeart/2005/8/layout/vList5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CE345FEE-C542-421C-ADF3-661836C59A50}" srcId="{9E15D0BD-EAD1-4031-8A9D-431EDED7C8A7}" destId="{1BFB6B7D-55BA-40D8-86B9-30E2D96530F0}" srcOrd="2" destOrd="0" parTransId="{8FF5600F-9A54-4649-BAD6-CCB8F8A69292}" sibTransId="{BDDA6D23-EB17-4D77-99F0-5EBDBFD5E631}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>
              <a:latin typeface="Arial" pitchFamily="34" charset="0"/>
              <a:cs typeface="Arial" pitchFamily="34" charset="0"/>
            </a:rPr>
            <a:t>Preparing Dataset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/>
        <a:lstStyle/>
        <a:p>
          <a:r>
            <a:rPr lang="en-US" sz="2000" dirty="0"/>
            <a:t>Cleaning the dataset using NLTK</a:t>
          </a:r>
          <a:r>
            <a:rPr lang="en-US" sz="2400" dirty="0"/>
            <a:t>.</a:t>
          </a: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51ED0EE1-72C8-4FD5-B22C-BA61375844C1}">
      <dgm:prSet phldrT="[Text]" custT="1"/>
      <dgm:spPr/>
      <dgm:t>
        <a:bodyPr/>
        <a:lstStyle/>
        <a:p>
          <a:r>
            <a:rPr lang="en-US" sz="2000" dirty="0" smtClean="0"/>
            <a:t>Apply one hot-encoding for a given question.</a:t>
          </a:r>
          <a:endParaRPr lang="en-US" sz="2000" dirty="0"/>
        </a:p>
      </dgm:t>
    </dgm:pt>
    <dgm:pt modelId="{A120A6E4-CBCE-40C7-99BA-F503E1EAD9BE}" type="parTrans" cxnId="{EF030E8A-AFF1-4D5F-8B37-1C798377534A}">
      <dgm:prSet/>
      <dgm:spPr/>
      <dgm:t>
        <a:bodyPr/>
        <a:lstStyle/>
        <a:p>
          <a:endParaRPr lang="en-US"/>
        </a:p>
      </dgm:t>
    </dgm:pt>
    <dgm:pt modelId="{E8130DEB-C5CC-4597-9AD3-4E93EE143A9A}" type="sibTrans" cxnId="{EF030E8A-AFF1-4D5F-8B37-1C798377534A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8FADF-2AA5-4843-AC70-05D6E7616FDC}" type="presOf" srcId="{51ED0EE1-72C8-4FD5-B22C-BA61375844C1}" destId="{94C7139B-CB80-4315-A457-FF621AECD713}" srcOrd="0" destOrd="1" presId="urn:microsoft.com/office/officeart/2005/8/layout/vList5"/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EF030E8A-AFF1-4D5F-8B37-1C798377534A}" srcId="{A3989390-16CA-4D5B-A602-10103FC43446}" destId="{51ED0EE1-72C8-4FD5-B22C-BA61375844C1}" srcOrd="1" destOrd="0" parTransId="{A120A6E4-CBCE-40C7-99BA-F503E1EAD9BE}" sibTransId="{E8130DEB-C5CC-4597-9AD3-4E93EE143A9A}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6133548-E0BD-4C55-8097-735174481CA5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29120FC1-9F50-4D13-B948-1B26C357C29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A4C7FD9-7F7B-40D2-A6A9-CFE8449FCBD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736C4444-6A68-44AB-8E68-C45693EAEF70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2722332-0E86-48A7-AD87-73BBA5A1D58C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16856" y="-1173050"/>
          <a:ext cx="3048000" cy="61561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62807" y="529790"/>
        <a:ext cx="6007309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62806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6400" kern="1200" dirty="0"/>
        </a:p>
      </dsp:txBody>
      <dsp:txXfrm>
        <a:off x="169040" y="169040"/>
        <a:ext cx="3124726" cy="3471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0" y="1171898"/>
          <a:ext cx="3054249" cy="1832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 to 448 X 448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3674" y="1225572"/>
        <a:ext cx="2946901" cy="17252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1437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 to 448 X 448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5326" y="892399"/>
        <a:ext cx="2958723" cy="1732123"/>
      </dsp:txXfrm>
    </dsp:sp>
    <dsp:sp modelId="{A8FF2D92-0742-4B2A-8034-901D39455BE7}">
      <dsp:nvSpPr>
        <dsp:cNvPr id="0" name=""/>
        <dsp:cNvSpPr/>
      </dsp:nvSpPr>
      <dsp:spPr>
        <a:xfrm>
          <a:off x="3374589" y="1378215"/>
          <a:ext cx="650098" cy="7604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374589" y="1530313"/>
        <a:ext cx="455069" cy="456296"/>
      </dsp:txXfrm>
    </dsp:sp>
    <dsp:sp modelId="{EE2ED5D2-FF2C-46E4-B6F5-7A9B8DD2EC87}">
      <dsp:nvSpPr>
        <dsp:cNvPr id="0" name=""/>
        <dsp:cNvSpPr/>
      </dsp:nvSpPr>
      <dsp:spPr>
        <a:xfrm>
          <a:off x="4294540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348429" y="892399"/>
        <a:ext cx="2958723" cy="17321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 to 448 X 448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6634" y="1264215"/>
        <a:ext cx="2839242" cy="1824234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200488" y="1264215"/>
        <a:ext cx="2839242" cy="1824234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 as its feature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334342" y="1264215"/>
        <a:ext cx="2839242" cy="1824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961991" y="-1373496"/>
          <a:ext cx="1279560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6,141,630 question-answers pairs.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184,612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Answer types including yes/no, number, and other.</a:t>
          </a:r>
          <a:endParaRPr lang="en-US" sz="1600" kern="1200" dirty="0"/>
        </a:p>
      </dsp:txBody>
      <dsp:txXfrm rot="-5400000">
        <a:off x="2436232" y="214726"/>
        <a:ext cx="4268616" cy="1154634"/>
      </dsp:txXfrm>
    </dsp:sp>
    <dsp:sp modelId="{9E720AE8-8BEC-4FA7-9C57-DF4275C16ED0}">
      <dsp:nvSpPr>
        <dsp:cNvPr id="0" name=""/>
        <dsp:cNvSpPr/>
      </dsp:nvSpPr>
      <dsp:spPr>
        <a:xfrm>
          <a:off x="0" y="39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VQA Dataset</a:t>
          </a:r>
          <a:endParaRPr lang="en-US" sz="3300" kern="1200" dirty="0"/>
        </a:p>
      </dsp:txBody>
      <dsp:txXfrm>
        <a:off x="77325" y="77364"/>
        <a:ext cx="2281582" cy="1429356"/>
      </dsp:txXfrm>
    </dsp:sp>
    <dsp:sp modelId="{BEED7A6A-2957-408B-A9FC-ACD27F1C3CDA}">
      <dsp:nvSpPr>
        <dsp:cNvPr id="0" name=""/>
        <dsp:cNvSpPr/>
      </dsp:nvSpPr>
      <dsp:spPr>
        <a:xfrm rot="5400000">
          <a:off x="3968169" y="289710"/>
          <a:ext cx="1267205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78,736 questions.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123,287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4 types of questions: object, number, color, location.</a:t>
          </a:r>
          <a:endParaRPr lang="en-US" sz="1600" kern="1200" dirty="0"/>
        </a:p>
      </dsp:txBody>
      <dsp:txXfrm rot="-5400000">
        <a:off x="2436232" y="1883507"/>
        <a:ext cx="4269219" cy="1143485"/>
      </dsp:txXfrm>
    </dsp:sp>
    <dsp:sp modelId="{912BDA93-7727-4697-AB32-321B71F16CCC}">
      <dsp:nvSpPr>
        <dsp:cNvPr id="0" name=""/>
        <dsp:cNvSpPr/>
      </dsp:nvSpPr>
      <dsp:spPr>
        <a:xfrm>
          <a:off x="0" y="1663246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COCO-QA Dataset</a:t>
          </a:r>
          <a:endParaRPr lang="en-US" sz="3300" kern="1200" dirty="0"/>
        </a:p>
      </dsp:txBody>
      <dsp:txXfrm>
        <a:off x="77325" y="1740571"/>
        <a:ext cx="2281582" cy="1429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Cleaning the dataset using NLTK</a:t>
          </a:r>
          <a:r>
            <a:rPr lang="en-US" sz="24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Apply one hot-encoding for a given question.</a:t>
          </a: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rial" pitchFamily="34" charset="0"/>
              <a:cs typeface="Arial" pitchFamily="34" charset="0"/>
            </a:rPr>
            <a:t>Preparing Dataset</a:t>
          </a:r>
          <a:endParaRPr lang="en-US" sz="4900" kern="1200" dirty="0">
            <a:latin typeface="Arial" pitchFamily="34" charset="0"/>
            <a:cs typeface="Arial" pitchFamily="34" charset="0"/>
          </a:endParaRPr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COCO-QA: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generated from image captions.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123287 images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78736 train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38948 test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types of questions: object, number, color, location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Answers are all one-word.</a:t>
            </a:r>
          </a:p>
          <a:p>
            <a:r>
              <a:rPr lang="en-US" dirty="0" smtClean="0"/>
              <a:t>91</a:t>
            </a:r>
            <a:r>
              <a:rPr lang="en-US" baseline="0" dirty="0" smtClean="0"/>
              <a:t> category for train images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VQA: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248,349 training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121,512</a:t>
            </a:r>
            <a:r>
              <a:rPr lang="ar-E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244,302 testing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101,434 test images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0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5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TA\ Ahmed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Salah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10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99575"/>
              </p:ext>
            </p:extLst>
          </p:nvPr>
        </p:nvGraphicFramePr>
        <p:xfrm>
          <a:off x="574431" y="1933575"/>
          <a:ext cx="9618907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11</a:t>
            </a:r>
            <a:endParaRPr lang="en-US" dirty="0"/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3633754838"/>
              </p:ext>
            </p:extLst>
          </p:nvPr>
        </p:nvGraphicFramePr>
        <p:xfrm>
          <a:off x="4123426" y="2203938"/>
          <a:ext cx="6767312" cy="324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61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57083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9" y="1652955"/>
            <a:ext cx="9601200" cy="3809999"/>
          </a:xfrm>
        </p:spPr>
        <p:txBody>
          <a:bodyPr/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Apply one hot-encoding for a given question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eg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“how many horses are there”):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[1, 0, 0, 0, 0] = how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1, 0, 0, 0] = many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1, 0, 0] = horses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1, 0] = are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0, 1] = there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14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113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/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17</a:t>
            </a:r>
            <a:endParaRPr lang="en-US" dirty="0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050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974785" y="2294626"/>
            <a:ext cx="1992702" cy="29416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2855344" y="2294627"/>
            <a:ext cx="309688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4537494" y="5148133"/>
            <a:ext cx="1414732" cy="940279"/>
          </a:xfrm>
          <a:prstGeom prst="roundRect">
            <a:avLst>
              <a:gd name="adj" fmla="val 1588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/>
          <p:cNvSpPr txBox="1"/>
          <p:nvPr/>
        </p:nvSpPr>
        <p:spPr>
          <a:xfrm>
            <a:off x="6041565" y="5295106"/>
            <a:ext cx="19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Non-Linear Function (RELU)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5581291" y="2286000"/>
            <a:ext cx="232913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7686135" y="2223777"/>
            <a:ext cx="113006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8916639" y="2439269"/>
            <a:ext cx="1547203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10463842" y="2439269"/>
            <a:ext cx="65504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ResNet</a:t>
            </a:r>
            <a:r>
              <a:rPr lang="en-US" dirty="0"/>
              <a:t> CNN Hierarchy </a:t>
            </a:r>
            <a:endParaRPr lang="en-US" dirty="0" smtClean="0"/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Published 2015.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Huge Number of Layers(100 ,…..,1000).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Use 3 x 3 Conv Window.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19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3" y="1354346"/>
            <a:ext cx="4966952" cy="47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4263106056"/>
              </p:ext>
            </p:extLst>
          </p:nvPr>
        </p:nvGraphicFramePr>
        <p:xfrm>
          <a:off x="656934" y="1863969"/>
          <a:ext cx="3054249" cy="417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913203448"/>
              </p:ext>
            </p:extLst>
          </p:nvPr>
        </p:nvGraphicFramePr>
        <p:xfrm>
          <a:off x="674520" y="2198077"/>
          <a:ext cx="7362480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1808682710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21</a:t>
            </a:r>
            <a:endParaRPr lang="en-US" dirty="0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1812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Hierarchy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80849 w 8186468"/>
              <a:gd name="connsiteY0" fmla="*/ 2777707 h 4166559"/>
              <a:gd name="connsiteX1" fmla="*/ 388188 w 8186468"/>
              <a:gd name="connsiteY1" fmla="*/ 2970368 h 4166559"/>
              <a:gd name="connsiteX2" fmla="*/ 388188 w 8186468"/>
              <a:gd name="connsiteY2" fmla="*/ 3740986 h 4166559"/>
              <a:gd name="connsiteX3" fmla="*/ 580849 w 8186468"/>
              <a:gd name="connsiteY3" fmla="*/ 3933647 h 4166559"/>
              <a:gd name="connsiteX4" fmla="*/ 7536606 w 8186468"/>
              <a:gd name="connsiteY4" fmla="*/ 3933647 h 4166559"/>
              <a:gd name="connsiteX5" fmla="*/ 7729267 w 8186468"/>
              <a:gd name="connsiteY5" fmla="*/ 3740986 h 4166559"/>
              <a:gd name="connsiteX6" fmla="*/ 7729267 w 8186468"/>
              <a:gd name="connsiteY6" fmla="*/ 2970368 h 4166559"/>
              <a:gd name="connsiteX7" fmla="*/ 7536606 w 8186468"/>
              <a:gd name="connsiteY7" fmla="*/ 2777707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80849" y="2777707"/>
                </a:moveTo>
                <a:cubicBezTo>
                  <a:pt x="474445" y="2777707"/>
                  <a:pt x="388188" y="2863964"/>
                  <a:pt x="388188" y="2970368"/>
                </a:cubicBezTo>
                <a:lnTo>
                  <a:pt x="388188" y="3740986"/>
                </a:lnTo>
                <a:cubicBezTo>
                  <a:pt x="388188" y="3847390"/>
                  <a:pt x="474445" y="3933647"/>
                  <a:pt x="580849" y="3933647"/>
                </a:cubicBezTo>
                <a:lnTo>
                  <a:pt x="7536606" y="3933647"/>
                </a:lnTo>
                <a:cubicBezTo>
                  <a:pt x="7643010" y="3933647"/>
                  <a:pt x="7729267" y="3847390"/>
                  <a:pt x="7729267" y="3740986"/>
                </a:cubicBezTo>
                <a:lnTo>
                  <a:pt x="7729267" y="2970368"/>
                </a:lnTo>
                <a:cubicBezTo>
                  <a:pt x="7729267" y="2863964"/>
                  <a:pt x="7643010" y="2777707"/>
                  <a:pt x="7536606" y="2777707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04181" y="2393215"/>
            <a:ext cx="9609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  <a:endParaRPr lang="ar-EG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Models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Skip-gram &amp; Continuous Bag of Words (</a:t>
            </a: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CBOW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ar-EG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23</a:t>
            </a:r>
            <a:endParaRPr lang="en-US" dirty="0"/>
          </a:p>
        </p:txBody>
      </p:sp>
      <p:pic>
        <p:nvPicPr>
          <p:cNvPr id="9" name="Picture 2" descr="C:\Users\abdallah\Desktop\Captur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12" y="3445299"/>
            <a:ext cx="9174163" cy="263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649861 w 8186468"/>
              <a:gd name="connsiteY0" fmla="*/ 1457865 h 4166559"/>
              <a:gd name="connsiteX1" fmla="*/ 405441 w 8186468"/>
              <a:gd name="connsiteY1" fmla="*/ 1702285 h 4166559"/>
              <a:gd name="connsiteX2" fmla="*/ 405441 w 8186468"/>
              <a:gd name="connsiteY2" fmla="*/ 2679935 h 4166559"/>
              <a:gd name="connsiteX3" fmla="*/ 649861 w 8186468"/>
              <a:gd name="connsiteY3" fmla="*/ 2924355 h 4166559"/>
              <a:gd name="connsiteX4" fmla="*/ 7424462 w 8186468"/>
              <a:gd name="connsiteY4" fmla="*/ 2924355 h 4166559"/>
              <a:gd name="connsiteX5" fmla="*/ 7668882 w 8186468"/>
              <a:gd name="connsiteY5" fmla="*/ 2679935 h 4166559"/>
              <a:gd name="connsiteX6" fmla="*/ 7668882 w 8186468"/>
              <a:gd name="connsiteY6" fmla="*/ 1702285 h 4166559"/>
              <a:gd name="connsiteX7" fmla="*/ 7424462 w 8186468"/>
              <a:gd name="connsiteY7" fmla="*/ 1457865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649861" y="1457865"/>
                </a:moveTo>
                <a:cubicBezTo>
                  <a:pt x="514872" y="1457865"/>
                  <a:pt x="405441" y="1567296"/>
                  <a:pt x="405441" y="1702285"/>
                </a:cubicBezTo>
                <a:lnTo>
                  <a:pt x="405441" y="2679935"/>
                </a:lnTo>
                <a:cubicBezTo>
                  <a:pt x="405441" y="2814924"/>
                  <a:pt x="514872" y="2924355"/>
                  <a:pt x="649861" y="2924355"/>
                </a:cubicBezTo>
                <a:lnTo>
                  <a:pt x="7424462" y="2924355"/>
                </a:lnTo>
                <a:cubicBezTo>
                  <a:pt x="7559451" y="2924355"/>
                  <a:pt x="7668882" y="2814924"/>
                  <a:pt x="7668882" y="2679935"/>
                </a:cubicBezTo>
                <a:lnTo>
                  <a:pt x="7668882" y="1702285"/>
                </a:lnTo>
                <a:cubicBezTo>
                  <a:pt x="7668882" y="1567296"/>
                  <a:pt x="7559451" y="1457865"/>
                  <a:pt x="7424462" y="1457865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190445" y="2725946"/>
            <a:ext cx="10386204" cy="35109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convolutions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endParaRPr lang="en-US" dirty="0">
              <a:cs typeface="Arial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="" xmlns:a16="http://schemas.microsoft.com/office/drawing/2014/main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سهم للأسفل 8"/>
          <p:cNvSpPr/>
          <p:nvPr/>
        </p:nvSpPr>
        <p:spPr>
          <a:xfrm rot="18213954">
            <a:off x="4139065" y="4271913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Question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9" name="شكل حر 8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44904 w 8186468"/>
              <a:gd name="connsiteY0" fmla="*/ 267419 h 4166559"/>
              <a:gd name="connsiteX1" fmla="*/ 388188 w 8186468"/>
              <a:gd name="connsiteY1" fmla="*/ 424135 h 4166559"/>
              <a:gd name="connsiteX2" fmla="*/ 388188 w 8186468"/>
              <a:gd name="connsiteY2" fmla="*/ 1050983 h 4166559"/>
              <a:gd name="connsiteX3" fmla="*/ 544904 w 8186468"/>
              <a:gd name="connsiteY3" fmla="*/ 1207699 h 4166559"/>
              <a:gd name="connsiteX4" fmla="*/ 7313759 w 8186468"/>
              <a:gd name="connsiteY4" fmla="*/ 1207699 h 4166559"/>
              <a:gd name="connsiteX5" fmla="*/ 7470475 w 8186468"/>
              <a:gd name="connsiteY5" fmla="*/ 1050983 h 4166559"/>
              <a:gd name="connsiteX6" fmla="*/ 7470475 w 8186468"/>
              <a:gd name="connsiteY6" fmla="*/ 424135 h 4166559"/>
              <a:gd name="connsiteX7" fmla="*/ 7313759 w 8186468"/>
              <a:gd name="connsiteY7" fmla="*/ 267419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44904" y="267419"/>
                </a:moveTo>
                <a:cubicBezTo>
                  <a:pt x="458352" y="267419"/>
                  <a:pt x="388188" y="337583"/>
                  <a:pt x="388188" y="424135"/>
                </a:cubicBezTo>
                <a:lnTo>
                  <a:pt x="388188" y="1050983"/>
                </a:lnTo>
                <a:cubicBezTo>
                  <a:pt x="388188" y="1137535"/>
                  <a:pt x="458352" y="1207699"/>
                  <a:pt x="544904" y="1207699"/>
                </a:cubicBezTo>
                <a:lnTo>
                  <a:pt x="7313759" y="1207699"/>
                </a:lnTo>
                <a:cubicBezTo>
                  <a:pt x="7400311" y="1207699"/>
                  <a:pt x="7470475" y="1137535"/>
                  <a:pt x="7470475" y="1050983"/>
                </a:cubicBezTo>
                <a:lnTo>
                  <a:pt x="7470475" y="424135"/>
                </a:lnTo>
                <a:cubicBezTo>
                  <a:pt x="7470475" y="337583"/>
                  <a:pt x="7400311" y="267419"/>
                  <a:pt x="7313759" y="267419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 </a:t>
            </a:r>
            <a:r>
              <a:rPr lang="en-US" sz="3200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Question Level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250830" y="2982522"/>
            <a:ext cx="10350465" cy="306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None/>
            </a:pPr>
            <a:endParaRPr lang="en-US" sz="3200" dirty="0" smtClean="0"/>
          </a:p>
          <a:p>
            <a:pPr>
              <a:buFont typeface="Arial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30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94804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Attention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510991" y="2109247"/>
            <a:ext cx="10238322" cy="27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which spatial location at image should we look at given a text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which part of the question should we look at given an image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Attention</a:t>
            </a:r>
            <a:endParaRPr lang="en-US" sz="2800" dirty="0">
              <a:latin typeface="+mn-lt"/>
            </a:endParaRPr>
          </a:p>
        </p:txBody>
      </p:sp>
      <p:pic>
        <p:nvPicPr>
          <p:cNvPr id="6" name="صورة 5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47" y="2419093"/>
            <a:ext cx="9170124" cy="35008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29347" y="1936346"/>
            <a:ext cx="10982960" cy="482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           Question Attention                        Visual attention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عنصر نائب للمحتوى 6"/>
          <p:cNvSpPr>
            <a:spLocks noGrp="1"/>
          </p:cNvSpPr>
          <p:nvPr>
            <p:ph idx="1"/>
          </p:nvPr>
        </p:nvSpPr>
        <p:spPr>
          <a:xfrm>
            <a:off x="1121434" y="2285999"/>
            <a:ext cx="10635137" cy="38927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Parallel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Parallel co-attention attends to the image and question simultaneously.</a:t>
            </a:r>
          </a:p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Alternating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In this attention mechanism, we sequentially alternate between generating image and question attention.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6" name="صورة 5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87" y="1875841"/>
            <a:ext cx="9506309" cy="4013063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35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8315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37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 dirty="0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46" y="1664678"/>
            <a:ext cx="9601200" cy="3809999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Stages finished: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Learning deep learning and basic NLP concepts.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Current Stage: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Gathering datasets: VQA and COCO-QA.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Problems faced: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Dealing with large image datasets.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 smtClean="0"/>
              <a:t>Progress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2058" y="6271624"/>
            <a:ext cx="1180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 smtClean="0">
                <a:cs typeface="Andalus" pitchFamily="18" charset="-78"/>
              </a:rPr>
              <a:t>Time Plan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3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2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>
                <a:cs typeface="Arial"/>
              </a:rPr>
              <a:t>6</a:t>
            </a:r>
            <a:endParaRPr lang="en-US" dirty="0"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:a16="http://schemas.microsoft.com/office/drawing/2014/main" xmlns="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5" name="سهم للأسفل 4"/>
          <p:cNvSpPr/>
          <p:nvPr/>
        </p:nvSpPr>
        <p:spPr>
          <a:xfrm>
            <a:off x="5682343" y="365760"/>
            <a:ext cx="431074" cy="2194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2753" y="1600137"/>
            <a:ext cx="10098631" cy="43784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500" dirty="0"/>
          </a:p>
          <a:p>
            <a:pPr>
              <a:buNone/>
            </a:pPr>
            <a:endParaRPr lang="en-US" sz="25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Tools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Languages: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Python for preprocessing the datasets.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Javascript</a:t>
            </a:r>
            <a:r>
              <a:rPr lang="en-US" dirty="0"/>
              <a:t> for the UI (optional).</a:t>
            </a:r>
          </a:p>
          <a:p>
            <a:pPr fontAlgn="base"/>
            <a:r>
              <a:rPr lang="en-US" dirty="0"/>
              <a:t>Libraries and Frameworks: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NLTK, Pillow (Python Imaging Library) for preprocessing the dataset.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TensorFlow</a:t>
            </a:r>
            <a:r>
              <a:rPr lang="en-US" dirty="0"/>
              <a:t> to build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  <a:p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7</a:t>
            </a:r>
            <a:endParaRPr lang="en-US" dirty="0"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1425</Words>
  <Application>Microsoft Office PowerPoint</Application>
  <PresentationFormat>Custom</PresentationFormat>
  <Paragraphs>413</Paragraphs>
  <Slides>66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Diamond Grid 16x9</vt:lpstr>
      <vt:lpstr>PowerPoint Presentation</vt:lpstr>
      <vt:lpstr>Outline </vt:lpstr>
      <vt:lpstr>Outline </vt:lpstr>
      <vt:lpstr>PowerPoint Presentation</vt:lpstr>
      <vt:lpstr>PowerPoint Presentation</vt:lpstr>
      <vt:lpstr>Outline </vt:lpstr>
      <vt:lpstr>Problem definition </vt:lpstr>
      <vt:lpstr>Outline </vt:lpstr>
      <vt:lpstr>Phases Diagram </vt:lpstr>
      <vt:lpstr>Phases Diagram </vt:lpstr>
      <vt:lpstr>Phases overview | Data preprocessing </vt:lpstr>
      <vt:lpstr>Phases overview | Data preprocessing </vt:lpstr>
      <vt:lpstr>Phases overview | Data preprocessing </vt:lpstr>
      <vt:lpstr>Phases Diagram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Diagram </vt:lpstr>
      <vt:lpstr>Phases overview | Model Testing </vt:lpstr>
      <vt:lpstr>Phases Diagram </vt:lpstr>
      <vt:lpstr>Phases overview | Interface </vt:lpstr>
      <vt:lpstr>Outline </vt:lpstr>
      <vt:lpstr>Progress  </vt:lpstr>
      <vt:lpstr>Outline </vt:lpstr>
      <vt:lpstr>Time Plan </vt:lpstr>
      <vt:lpstr>Outline </vt:lpstr>
      <vt:lpstr>Tools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2016-07-25T15:49:24Z</dcterms:created>
  <dcterms:modified xsi:type="dcterms:W3CDTF">2017-12-19T05:56:11Z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