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70"/>
  </p:notesMasterIdLst>
  <p:handoutMasterIdLst>
    <p:handoutMasterId r:id="rId71"/>
  </p:handoutMasterIdLst>
  <p:sldIdLst>
    <p:sldId id="311" r:id="rId3"/>
    <p:sldId id="329" r:id="rId4"/>
    <p:sldId id="367" r:id="rId5"/>
    <p:sldId id="344" r:id="rId6"/>
    <p:sldId id="375" r:id="rId7"/>
    <p:sldId id="369" r:id="rId8"/>
    <p:sldId id="345" r:id="rId9"/>
    <p:sldId id="371" r:id="rId10"/>
    <p:sldId id="357" r:id="rId11"/>
    <p:sldId id="422" r:id="rId12"/>
    <p:sldId id="361" r:id="rId13"/>
    <p:sldId id="391" r:id="rId14"/>
    <p:sldId id="442" r:id="rId15"/>
    <p:sldId id="423" r:id="rId16"/>
    <p:sldId id="362" r:id="rId17"/>
    <p:sldId id="392" r:id="rId18"/>
    <p:sldId id="389" r:id="rId19"/>
    <p:sldId id="386" r:id="rId20"/>
    <p:sldId id="387" r:id="rId21"/>
    <p:sldId id="394" r:id="rId22"/>
    <p:sldId id="396" r:id="rId23"/>
    <p:sldId id="399" r:id="rId24"/>
    <p:sldId id="448" r:id="rId25"/>
    <p:sldId id="449" r:id="rId26"/>
    <p:sldId id="450" r:id="rId27"/>
    <p:sldId id="451" r:id="rId28"/>
    <p:sldId id="452" r:id="rId29"/>
    <p:sldId id="453" r:id="rId30"/>
    <p:sldId id="454" r:id="rId31"/>
    <p:sldId id="400" r:id="rId32"/>
    <p:sldId id="411" r:id="rId33"/>
    <p:sldId id="412" r:id="rId34"/>
    <p:sldId id="413" r:id="rId35"/>
    <p:sldId id="397" r:id="rId36"/>
    <p:sldId id="398" r:id="rId37"/>
    <p:sldId id="403" r:id="rId38"/>
    <p:sldId id="406" r:id="rId39"/>
    <p:sldId id="407" r:id="rId40"/>
    <p:sldId id="404" r:id="rId41"/>
    <p:sldId id="408" r:id="rId42"/>
    <p:sldId id="409" r:id="rId43"/>
    <p:sldId id="431" r:id="rId44"/>
    <p:sldId id="432" r:id="rId45"/>
    <p:sldId id="433" r:id="rId46"/>
    <p:sldId id="405" r:id="rId47"/>
    <p:sldId id="414" r:id="rId48"/>
    <p:sldId id="415" r:id="rId49"/>
    <p:sldId id="416" r:id="rId50"/>
    <p:sldId id="417" r:id="rId51"/>
    <p:sldId id="418" r:id="rId52"/>
    <p:sldId id="419" r:id="rId53"/>
    <p:sldId id="420" r:id="rId54"/>
    <p:sldId id="421" r:id="rId55"/>
    <p:sldId id="424" r:id="rId56"/>
    <p:sldId id="364" r:id="rId57"/>
    <p:sldId id="427" r:id="rId58"/>
    <p:sldId id="365" r:id="rId59"/>
    <p:sldId id="373" r:id="rId60"/>
    <p:sldId id="440" r:id="rId61"/>
    <p:sldId id="441" r:id="rId62"/>
    <p:sldId id="426" r:id="rId63"/>
    <p:sldId id="377" r:id="rId64"/>
    <p:sldId id="372" r:id="rId65"/>
    <p:sldId id="381" r:id="rId66"/>
    <p:sldId id="378" r:id="rId67"/>
    <p:sldId id="325" r:id="rId68"/>
    <p:sldId id="359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0" name="Author" initials="A" lastIdx="0" clrIdx="9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5A3E"/>
    <a:srgbClr val="000000"/>
    <a:srgbClr val="0036E2"/>
    <a:srgbClr val="7A7F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080886-D7EF-4C82-85E3-71EA3D443AB4}" v="253" dt="2017-10-30T21:01:21.548"/>
    <p1510:client id="{6FBAC7B4-1F16-447F-A948-3327E17F3E30}" v="219" dt="2017-10-30T19:21:48.871"/>
    <p1510:client id="{84C45250-AFF5-4A75-A98F-939A46D5DFC7}" v="139" dt="2017-10-30T21:09:02.849"/>
    <p1510:client id="{48F9F222-2818-4817-B721-03D38F4CED76}" v="75" dt="2017-10-30T20:35:25.491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83808" autoAdjust="0"/>
  </p:normalViewPr>
  <p:slideViewPr>
    <p:cSldViewPr snapToGrid="0">
      <p:cViewPr varScale="1">
        <p:scale>
          <a:sx n="117" d="100"/>
          <a:sy n="117" d="100"/>
        </p:scale>
        <p:origin x="-25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commentAuthors" Target="commentAuthor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notesMaster" Target="notesMasters/notesMaster1.xml"/><Relationship Id="rId75" Type="http://schemas.openxmlformats.org/officeDocument/2006/relationships/theme" Target="theme/theme1.xml"/><Relationship Id="rId83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98F710-F850-4BC7-AB10-6004909A102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4AE811-5061-4B83-9F5F-EA059851A6CC}">
      <dgm:prSet phldrT="[Text]"/>
      <dgm:spPr/>
      <dgm:t>
        <a:bodyPr/>
        <a:lstStyle/>
        <a:p>
          <a:r>
            <a:rPr lang="en-US" b="0" dirty="0">
              <a:latin typeface="Aparajita" pitchFamily="34" charset="0"/>
              <a:cs typeface="Aparajita" pitchFamily="34" charset="0"/>
            </a:rPr>
            <a:t>Gathering Datasets</a:t>
          </a:r>
          <a:endParaRPr lang="en-US" dirty="0"/>
        </a:p>
      </dgm:t>
    </dgm:pt>
    <dgm:pt modelId="{DB2158D4-97DA-4A10-9CE3-5CCE74DDCEC7}" type="parTrans" cxnId="{B226D88E-6C72-4B6E-AFBF-79D5580888D4}">
      <dgm:prSet/>
      <dgm:spPr/>
      <dgm:t>
        <a:bodyPr/>
        <a:lstStyle/>
        <a:p>
          <a:endParaRPr lang="en-US"/>
        </a:p>
      </dgm:t>
    </dgm:pt>
    <dgm:pt modelId="{4A20A9F0-E3A6-4AFF-BE4F-35757F3FA874}" type="sibTrans" cxnId="{B226D88E-6C72-4B6E-AFBF-79D5580888D4}">
      <dgm:prSet/>
      <dgm:spPr/>
      <dgm:t>
        <a:bodyPr/>
        <a:lstStyle/>
        <a:p>
          <a:endParaRPr lang="en-US"/>
        </a:p>
      </dgm:t>
    </dgm:pt>
    <dgm:pt modelId="{051D0EDE-4E16-4CAA-8503-0C2011732A3E}">
      <dgm:prSet phldrT="[Text]" custT="1"/>
      <dgm:spPr/>
      <dgm:t>
        <a:bodyPr/>
        <a:lstStyle/>
        <a:p>
          <a:endParaRPr lang="en-US" sz="2000" dirty="0"/>
        </a:p>
      </dgm:t>
    </dgm:pt>
    <dgm:pt modelId="{2E1B7072-9F3F-4B87-AD0B-BF7740017D76}" type="parTrans" cxnId="{BF58EAFA-FD62-456D-BB34-2F1241ACC794}">
      <dgm:prSet/>
      <dgm:spPr/>
      <dgm:t>
        <a:bodyPr/>
        <a:lstStyle/>
        <a:p>
          <a:endParaRPr lang="en-US"/>
        </a:p>
      </dgm:t>
    </dgm:pt>
    <dgm:pt modelId="{20993264-5709-4418-AF95-3D09E5A56BFB}" type="sibTrans" cxnId="{BF58EAFA-FD62-456D-BB34-2F1241ACC794}">
      <dgm:prSet/>
      <dgm:spPr/>
      <dgm:t>
        <a:bodyPr/>
        <a:lstStyle/>
        <a:p>
          <a:endParaRPr lang="en-US"/>
        </a:p>
      </dgm:t>
    </dgm:pt>
    <dgm:pt modelId="{DFC7779C-DB2E-43E4-8C89-603FE0F28584}" type="pres">
      <dgm:prSet presAssocID="{0198F710-F850-4BC7-AB10-6004909A102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6813C8-3C50-434E-9D60-B2C43F987B2A}" type="pres">
      <dgm:prSet presAssocID="{704AE811-5061-4B83-9F5F-EA059851A6CC}" presName="linNode" presStyleCnt="0"/>
      <dgm:spPr/>
      <dgm:t>
        <a:bodyPr/>
        <a:lstStyle/>
        <a:p>
          <a:endParaRPr lang="en-US"/>
        </a:p>
      </dgm:t>
    </dgm:pt>
    <dgm:pt modelId="{0BB63BF0-C5D8-4CD0-982F-7CB74A44877E}" type="pres">
      <dgm:prSet presAssocID="{704AE811-5061-4B83-9F5F-EA059851A6CC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B5EDC9-551B-43CC-9467-B1D5383A6248}" type="pres">
      <dgm:prSet presAssocID="{704AE811-5061-4B83-9F5F-EA059851A6CC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26D88E-6C72-4B6E-AFBF-79D5580888D4}" srcId="{0198F710-F850-4BC7-AB10-6004909A102D}" destId="{704AE811-5061-4B83-9F5F-EA059851A6CC}" srcOrd="0" destOrd="0" parTransId="{DB2158D4-97DA-4A10-9CE3-5CCE74DDCEC7}" sibTransId="{4A20A9F0-E3A6-4AFF-BE4F-35757F3FA874}"/>
    <dgm:cxn modelId="{AF690563-1461-4419-BB17-1D7A034D1A19}" type="presOf" srcId="{704AE811-5061-4B83-9F5F-EA059851A6CC}" destId="{0BB63BF0-C5D8-4CD0-982F-7CB74A44877E}" srcOrd="0" destOrd="0" presId="urn:microsoft.com/office/officeart/2005/8/layout/vList5"/>
    <dgm:cxn modelId="{E7F5F516-F017-4E29-B4A0-F95EE87C43BC}" type="presOf" srcId="{0198F710-F850-4BC7-AB10-6004909A102D}" destId="{DFC7779C-DB2E-43E4-8C89-603FE0F28584}" srcOrd="0" destOrd="0" presId="urn:microsoft.com/office/officeart/2005/8/layout/vList5"/>
    <dgm:cxn modelId="{226CB50F-FA3A-4BBE-8CFF-57B94EACA68A}" type="presOf" srcId="{051D0EDE-4E16-4CAA-8503-0C2011732A3E}" destId="{ACB5EDC9-551B-43CC-9467-B1D5383A6248}" srcOrd="0" destOrd="0" presId="urn:microsoft.com/office/officeart/2005/8/layout/vList5"/>
    <dgm:cxn modelId="{BF58EAFA-FD62-456D-BB34-2F1241ACC794}" srcId="{704AE811-5061-4B83-9F5F-EA059851A6CC}" destId="{051D0EDE-4E16-4CAA-8503-0C2011732A3E}" srcOrd="0" destOrd="0" parTransId="{2E1B7072-9F3F-4B87-AD0B-BF7740017D76}" sibTransId="{20993264-5709-4418-AF95-3D09E5A56BFB}"/>
    <dgm:cxn modelId="{5CCCA720-5EBD-4E11-9874-AB25FF4F8717}" type="presParOf" srcId="{DFC7779C-DB2E-43E4-8C89-603FE0F28584}" destId="{466813C8-3C50-434E-9D60-B2C43F987B2A}" srcOrd="0" destOrd="0" presId="urn:microsoft.com/office/officeart/2005/8/layout/vList5"/>
    <dgm:cxn modelId="{FAA2085B-3AA2-426A-B347-455B5F35EE1B}" type="presParOf" srcId="{466813C8-3C50-434E-9D60-B2C43F987B2A}" destId="{0BB63BF0-C5D8-4CD0-982F-7CB74A44877E}" srcOrd="0" destOrd="0" presId="urn:microsoft.com/office/officeart/2005/8/layout/vList5"/>
    <dgm:cxn modelId="{D881FE8F-6D8E-4D33-8DE0-140AEB06F6FD}" type="presParOf" srcId="{466813C8-3C50-434E-9D60-B2C43F987B2A}" destId="{ACB5EDC9-551B-43CC-9467-B1D5383A624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BD8A48A5-5B95-464A-8BE7-BD754E994AFE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C26AA501-1D28-4203-A50B-DC8896B9CF77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9925E5F7-FAD7-4EDD-9BC3-6F43AA4D5CBD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CDC223D4-9748-494F-B659-F0C40BB26619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20B0B99-E07C-49C5-8244-120BD0A919F4}" type="doc">
      <dgm:prSet loTypeId="urn:microsoft.com/office/officeart/2005/8/layout/process1" loCatId="process" qsTypeId="urn:microsoft.com/office/officeart/2005/8/quickstyle/simple3" qsCatId="simple" csTypeId="urn:microsoft.com/office/officeart/2005/8/colors/accent0_3" csCatId="mainScheme" phldr="1"/>
      <dgm:spPr/>
    </dgm:pt>
    <dgm:pt modelId="{A4B2158D-3D36-4227-A222-CB97F735DDBA}">
      <dgm:prSet phldrT="[نص]" custT="1"/>
      <dgm:spPr/>
      <dgm:t>
        <a:bodyPr/>
        <a:lstStyle/>
        <a:p>
          <a:r>
            <a:rPr lang="en-US" sz="2400" dirty="0" smtClean="0">
              <a:solidFill>
                <a:schemeClr val="bg1"/>
              </a:solidFill>
            </a:rPr>
            <a:t>rescale the image to 448 X 448</a:t>
          </a:r>
          <a:endParaRPr lang="en-US" sz="2400" dirty="0">
            <a:solidFill>
              <a:schemeClr val="bg1"/>
            </a:solidFill>
          </a:endParaRPr>
        </a:p>
      </dgm:t>
    </dgm:pt>
    <dgm:pt modelId="{3D7B3227-D690-42C9-869B-A14A7B5A8BD3}" type="parTrans" cxnId="{7FF44EE0-CCFC-422C-8BEB-D1FC14777D8B}">
      <dgm:prSet/>
      <dgm:spPr/>
      <dgm:t>
        <a:bodyPr/>
        <a:lstStyle/>
        <a:p>
          <a:endParaRPr lang="en-US"/>
        </a:p>
      </dgm:t>
    </dgm:pt>
    <dgm:pt modelId="{0C371C34-864D-4285-BA80-2084DB186B49}" type="sibTrans" cxnId="{7FF44EE0-CCFC-422C-8BEB-D1FC14777D8B}">
      <dgm:prSet/>
      <dgm:spPr/>
      <dgm:t>
        <a:bodyPr/>
        <a:lstStyle/>
        <a:p>
          <a:endParaRPr lang="en-US"/>
        </a:p>
      </dgm:t>
    </dgm:pt>
    <dgm:pt modelId="{7AD08F00-18B1-43D1-A564-169878C2C652}" type="pres">
      <dgm:prSet presAssocID="{920B0B99-E07C-49C5-8244-120BD0A919F4}" presName="Name0" presStyleCnt="0">
        <dgm:presLayoutVars>
          <dgm:dir/>
          <dgm:resizeHandles val="exact"/>
        </dgm:presLayoutVars>
      </dgm:prSet>
      <dgm:spPr/>
    </dgm:pt>
    <dgm:pt modelId="{168FC07D-B6A5-47DB-BABA-12DCA4A9F435}" type="pres">
      <dgm:prSet presAssocID="{A4B2158D-3D36-4227-A222-CB97F735DDBA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9F8001-7B4E-4E4C-B9F5-0432AA9CD63F}" type="presOf" srcId="{A4B2158D-3D36-4227-A222-CB97F735DDBA}" destId="{168FC07D-B6A5-47DB-BABA-12DCA4A9F435}" srcOrd="0" destOrd="0" presId="urn:microsoft.com/office/officeart/2005/8/layout/process1"/>
    <dgm:cxn modelId="{7FF44EE0-CCFC-422C-8BEB-D1FC14777D8B}" srcId="{920B0B99-E07C-49C5-8244-120BD0A919F4}" destId="{A4B2158D-3D36-4227-A222-CB97F735DDBA}" srcOrd="0" destOrd="0" parTransId="{3D7B3227-D690-42C9-869B-A14A7B5A8BD3}" sibTransId="{0C371C34-864D-4285-BA80-2084DB186B49}"/>
    <dgm:cxn modelId="{B3DCDD94-8FBF-423D-9111-AC94D2B89A6E}" type="presOf" srcId="{920B0B99-E07C-49C5-8244-120BD0A919F4}" destId="{7AD08F00-18B1-43D1-A564-169878C2C652}" srcOrd="0" destOrd="0" presId="urn:microsoft.com/office/officeart/2005/8/layout/process1"/>
    <dgm:cxn modelId="{F15671BE-BDC7-415A-AA9B-7B0E2D8525B4}" type="presParOf" srcId="{7AD08F00-18B1-43D1-A564-169878C2C652}" destId="{168FC07D-B6A5-47DB-BABA-12DCA4A9F435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6832EB69-BFF1-411A-903C-F5C454CBDB7F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20B0B99-E07C-49C5-8244-120BD0A919F4}" type="doc">
      <dgm:prSet loTypeId="urn:microsoft.com/office/officeart/2005/8/layout/process1" loCatId="process" qsTypeId="urn:microsoft.com/office/officeart/2005/8/quickstyle/simple3" qsCatId="simple" csTypeId="urn:microsoft.com/office/officeart/2005/8/colors/accent0_3" csCatId="mainScheme" phldr="1"/>
      <dgm:spPr/>
    </dgm:pt>
    <dgm:pt modelId="{A4B2158D-3D36-4227-A222-CB97F735DDBA}">
      <dgm:prSet phldrT="[نص]" custT="1"/>
      <dgm:spPr/>
      <dgm:t>
        <a:bodyPr/>
        <a:lstStyle/>
        <a:p>
          <a:r>
            <a:rPr lang="en-US" sz="2400" dirty="0" smtClean="0">
              <a:solidFill>
                <a:schemeClr val="bg1"/>
              </a:solidFill>
            </a:rPr>
            <a:t>rescale the image to 448 X 448</a:t>
          </a:r>
          <a:endParaRPr lang="en-US" sz="2400" dirty="0">
            <a:solidFill>
              <a:schemeClr val="bg1"/>
            </a:solidFill>
          </a:endParaRPr>
        </a:p>
      </dgm:t>
    </dgm:pt>
    <dgm:pt modelId="{3D7B3227-D690-42C9-869B-A14A7B5A8BD3}" type="parTrans" cxnId="{7FF44EE0-CCFC-422C-8BEB-D1FC14777D8B}">
      <dgm:prSet/>
      <dgm:spPr/>
      <dgm:t>
        <a:bodyPr/>
        <a:lstStyle/>
        <a:p>
          <a:endParaRPr lang="en-US"/>
        </a:p>
      </dgm:t>
    </dgm:pt>
    <dgm:pt modelId="{0C371C34-864D-4285-BA80-2084DB186B49}" type="sibTrans" cxnId="{7FF44EE0-CCFC-422C-8BEB-D1FC14777D8B}">
      <dgm:prSet/>
      <dgm:spPr/>
      <dgm:t>
        <a:bodyPr/>
        <a:lstStyle/>
        <a:p>
          <a:endParaRPr lang="en-US"/>
        </a:p>
      </dgm:t>
    </dgm:pt>
    <dgm:pt modelId="{24424716-5A96-46C9-AE12-65AA08100750}">
      <dgm:prSet phldrT="[نص]" custT="1"/>
      <dgm:spPr/>
      <dgm:t>
        <a:bodyPr/>
        <a:lstStyle/>
        <a:p>
          <a:r>
            <a:rPr lang="en-US" sz="2400" dirty="0" smtClean="0">
              <a:solidFill>
                <a:schemeClr val="bg1"/>
              </a:solidFill>
            </a:rPr>
            <a:t>We input the image to </a:t>
          </a:r>
          <a:r>
            <a:rPr lang="en-US" sz="2400" dirty="0" err="1" smtClean="0">
              <a:solidFill>
                <a:schemeClr val="bg1"/>
              </a:solidFill>
            </a:rPr>
            <a:t>ResNet</a:t>
          </a:r>
          <a:r>
            <a:rPr lang="en-US" sz="2400" dirty="0" smtClean="0">
              <a:solidFill>
                <a:schemeClr val="bg1"/>
              </a:solidFill>
            </a:rPr>
            <a:t>.</a:t>
          </a:r>
          <a:endParaRPr lang="en-US" sz="2400" dirty="0">
            <a:solidFill>
              <a:schemeClr val="bg1"/>
            </a:solidFill>
          </a:endParaRPr>
        </a:p>
      </dgm:t>
    </dgm:pt>
    <dgm:pt modelId="{136B2303-B801-4F46-B155-1E634140E577}" type="parTrans" cxnId="{B53BD811-AF72-46EE-8A6E-B3B3BB022E57}">
      <dgm:prSet/>
      <dgm:spPr/>
      <dgm:t>
        <a:bodyPr/>
        <a:lstStyle/>
        <a:p>
          <a:endParaRPr lang="en-US"/>
        </a:p>
      </dgm:t>
    </dgm:pt>
    <dgm:pt modelId="{EBAAC7F7-B4C5-48DC-B41B-5158232284E0}" type="sibTrans" cxnId="{B53BD811-AF72-46EE-8A6E-B3B3BB022E57}">
      <dgm:prSet/>
      <dgm:spPr/>
      <dgm:t>
        <a:bodyPr/>
        <a:lstStyle/>
        <a:p>
          <a:endParaRPr lang="en-US"/>
        </a:p>
      </dgm:t>
    </dgm:pt>
    <dgm:pt modelId="{7AD08F00-18B1-43D1-A564-169878C2C652}" type="pres">
      <dgm:prSet presAssocID="{920B0B99-E07C-49C5-8244-120BD0A919F4}" presName="Name0" presStyleCnt="0">
        <dgm:presLayoutVars>
          <dgm:dir/>
          <dgm:resizeHandles val="exact"/>
        </dgm:presLayoutVars>
      </dgm:prSet>
      <dgm:spPr/>
    </dgm:pt>
    <dgm:pt modelId="{168FC07D-B6A5-47DB-BABA-12DCA4A9F435}" type="pres">
      <dgm:prSet presAssocID="{A4B2158D-3D36-4227-A222-CB97F735DDBA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FF2D92-0742-4B2A-8034-901D39455BE7}" type="pres">
      <dgm:prSet presAssocID="{0C371C34-864D-4285-BA80-2084DB186B49}" presName="sibTrans" presStyleLbl="sibTrans2D1" presStyleIdx="0" presStyleCnt="1"/>
      <dgm:spPr/>
      <dgm:t>
        <a:bodyPr/>
        <a:lstStyle/>
        <a:p>
          <a:endParaRPr lang="en-US"/>
        </a:p>
      </dgm:t>
    </dgm:pt>
    <dgm:pt modelId="{2B4EBEB1-EFEF-4384-8F41-4B4E873493F7}" type="pres">
      <dgm:prSet presAssocID="{0C371C34-864D-4285-BA80-2084DB186B49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EE2ED5D2-FF2C-46E4-B6F5-7A9B8DD2EC87}" type="pres">
      <dgm:prSet presAssocID="{24424716-5A96-46C9-AE12-65AA08100750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FFA024-0F85-49EA-B264-0A5E44CE6CBC}" type="presOf" srcId="{0C371C34-864D-4285-BA80-2084DB186B49}" destId="{A8FF2D92-0742-4B2A-8034-901D39455BE7}" srcOrd="0" destOrd="0" presId="urn:microsoft.com/office/officeart/2005/8/layout/process1"/>
    <dgm:cxn modelId="{2C29B99D-F0B2-4530-BBC2-B18C2519C624}" type="presOf" srcId="{920B0B99-E07C-49C5-8244-120BD0A919F4}" destId="{7AD08F00-18B1-43D1-A564-169878C2C652}" srcOrd="0" destOrd="0" presId="urn:microsoft.com/office/officeart/2005/8/layout/process1"/>
    <dgm:cxn modelId="{DF6E125A-2116-411B-BDA5-2F464956B367}" type="presOf" srcId="{A4B2158D-3D36-4227-A222-CB97F735DDBA}" destId="{168FC07D-B6A5-47DB-BABA-12DCA4A9F435}" srcOrd="0" destOrd="0" presId="urn:microsoft.com/office/officeart/2005/8/layout/process1"/>
    <dgm:cxn modelId="{7FF44EE0-CCFC-422C-8BEB-D1FC14777D8B}" srcId="{920B0B99-E07C-49C5-8244-120BD0A919F4}" destId="{A4B2158D-3D36-4227-A222-CB97F735DDBA}" srcOrd="0" destOrd="0" parTransId="{3D7B3227-D690-42C9-869B-A14A7B5A8BD3}" sibTransId="{0C371C34-864D-4285-BA80-2084DB186B49}"/>
    <dgm:cxn modelId="{B53BD811-AF72-46EE-8A6E-B3B3BB022E57}" srcId="{920B0B99-E07C-49C5-8244-120BD0A919F4}" destId="{24424716-5A96-46C9-AE12-65AA08100750}" srcOrd="1" destOrd="0" parTransId="{136B2303-B801-4F46-B155-1E634140E577}" sibTransId="{EBAAC7F7-B4C5-48DC-B41B-5158232284E0}"/>
    <dgm:cxn modelId="{DC13F346-372C-4662-8C56-7CA0710E681F}" type="presOf" srcId="{24424716-5A96-46C9-AE12-65AA08100750}" destId="{EE2ED5D2-FF2C-46E4-B6F5-7A9B8DD2EC87}" srcOrd="0" destOrd="0" presId="urn:microsoft.com/office/officeart/2005/8/layout/process1"/>
    <dgm:cxn modelId="{1232A12A-D9F7-444D-B5E7-4E218C5FD78D}" type="presOf" srcId="{0C371C34-864D-4285-BA80-2084DB186B49}" destId="{2B4EBEB1-EFEF-4384-8F41-4B4E873493F7}" srcOrd="1" destOrd="0" presId="urn:microsoft.com/office/officeart/2005/8/layout/process1"/>
    <dgm:cxn modelId="{87E3D46C-2F4A-4585-BB73-5F38E61BE6F6}" type="presParOf" srcId="{7AD08F00-18B1-43D1-A564-169878C2C652}" destId="{168FC07D-B6A5-47DB-BABA-12DCA4A9F435}" srcOrd="0" destOrd="0" presId="urn:microsoft.com/office/officeart/2005/8/layout/process1"/>
    <dgm:cxn modelId="{5CAFB73E-6E5C-46BC-970E-60CD3D8CEE57}" type="presParOf" srcId="{7AD08F00-18B1-43D1-A564-169878C2C652}" destId="{A8FF2D92-0742-4B2A-8034-901D39455BE7}" srcOrd="1" destOrd="0" presId="urn:microsoft.com/office/officeart/2005/8/layout/process1"/>
    <dgm:cxn modelId="{775A39AD-6312-4808-A369-6D3A796B22CB}" type="presParOf" srcId="{A8FF2D92-0742-4B2A-8034-901D39455BE7}" destId="{2B4EBEB1-EFEF-4384-8F41-4B4E873493F7}" srcOrd="0" destOrd="0" presId="urn:microsoft.com/office/officeart/2005/8/layout/process1"/>
    <dgm:cxn modelId="{1441A266-5370-4C4F-A486-C8C0B38E8F69}" type="presParOf" srcId="{7AD08F00-18B1-43D1-A564-169878C2C652}" destId="{EE2ED5D2-FF2C-46E4-B6F5-7A9B8DD2EC87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3F984532-1274-4AF3-8E15-0273FA47FBFA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920B0B99-E07C-49C5-8244-120BD0A919F4}" type="doc">
      <dgm:prSet loTypeId="urn:microsoft.com/office/officeart/2005/8/layout/process1" loCatId="process" qsTypeId="urn:microsoft.com/office/officeart/2005/8/quickstyle/simple3" qsCatId="simple" csTypeId="urn:microsoft.com/office/officeart/2005/8/colors/accent0_3" csCatId="mainScheme" phldr="1"/>
      <dgm:spPr/>
    </dgm:pt>
    <dgm:pt modelId="{A4B2158D-3D36-4227-A222-CB97F735DDBA}">
      <dgm:prSet phldrT="[نص]" custT="1"/>
      <dgm:spPr/>
      <dgm:t>
        <a:bodyPr/>
        <a:lstStyle/>
        <a:p>
          <a:r>
            <a:rPr lang="en-US" sz="2400" dirty="0" smtClean="0">
              <a:solidFill>
                <a:schemeClr val="bg1"/>
              </a:solidFill>
            </a:rPr>
            <a:t>rescale the image to 448 X 448</a:t>
          </a:r>
          <a:endParaRPr lang="en-US" sz="2400" dirty="0">
            <a:solidFill>
              <a:schemeClr val="bg1"/>
            </a:solidFill>
          </a:endParaRPr>
        </a:p>
      </dgm:t>
    </dgm:pt>
    <dgm:pt modelId="{3D7B3227-D690-42C9-869B-A14A7B5A8BD3}" type="parTrans" cxnId="{7FF44EE0-CCFC-422C-8BEB-D1FC14777D8B}">
      <dgm:prSet/>
      <dgm:spPr/>
      <dgm:t>
        <a:bodyPr/>
        <a:lstStyle/>
        <a:p>
          <a:endParaRPr lang="en-US"/>
        </a:p>
      </dgm:t>
    </dgm:pt>
    <dgm:pt modelId="{0C371C34-864D-4285-BA80-2084DB186B49}" type="sibTrans" cxnId="{7FF44EE0-CCFC-422C-8BEB-D1FC14777D8B}">
      <dgm:prSet/>
      <dgm:spPr/>
      <dgm:t>
        <a:bodyPr/>
        <a:lstStyle/>
        <a:p>
          <a:endParaRPr lang="en-US"/>
        </a:p>
      </dgm:t>
    </dgm:pt>
    <dgm:pt modelId="{922E777F-5434-41F7-BCED-E96129519FB9}">
      <dgm:prSet phldrT="[نص]" custT="1"/>
      <dgm:spPr/>
      <dgm:t>
        <a:bodyPr/>
        <a:lstStyle/>
        <a:p>
          <a:r>
            <a:rPr lang="en-US" sz="2400" dirty="0" smtClean="0">
              <a:solidFill>
                <a:schemeClr val="bg1"/>
              </a:solidFill>
            </a:rPr>
            <a:t>We input the image to </a:t>
          </a:r>
          <a:r>
            <a:rPr lang="en-US" sz="2400" dirty="0" err="1" smtClean="0">
              <a:solidFill>
                <a:schemeClr val="bg1"/>
              </a:solidFill>
            </a:rPr>
            <a:t>ResNet</a:t>
          </a:r>
          <a:r>
            <a:rPr lang="en-US" sz="2400" dirty="0" smtClean="0">
              <a:solidFill>
                <a:schemeClr val="bg1"/>
              </a:solidFill>
            </a:rPr>
            <a:t>.</a:t>
          </a:r>
          <a:endParaRPr lang="en-US" sz="2400" dirty="0">
            <a:solidFill>
              <a:schemeClr val="bg1"/>
            </a:solidFill>
          </a:endParaRPr>
        </a:p>
      </dgm:t>
    </dgm:pt>
    <dgm:pt modelId="{02E73429-1C0F-4BE9-AC88-E05DD6486251}" type="parTrans" cxnId="{CB943407-B47F-4E88-90B5-5FC72C761FF1}">
      <dgm:prSet/>
      <dgm:spPr/>
      <dgm:t>
        <a:bodyPr/>
        <a:lstStyle/>
        <a:p>
          <a:endParaRPr lang="en-US"/>
        </a:p>
      </dgm:t>
    </dgm:pt>
    <dgm:pt modelId="{EF42002C-817F-4D20-B804-81ECCF677BBF}" type="sibTrans" cxnId="{CB943407-B47F-4E88-90B5-5FC72C761FF1}">
      <dgm:prSet/>
      <dgm:spPr/>
      <dgm:t>
        <a:bodyPr/>
        <a:lstStyle/>
        <a:p>
          <a:endParaRPr lang="en-US"/>
        </a:p>
      </dgm:t>
    </dgm:pt>
    <dgm:pt modelId="{24424716-5A96-46C9-AE12-65AA08100750}">
      <dgm:prSet phldrT="[نص]" custT="1"/>
      <dgm:spPr/>
      <dgm:t>
        <a:bodyPr/>
        <a:lstStyle/>
        <a:p>
          <a:r>
            <a:rPr lang="en-US" sz="2400" dirty="0" smtClean="0">
              <a:solidFill>
                <a:schemeClr val="bg1"/>
              </a:solidFill>
            </a:rPr>
            <a:t>We take the activation from the last pooling layer of </a:t>
          </a:r>
          <a:r>
            <a:rPr lang="en-US" sz="2400" dirty="0" err="1" smtClean="0">
              <a:solidFill>
                <a:schemeClr val="bg1"/>
              </a:solidFill>
            </a:rPr>
            <a:t>ResNet</a:t>
          </a:r>
          <a:r>
            <a:rPr lang="en-US" sz="2400" dirty="0" smtClean="0">
              <a:solidFill>
                <a:schemeClr val="bg1"/>
              </a:solidFill>
            </a:rPr>
            <a:t> as its feature</a:t>
          </a:r>
          <a:endParaRPr lang="en-US" sz="2400" dirty="0">
            <a:solidFill>
              <a:schemeClr val="bg1"/>
            </a:solidFill>
          </a:endParaRPr>
        </a:p>
      </dgm:t>
    </dgm:pt>
    <dgm:pt modelId="{136B2303-B801-4F46-B155-1E634140E577}" type="parTrans" cxnId="{B53BD811-AF72-46EE-8A6E-B3B3BB022E57}">
      <dgm:prSet/>
      <dgm:spPr/>
      <dgm:t>
        <a:bodyPr/>
        <a:lstStyle/>
        <a:p>
          <a:endParaRPr lang="en-US"/>
        </a:p>
      </dgm:t>
    </dgm:pt>
    <dgm:pt modelId="{EBAAC7F7-B4C5-48DC-B41B-5158232284E0}" type="sibTrans" cxnId="{B53BD811-AF72-46EE-8A6E-B3B3BB022E57}">
      <dgm:prSet/>
      <dgm:spPr/>
      <dgm:t>
        <a:bodyPr/>
        <a:lstStyle/>
        <a:p>
          <a:endParaRPr lang="en-US"/>
        </a:p>
      </dgm:t>
    </dgm:pt>
    <dgm:pt modelId="{7AD08F00-18B1-43D1-A564-169878C2C652}" type="pres">
      <dgm:prSet presAssocID="{920B0B99-E07C-49C5-8244-120BD0A919F4}" presName="Name0" presStyleCnt="0">
        <dgm:presLayoutVars>
          <dgm:dir/>
          <dgm:resizeHandles val="exact"/>
        </dgm:presLayoutVars>
      </dgm:prSet>
      <dgm:spPr/>
    </dgm:pt>
    <dgm:pt modelId="{168FC07D-B6A5-47DB-BABA-12DCA4A9F435}" type="pres">
      <dgm:prSet presAssocID="{A4B2158D-3D36-4227-A222-CB97F735DDB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FF2D92-0742-4B2A-8034-901D39455BE7}" type="pres">
      <dgm:prSet presAssocID="{0C371C34-864D-4285-BA80-2084DB186B49}" presName="sibTrans" presStyleLbl="sibTrans2D1" presStyleIdx="0" presStyleCnt="2"/>
      <dgm:spPr/>
      <dgm:t>
        <a:bodyPr/>
        <a:lstStyle/>
        <a:p>
          <a:endParaRPr lang="en-US"/>
        </a:p>
      </dgm:t>
    </dgm:pt>
    <dgm:pt modelId="{2B4EBEB1-EFEF-4384-8F41-4B4E873493F7}" type="pres">
      <dgm:prSet presAssocID="{0C371C34-864D-4285-BA80-2084DB186B49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132AF3A6-C5AD-466A-93B6-4D528291A6E7}" type="pres">
      <dgm:prSet presAssocID="{922E777F-5434-41F7-BCED-E96129519FB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EE7CED-7132-4B53-8D0E-97DE8473983A}" type="pres">
      <dgm:prSet presAssocID="{EF42002C-817F-4D20-B804-81ECCF677BBF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D0DCFB4-AFBA-45A1-B05B-8A693F4FD654}" type="pres">
      <dgm:prSet presAssocID="{EF42002C-817F-4D20-B804-81ECCF677BBF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EE2ED5D2-FF2C-46E4-B6F5-7A9B8DD2EC87}" type="pres">
      <dgm:prSet presAssocID="{24424716-5A96-46C9-AE12-65AA0810075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8E916F-CFA4-4DA5-ADB4-116021800161}" type="presOf" srcId="{EF42002C-817F-4D20-B804-81ECCF677BBF}" destId="{A1EE7CED-7132-4B53-8D0E-97DE8473983A}" srcOrd="0" destOrd="0" presId="urn:microsoft.com/office/officeart/2005/8/layout/process1"/>
    <dgm:cxn modelId="{B53BD811-AF72-46EE-8A6E-B3B3BB022E57}" srcId="{920B0B99-E07C-49C5-8244-120BD0A919F4}" destId="{24424716-5A96-46C9-AE12-65AA08100750}" srcOrd="2" destOrd="0" parTransId="{136B2303-B801-4F46-B155-1E634140E577}" sibTransId="{EBAAC7F7-B4C5-48DC-B41B-5158232284E0}"/>
    <dgm:cxn modelId="{D7E4A26D-5547-43D3-A3B8-682D757C3242}" type="presOf" srcId="{920B0B99-E07C-49C5-8244-120BD0A919F4}" destId="{7AD08F00-18B1-43D1-A564-169878C2C652}" srcOrd="0" destOrd="0" presId="urn:microsoft.com/office/officeart/2005/8/layout/process1"/>
    <dgm:cxn modelId="{7F8E7D41-A0F1-4701-AE54-905922A236C7}" type="presOf" srcId="{A4B2158D-3D36-4227-A222-CB97F735DDBA}" destId="{168FC07D-B6A5-47DB-BABA-12DCA4A9F435}" srcOrd="0" destOrd="0" presId="urn:microsoft.com/office/officeart/2005/8/layout/process1"/>
    <dgm:cxn modelId="{CE73A13E-5C80-4D97-8A1C-3FE68F61DC94}" type="presOf" srcId="{24424716-5A96-46C9-AE12-65AA08100750}" destId="{EE2ED5D2-FF2C-46E4-B6F5-7A9B8DD2EC87}" srcOrd="0" destOrd="0" presId="urn:microsoft.com/office/officeart/2005/8/layout/process1"/>
    <dgm:cxn modelId="{7850F474-2664-4798-8D82-961B64E7DAE6}" type="presOf" srcId="{0C371C34-864D-4285-BA80-2084DB186B49}" destId="{A8FF2D92-0742-4B2A-8034-901D39455BE7}" srcOrd="0" destOrd="0" presId="urn:microsoft.com/office/officeart/2005/8/layout/process1"/>
    <dgm:cxn modelId="{29C9F278-9544-40D2-A496-EB0F16BF1B97}" type="presOf" srcId="{922E777F-5434-41F7-BCED-E96129519FB9}" destId="{132AF3A6-C5AD-466A-93B6-4D528291A6E7}" srcOrd="0" destOrd="0" presId="urn:microsoft.com/office/officeart/2005/8/layout/process1"/>
    <dgm:cxn modelId="{7FF44EE0-CCFC-422C-8BEB-D1FC14777D8B}" srcId="{920B0B99-E07C-49C5-8244-120BD0A919F4}" destId="{A4B2158D-3D36-4227-A222-CB97F735DDBA}" srcOrd="0" destOrd="0" parTransId="{3D7B3227-D690-42C9-869B-A14A7B5A8BD3}" sibTransId="{0C371C34-864D-4285-BA80-2084DB186B49}"/>
    <dgm:cxn modelId="{CB943407-B47F-4E88-90B5-5FC72C761FF1}" srcId="{920B0B99-E07C-49C5-8244-120BD0A919F4}" destId="{922E777F-5434-41F7-BCED-E96129519FB9}" srcOrd="1" destOrd="0" parTransId="{02E73429-1C0F-4BE9-AC88-E05DD6486251}" sibTransId="{EF42002C-817F-4D20-B804-81ECCF677BBF}"/>
    <dgm:cxn modelId="{16C10201-B02A-4518-BAC9-41EAA0D8725B}" type="presOf" srcId="{EF42002C-817F-4D20-B804-81ECCF677BBF}" destId="{FD0DCFB4-AFBA-45A1-B05B-8A693F4FD654}" srcOrd="1" destOrd="0" presId="urn:microsoft.com/office/officeart/2005/8/layout/process1"/>
    <dgm:cxn modelId="{3EAE04C0-D676-41BF-9410-47E5385649BD}" type="presOf" srcId="{0C371C34-864D-4285-BA80-2084DB186B49}" destId="{2B4EBEB1-EFEF-4384-8F41-4B4E873493F7}" srcOrd="1" destOrd="0" presId="urn:microsoft.com/office/officeart/2005/8/layout/process1"/>
    <dgm:cxn modelId="{B03EB674-03B0-4AFB-B79A-4B2E98DE5D84}" type="presParOf" srcId="{7AD08F00-18B1-43D1-A564-169878C2C652}" destId="{168FC07D-B6A5-47DB-BABA-12DCA4A9F435}" srcOrd="0" destOrd="0" presId="urn:microsoft.com/office/officeart/2005/8/layout/process1"/>
    <dgm:cxn modelId="{CDCD11F4-1BC6-4594-9B6B-53CC787DFFE3}" type="presParOf" srcId="{7AD08F00-18B1-43D1-A564-169878C2C652}" destId="{A8FF2D92-0742-4B2A-8034-901D39455BE7}" srcOrd="1" destOrd="0" presId="urn:microsoft.com/office/officeart/2005/8/layout/process1"/>
    <dgm:cxn modelId="{45527DDA-F14A-4E6F-82C9-DED38A82D6C7}" type="presParOf" srcId="{A8FF2D92-0742-4B2A-8034-901D39455BE7}" destId="{2B4EBEB1-EFEF-4384-8F41-4B4E873493F7}" srcOrd="0" destOrd="0" presId="urn:microsoft.com/office/officeart/2005/8/layout/process1"/>
    <dgm:cxn modelId="{E111C566-319B-4362-B315-8BBEB3784B77}" type="presParOf" srcId="{7AD08F00-18B1-43D1-A564-169878C2C652}" destId="{132AF3A6-C5AD-466A-93B6-4D528291A6E7}" srcOrd="2" destOrd="0" presId="urn:microsoft.com/office/officeart/2005/8/layout/process1"/>
    <dgm:cxn modelId="{8D3A4349-74E6-4621-AE26-772FCD4AFE8B}" type="presParOf" srcId="{7AD08F00-18B1-43D1-A564-169878C2C652}" destId="{A1EE7CED-7132-4B53-8D0E-97DE8473983A}" srcOrd="3" destOrd="0" presId="urn:microsoft.com/office/officeart/2005/8/layout/process1"/>
    <dgm:cxn modelId="{48F39821-1639-4DBD-B6A1-C78766D2C4CB}" type="presParOf" srcId="{A1EE7CED-7132-4B53-8D0E-97DE8473983A}" destId="{FD0DCFB4-AFBA-45A1-B05B-8A693F4FD654}" srcOrd="0" destOrd="0" presId="urn:microsoft.com/office/officeart/2005/8/layout/process1"/>
    <dgm:cxn modelId="{1C39FEAE-488A-4F1C-A6A3-2697B74A12DB}" type="presParOf" srcId="{7AD08F00-18B1-43D1-A564-169878C2C652}" destId="{EE2ED5D2-FF2C-46E4-B6F5-7A9B8DD2EC8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F926F4-72EF-4A28-B9E0-56C4D54CC9E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15D0BD-EAD1-4031-8A9D-431EDED7C8A7}">
      <dgm:prSet phldrT="[نص]"/>
      <dgm:spPr/>
      <dgm:t>
        <a:bodyPr/>
        <a:lstStyle/>
        <a:p>
          <a:r>
            <a:rPr lang="en-US" dirty="0" smtClean="0"/>
            <a:t>VQA Dataset</a:t>
          </a:r>
          <a:endParaRPr lang="en-US" dirty="0"/>
        </a:p>
      </dgm:t>
    </dgm:pt>
    <dgm:pt modelId="{B1FD47FB-0C50-4BB3-9292-B8F4E2C78C1F}" type="parTrans" cxnId="{0927F923-C1D6-45C8-BDBB-5B1ABC377904}">
      <dgm:prSet/>
      <dgm:spPr/>
      <dgm:t>
        <a:bodyPr/>
        <a:lstStyle/>
        <a:p>
          <a:endParaRPr lang="en-US"/>
        </a:p>
      </dgm:t>
    </dgm:pt>
    <dgm:pt modelId="{39B4A8FC-DF10-42DB-90FD-0C8687BD3AEB}" type="sibTrans" cxnId="{0927F923-C1D6-45C8-BDBB-5B1ABC377904}">
      <dgm:prSet/>
      <dgm:spPr/>
      <dgm:t>
        <a:bodyPr/>
        <a:lstStyle/>
        <a:p>
          <a:endParaRPr lang="en-US"/>
        </a:p>
      </dgm:t>
    </dgm:pt>
    <dgm:pt modelId="{D2BCF311-1E1C-4B6E-A4D7-4CA6D1310B2E}">
      <dgm:prSet phldrT="[نص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1600" dirty="0" smtClean="0"/>
            <a:t>6,141,630 question-answers pairs.</a:t>
          </a:r>
          <a:endParaRPr lang="en-US" sz="1600" dirty="0"/>
        </a:p>
      </dgm:t>
    </dgm:pt>
    <dgm:pt modelId="{14638FE6-973F-4083-B1E3-D2F981508376}" type="parTrans" cxnId="{F2281878-9A3B-49F5-8AF1-18B5BC060A47}">
      <dgm:prSet/>
      <dgm:spPr/>
      <dgm:t>
        <a:bodyPr/>
        <a:lstStyle/>
        <a:p>
          <a:endParaRPr lang="en-US"/>
        </a:p>
      </dgm:t>
    </dgm:pt>
    <dgm:pt modelId="{838AD7F8-26F5-4999-A102-2FFC84B55281}" type="sibTrans" cxnId="{F2281878-9A3B-49F5-8AF1-18B5BC060A47}">
      <dgm:prSet/>
      <dgm:spPr/>
      <dgm:t>
        <a:bodyPr/>
        <a:lstStyle/>
        <a:p>
          <a:endParaRPr lang="en-US"/>
        </a:p>
      </dgm:t>
    </dgm:pt>
    <dgm:pt modelId="{8CE66ADC-572C-4742-ACF1-6E1ECF0F2666}">
      <dgm:prSet phldrT="[نص]"/>
      <dgm:spPr/>
      <dgm:t>
        <a:bodyPr/>
        <a:lstStyle/>
        <a:p>
          <a:r>
            <a:rPr lang="en-US" dirty="0" smtClean="0"/>
            <a:t>COCO-QA Dataset</a:t>
          </a:r>
          <a:endParaRPr lang="en-US" dirty="0"/>
        </a:p>
      </dgm:t>
    </dgm:pt>
    <dgm:pt modelId="{AE80F760-0745-47FC-94D7-DA982D0BFF2D}" type="parTrans" cxnId="{2B622F95-6490-4FCB-92E7-370344F0B979}">
      <dgm:prSet/>
      <dgm:spPr/>
      <dgm:t>
        <a:bodyPr/>
        <a:lstStyle/>
        <a:p>
          <a:endParaRPr lang="en-US"/>
        </a:p>
      </dgm:t>
    </dgm:pt>
    <dgm:pt modelId="{8B4F7A57-A3CA-46F0-9C4C-29BB7B77BA47}" type="sibTrans" cxnId="{2B622F95-6490-4FCB-92E7-370344F0B979}">
      <dgm:prSet/>
      <dgm:spPr/>
      <dgm:t>
        <a:bodyPr/>
        <a:lstStyle/>
        <a:p>
          <a:endParaRPr lang="en-US"/>
        </a:p>
      </dgm:t>
    </dgm:pt>
    <dgm:pt modelId="{9B52AC6A-D2AE-4ECA-92AD-A40E2232814F}">
      <dgm:prSet phldrT="[نص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1600" b="0" i="0" dirty="0" smtClean="0"/>
            <a:t>78,736 questions.</a:t>
          </a:r>
          <a:endParaRPr lang="en-US" sz="1600" dirty="0"/>
        </a:p>
      </dgm:t>
    </dgm:pt>
    <dgm:pt modelId="{76EAB53D-293B-4CA6-AAEB-74D6C353ACB7}" type="parTrans" cxnId="{615178AC-5D76-4722-B78A-A5E30D3391EC}">
      <dgm:prSet/>
      <dgm:spPr/>
      <dgm:t>
        <a:bodyPr/>
        <a:lstStyle/>
        <a:p>
          <a:endParaRPr lang="en-US"/>
        </a:p>
      </dgm:t>
    </dgm:pt>
    <dgm:pt modelId="{C2325E9B-52FD-4CF6-8518-24F462F786E6}" type="sibTrans" cxnId="{615178AC-5D76-4722-B78A-A5E30D3391EC}">
      <dgm:prSet/>
      <dgm:spPr/>
      <dgm:t>
        <a:bodyPr/>
        <a:lstStyle/>
        <a:p>
          <a:endParaRPr lang="en-US"/>
        </a:p>
      </dgm:t>
    </dgm:pt>
    <dgm:pt modelId="{EFA497DA-64FA-4F88-89B9-13DAD2159B28}">
      <dgm:prSet phldrT="[نص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1600" b="0" i="0" dirty="0" smtClean="0"/>
            <a:t>123,287 images.</a:t>
          </a:r>
          <a:endParaRPr lang="en-US" sz="1600" dirty="0"/>
        </a:p>
      </dgm:t>
    </dgm:pt>
    <dgm:pt modelId="{E221558B-923C-4BDB-8EDA-53462A2AC028}" type="parTrans" cxnId="{D532F29D-C9C8-4C4C-B2CB-9D4F8E8741BD}">
      <dgm:prSet/>
      <dgm:spPr/>
      <dgm:t>
        <a:bodyPr/>
        <a:lstStyle/>
        <a:p>
          <a:endParaRPr lang="en-US"/>
        </a:p>
      </dgm:t>
    </dgm:pt>
    <dgm:pt modelId="{410F3FC4-6ABD-42D7-A485-CBBB46B65759}" type="sibTrans" cxnId="{D532F29D-C9C8-4C4C-B2CB-9D4F8E8741BD}">
      <dgm:prSet/>
      <dgm:spPr/>
      <dgm:t>
        <a:bodyPr/>
        <a:lstStyle/>
        <a:p>
          <a:endParaRPr lang="en-US"/>
        </a:p>
      </dgm:t>
    </dgm:pt>
    <dgm:pt modelId="{1BFB6B7D-55BA-40D8-86B9-30E2D96530F0}">
      <dgm:prSet phldrT="[نص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1600" dirty="0" smtClean="0"/>
            <a:t>Answer types including yes/no, number, and other.</a:t>
          </a:r>
          <a:endParaRPr lang="en-US" sz="1600" dirty="0"/>
        </a:p>
      </dgm:t>
    </dgm:pt>
    <dgm:pt modelId="{8FF5600F-9A54-4649-BAD6-CCB8F8A69292}" type="parTrans" cxnId="{CE345FEE-C542-421C-ADF3-661836C59A50}">
      <dgm:prSet/>
      <dgm:spPr/>
      <dgm:t>
        <a:bodyPr/>
        <a:lstStyle/>
        <a:p>
          <a:endParaRPr lang="en-US"/>
        </a:p>
      </dgm:t>
    </dgm:pt>
    <dgm:pt modelId="{BDDA6D23-EB17-4D77-99F0-5EBDBFD5E631}" type="sibTrans" cxnId="{CE345FEE-C542-421C-ADF3-661836C59A50}">
      <dgm:prSet/>
      <dgm:spPr/>
      <dgm:t>
        <a:bodyPr/>
        <a:lstStyle/>
        <a:p>
          <a:endParaRPr lang="en-US"/>
        </a:p>
      </dgm:t>
    </dgm:pt>
    <dgm:pt modelId="{53073CEF-61DB-423B-9FBB-53E7BB4DB1F2}">
      <dgm:prSet phldrT="[نص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1600" dirty="0" smtClean="0"/>
            <a:t>184,612 images.</a:t>
          </a:r>
          <a:endParaRPr lang="en-US" sz="1600" dirty="0"/>
        </a:p>
      </dgm:t>
    </dgm:pt>
    <dgm:pt modelId="{38FAC493-88D5-4201-86A6-FC64D0DCF91F}" type="parTrans" cxnId="{CADBB0F4-045A-4B3D-ADE2-E2DDF608F598}">
      <dgm:prSet/>
      <dgm:spPr/>
      <dgm:t>
        <a:bodyPr/>
        <a:lstStyle/>
        <a:p>
          <a:endParaRPr lang="en-US"/>
        </a:p>
      </dgm:t>
    </dgm:pt>
    <dgm:pt modelId="{49C4F1A5-4586-43BD-AB1E-717B501283D2}" type="sibTrans" cxnId="{CADBB0F4-045A-4B3D-ADE2-E2DDF608F598}">
      <dgm:prSet/>
      <dgm:spPr/>
      <dgm:t>
        <a:bodyPr/>
        <a:lstStyle/>
        <a:p>
          <a:endParaRPr lang="en-US"/>
        </a:p>
      </dgm:t>
    </dgm:pt>
    <dgm:pt modelId="{99CDD72C-5948-42ED-8DAD-4CD038726E11}">
      <dgm:prSet phldrT="[نص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1600" b="0" i="0" dirty="0" smtClean="0"/>
            <a:t>4 types of questions: object, number, color, location.</a:t>
          </a:r>
          <a:endParaRPr lang="en-US" sz="1600" dirty="0"/>
        </a:p>
      </dgm:t>
    </dgm:pt>
    <dgm:pt modelId="{E2358E16-2643-4C75-8000-CCC9BB0D357D}" type="parTrans" cxnId="{6C2C647F-953E-42AA-90A4-6B7D730E8CAD}">
      <dgm:prSet/>
      <dgm:spPr/>
      <dgm:t>
        <a:bodyPr/>
        <a:lstStyle/>
        <a:p>
          <a:endParaRPr lang="en-US"/>
        </a:p>
      </dgm:t>
    </dgm:pt>
    <dgm:pt modelId="{AF3BD8A0-BA3F-4675-AC02-EB8413AF065D}" type="sibTrans" cxnId="{6C2C647F-953E-42AA-90A4-6B7D730E8CAD}">
      <dgm:prSet/>
      <dgm:spPr/>
      <dgm:t>
        <a:bodyPr/>
        <a:lstStyle/>
        <a:p>
          <a:endParaRPr lang="en-US"/>
        </a:p>
      </dgm:t>
    </dgm:pt>
    <dgm:pt modelId="{CE788AC1-1E06-45A7-A8D2-D5BA590F7294}" type="pres">
      <dgm:prSet presAssocID="{F3F926F4-72EF-4A28-B9E0-56C4D54CC9E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B23182F-E247-4C24-8E41-962852C33F09}" type="pres">
      <dgm:prSet presAssocID="{9E15D0BD-EAD1-4031-8A9D-431EDED7C8A7}" presName="linNode" presStyleCnt="0"/>
      <dgm:spPr/>
      <dgm:t>
        <a:bodyPr/>
        <a:lstStyle/>
        <a:p>
          <a:endParaRPr lang="en-US"/>
        </a:p>
      </dgm:t>
    </dgm:pt>
    <dgm:pt modelId="{9E720AE8-8BEC-4FA7-9C57-DF4275C16ED0}" type="pres">
      <dgm:prSet presAssocID="{9E15D0BD-EAD1-4031-8A9D-431EDED7C8A7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DC1A45-9907-4450-9F52-0C858BD73470}" type="pres">
      <dgm:prSet presAssocID="{9E15D0BD-EAD1-4031-8A9D-431EDED7C8A7}" presName="descendantText" presStyleLbl="alignAccFollowNode1" presStyleIdx="0" presStyleCnt="2" custScaleY="1009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4CC96A-BC90-4455-8B16-F5FC6F144181}" type="pres">
      <dgm:prSet presAssocID="{39B4A8FC-DF10-42DB-90FD-0C8687BD3AEB}" presName="sp" presStyleCnt="0"/>
      <dgm:spPr/>
      <dgm:t>
        <a:bodyPr/>
        <a:lstStyle/>
        <a:p>
          <a:endParaRPr lang="en-US"/>
        </a:p>
      </dgm:t>
    </dgm:pt>
    <dgm:pt modelId="{1CFA2BD0-8B8D-4DCC-9E21-7B90AAC346B7}" type="pres">
      <dgm:prSet presAssocID="{8CE66ADC-572C-4742-ACF1-6E1ECF0F2666}" presName="linNode" presStyleCnt="0"/>
      <dgm:spPr/>
      <dgm:t>
        <a:bodyPr/>
        <a:lstStyle/>
        <a:p>
          <a:endParaRPr lang="en-US"/>
        </a:p>
      </dgm:t>
    </dgm:pt>
    <dgm:pt modelId="{912BDA93-7727-4697-AB32-321B71F16CCC}" type="pres">
      <dgm:prSet presAssocID="{8CE66ADC-572C-4742-ACF1-6E1ECF0F2666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ED7A6A-2957-408B-A9FC-ACD27F1C3CDA}" type="pres">
      <dgm:prSet presAssocID="{8CE66ADC-572C-4742-ACF1-6E1ECF0F2666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2FBB5E-9EB1-4A2B-840D-FB093D204903}" type="presOf" srcId="{1BFB6B7D-55BA-40D8-86B9-30E2D96530F0}" destId="{EADC1A45-9907-4450-9F52-0C858BD73470}" srcOrd="0" destOrd="2" presId="urn:microsoft.com/office/officeart/2005/8/layout/vList5"/>
    <dgm:cxn modelId="{0927F923-C1D6-45C8-BDBB-5B1ABC377904}" srcId="{F3F926F4-72EF-4A28-B9E0-56C4D54CC9EA}" destId="{9E15D0BD-EAD1-4031-8A9D-431EDED7C8A7}" srcOrd="0" destOrd="0" parTransId="{B1FD47FB-0C50-4BB3-9292-B8F4E2C78C1F}" sibTransId="{39B4A8FC-DF10-42DB-90FD-0C8687BD3AEB}"/>
    <dgm:cxn modelId="{10962885-72F7-4CBA-ABDD-1F35FB39085E}" type="presOf" srcId="{8CE66ADC-572C-4742-ACF1-6E1ECF0F2666}" destId="{912BDA93-7727-4697-AB32-321B71F16CCC}" srcOrd="0" destOrd="0" presId="urn:microsoft.com/office/officeart/2005/8/layout/vList5"/>
    <dgm:cxn modelId="{79E96D32-C216-443C-B45B-93C4F8A92B20}" type="presOf" srcId="{99CDD72C-5948-42ED-8DAD-4CD038726E11}" destId="{BEED7A6A-2957-408B-A9FC-ACD27F1C3CDA}" srcOrd="0" destOrd="2" presId="urn:microsoft.com/office/officeart/2005/8/layout/vList5"/>
    <dgm:cxn modelId="{CADBB0F4-045A-4B3D-ADE2-E2DDF608F598}" srcId="{9E15D0BD-EAD1-4031-8A9D-431EDED7C8A7}" destId="{53073CEF-61DB-423B-9FBB-53E7BB4DB1F2}" srcOrd="1" destOrd="0" parTransId="{38FAC493-88D5-4201-86A6-FC64D0DCF91F}" sibTransId="{49C4F1A5-4586-43BD-AB1E-717B501283D2}"/>
    <dgm:cxn modelId="{8658CFF4-83E2-4A9B-AF78-8011F4C155E9}" type="presOf" srcId="{D2BCF311-1E1C-4B6E-A4D7-4CA6D1310B2E}" destId="{EADC1A45-9907-4450-9F52-0C858BD73470}" srcOrd="0" destOrd="0" presId="urn:microsoft.com/office/officeart/2005/8/layout/vList5"/>
    <dgm:cxn modelId="{6C2C647F-953E-42AA-90A4-6B7D730E8CAD}" srcId="{8CE66ADC-572C-4742-ACF1-6E1ECF0F2666}" destId="{99CDD72C-5948-42ED-8DAD-4CD038726E11}" srcOrd="2" destOrd="0" parTransId="{E2358E16-2643-4C75-8000-CCC9BB0D357D}" sibTransId="{AF3BD8A0-BA3F-4675-AC02-EB8413AF065D}"/>
    <dgm:cxn modelId="{EB9099A1-CBF0-4179-B3C9-95CE186F18B9}" type="presOf" srcId="{9B52AC6A-D2AE-4ECA-92AD-A40E2232814F}" destId="{BEED7A6A-2957-408B-A9FC-ACD27F1C3CDA}" srcOrd="0" destOrd="0" presId="urn:microsoft.com/office/officeart/2005/8/layout/vList5"/>
    <dgm:cxn modelId="{F2281878-9A3B-49F5-8AF1-18B5BC060A47}" srcId="{9E15D0BD-EAD1-4031-8A9D-431EDED7C8A7}" destId="{D2BCF311-1E1C-4B6E-A4D7-4CA6D1310B2E}" srcOrd="0" destOrd="0" parTransId="{14638FE6-973F-4083-B1E3-D2F981508376}" sibTransId="{838AD7F8-26F5-4999-A102-2FFC84B55281}"/>
    <dgm:cxn modelId="{2B622F95-6490-4FCB-92E7-370344F0B979}" srcId="{F3F926F4-72EF-4A28-B9E0-56C4D54CC9EA}" destId="{8CE66ADC-572C-4742-ACF1-6E1ECF0F2666}" srcOrd="1" destOrd="0" parTransId="{AE80F760-0745-47FC-94D7-DA982D0BFF2D}" sibTransId="{8B4F7A57-A3CA-46F0-9C4C-29BB7B77BA47}"/>
    <dgm:cxn modelId="{D532F29D-C9C8-4C4C-B2CB-9D4F8E8741BD}" srcId="{8CE66ADC-572C-4742-ACF1-6E1ECF0F2666}" destId="{EFA497DA-64FA-4F88-89B9-13DAD2159B28}" srcOrd="1" destOrd="0" parTransId="{E221558B-923C-4BDB-8EDA-53462A2AC028}" sibTransId="{410F3FC4-6ABD-42D7-A485-CBBB46B65759}"/>
    <dgm:cxn modelId="{48D7BF4A-6C65-4EF3-AE77-732CD976EFF9}" type="presOf" srcId="{53073CEF-61DB-423B-9FBB-53E7BB4DB1F2}" destId="{EADC1A45-9907-4450-9F52-0C858BD73470}" srcOrd="0" destOrd="1" presId="urn:microsoft.com/office/officeart/2005/8/layout/vList5"/>
    <dgm:cxn modelId="{793CC41C-5CC1-4914-B601-E3B06ADBF42C}" type="presOf" srcId="{9E15D0BD-EAD1-4031-8A9D-431EDED7C8A7}" destId="{9E720AE8-8BEC-4FA7-9C57-DF4275C16ED0}" srcOrd="0" destOrd="0" presId="urn:microsoft.com/office/officeart/2005/8/layout/vList5"/>
    <dgm:cxn modelId="{CE345FEE-C542-421C-ADF3-661836C59A50}" srcId="{9E15D0BD-EAD1-4031-8A9D-431EDED7C8A7}" destId="{1BFB6B7D-55BA-40D8-86B9-30E2D96530F0}" srcOrd="2" destOrd="0" parTransId="{8FF5600F-9A54-4649-BAD6-CCB8F8A69292}" sibTransId="{BDDA6D23-EB17-4D77-99F0-5EBDBFD5E631}"/>
    <dgm:cxn modelId="{82AE009F-A9C3-4B93-9A81-2E4C54E77A89}" type="presOf" srcId="{EFA497DA-64FA-4F88-89B9-13DAD2159B28}" destId="{BEED7A6A-2957-408B-A9FC-ACD27F1C3CDA}" srcOrd="0" destOrd="1" presId="urn:microsoft.com/office/officeart/2005/8/layout/vList5"/>
    <dgm:cxn modelId="{D17600C6-413C-4FC2-9737-69B70065F4A8}" type="presOf" srcId="{F3F926F4-72EF-4A28-B9E0-56C4D54CC9EA}" destId="{CE788AC1-1E06-45A7-A8D2-D5BA590F7294}" srcOrd="0" destOrd="0" presId="urn:microsoft.com/office/officeart/2005/8/layout/vList5"/>
    <dgm:cxn modelId="{615178AC-5D76-4722-B78A-A5E30D3391EC}" srcId="{8CE66ADC-572C-4742-ACF1-6E1ECF0F2666}" destId="{9B52AC6A-D2AE-4ECA-92AD-A40E2232814F}" srcOrd="0" destOrd="0" parTransId="{76EAB53D-293B-4CA6-AAEB-74D6C353ACB7}" sibTransId="{C2325E9B-52FD-4CF6-8518-24F462F786E6}"/>
    <dgm:cxn modelId="{CBBB1220-FD76-48C3-8C42-BC428095EA0B}" type="presParOf" srcId="{CE788AC1-1E06-45A7-A8D2-D5BA590F7294}" destId="{7B23182F-E247-4C24-8E41-962852C33F09}" srcOrd="0" destOrd="0" presId="urn:microsoft.com/office/officeart/2005/8/layout/vList5"/>
    <dgm:cxn modelId="{C05A516F-C9A3-4C8B-9EA4-791E88110964}" type="presParOf" srcId="{7B23182F-E247-4C24-8E41-962852C33F09}" destId="{9E720AE8-8BEC-4FA7-9C57-DF4275C16ED0}" srcOrd="0" destOrd="0" presId="urn:microsoft.com/office/officeart/2005/8/layout/vList5"/>
    <dgm:cxn modelId="{334289C1-3CC0-4E73-98EA-9CF89905CAB2}" type="presParOf" srcId="{7B23182F-E247-4C24-8E41-962852C33F09}" destId="{EADC1A45-9907-4450-9F52-0C858BD73470}" srcOrd="1" destOrd="0" presId="urn:microsoft.com/office/officeart/2005/8/layout/vList5"/>
    <dgm:cxn modelId="{9279958C-7725-4E90-8B20-C63B766B8531}" type="presParOf" srcId="{CE788AC1-1E06-45A7-A8D2-D5BA590F7294}" destId="{FA4CC96A-BC90-4455-8B16-F5FC6F144181}" srcOrd="1" destOrd="0" presId="urn:microsoft.com/office/officeart/2005/8/layout/vList5"/>
    <dgm:cxn modelId="{986EA6A3-0AE9-42E7-B8E9-D70B2C6CDC4F}" type="presParOf" srcId="{CE788AC1-1E06-45A7-A8D2-D5BA590F7294}" destId="{1CFA2BD0-8B8D-4DCC-9E21-7B90AAC346B7}" srcOrd="2" destOrd="0" presId="urn:microsoft.com/office/officeart/2005/8/layout/vList5"/>
    <dgm:cxn modelId="{0CAE6F5F-D5C0-41CB-9885-A326DDD09A39}" type="presParOf" srcId="{1CFA2BD0-8B8D-4DCC-9E21-7B90AAC346B7}" destId="{912BDA93-7727-4697-AB32-321B71F16CCC}" srcOrd="0" destOrd="0" presId="urn:microsoft.com/office/officeart/2005/8/layout/vList5"/>
    <dgm:cxn modelId="{911DDF18-EC4F-490A-8DBD-644386667CC2}" type="presParOf" srcId="{1CFA2BD0-8B8D-4DCC-9E21-7B90AAC346B7}" destId="{BEED7A6A-2957-408B-A9FC-ACD27F1C3CD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98F710-F850-4BC7-AB10-6004909A102D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989390-16CA-4D5B-A602-10103FC43446}">
      <dgm:prSet phldrT="[Text]"/>
      <dgm:spPr/>
      <dgm:t>
        <a:bodyPr/>
        <a:lstStyle/>
        <a:p>
          <a:r>
            <a:rPr lang="en-US" b="0" dirty="0">
              <a:latin typeface="Arial" pitchFamily="34" charset="0"/>
              <a:cs typeface="Arial" pitchFamily="34" charset="0"/>
            </a:rPr>
            <a:t>Preparing Dataset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A16F35CB-A18E-4D68-95A7-C6AFCBE8DF62}" type="parTrans" cxnId="{6C1CB6BF-13D8-4358-897D-F583AE5FBF7C}">
      <dgm:prSet/>
      <dgm:spPr/>
      <dgm:t>
        <a:bodyPr/>
        <a:lstStyle/>
        <a:p>
          <a:endParaRPr lang="en-US"/>
        </a:p>
      </dgm:t>
    </dgm:pt>
    <dgm:pt modelId="{073DBC1B-633C-480A-BAC7-5AA231AE32D3}" type="sibTrans" cxnId="{6C1CB6BF-13D8-4358-897D-F583AE5FBF7C}">
      <dgm:prSet/>
      <dgm:spPr/>
      <dgm:t>
        <a:bodyPr/>
        <a:lstStyle/>
        <a:p>
          <a:endParaRPr lang="en-US"/>
        </a:p>
      </dgm:t>
    </dgm:pt>
    <dgm:pt modelId="{2F4E5529-2AC6-4117-8D08-7689A7349174}">
      <dgm:prSet phldrT="[Text]" custT="1"/>
      <dgm:spPr/>
      <dgm:t>
        <a:bodyPr/>
        <a:lstStyle/>
        <a:p>
          <a:r>
            <a:rPr lang="en-US" sz="2000" dirty="0"/>
            <a:t>Cleaning the dataset using NLTK</a:t>
          </a:r>
          <a:r>
            <a:rPr lang="en-US" sz="2400" dirty="0"/>
            <a:t>.</a:t>
          </a:r>
        </a:p>
      </dgm:t>
    </dgm:pt>
    <dgm:pt modelId="{7501D2F4-870C-4B6C-9600-ACA06EC23DC5}" type="parTrans" cxnId="{BF682B5D-9643-4E65-A5A0-AA008D51FD00}">
      <dgm:prSet/>
      <dgm:spPr/>
      <dgm:t>
        <a:bodyPr/>
        <a:lstStyle/>
        <a:p>
          <a:endParaRPr lang="en-US"/>
        </a:p>
      </dgm:t>
    </dgm:pt>
    <dgm:pt modelId="{3C3EB996-EB43-4829-A227-68D260A4E552}" type="sibTrans" cxnId="{BF682B5D-9643-4E65-A5A0-AA008D51FD00}">
      <dgm:prSet/>
      <dgm:spPr/>
      <dgm:t>
        <a:bodyPr/>
        <a:lstStyle/>
        <a:p>
          <a:endParaRPr lang="en-US"/>
        </a:p>
      </dgm:t>
    </dgm:pt>
    <dgm:pt modelId="{51ED0EE1-72C8-4FD5-B22C-BA61375844C1}">
      <dgm:prSet phldrT="[Text]" custT="1"/>
      <dgm:spPr/>
      <dgm:t>
        <a:bodyPr/>
        <a:lstStyle/>
        <a:p>
          <a:r>
            <a:rPr lang="en-US" sz="2000" dirty="0" smtClean="0"/>
            <a:t>Apply one hot-encoding for a given question.</a:t>
          </a:r>
          <a:endParaRPr lang="en-US" sz="2000" dirty="0"/>
        </a:p>
      </dgm:t>
    </dgm:pt>
    <dgm:pt modelId="{A120A6E4-CBCE-40C7-99BA-F503E1EAD9BE}" type="parTrans" cxnId="{EF030E8A-AFF1-4D5F-8B37-1C798377534A}">
      <dgm:prSet/>
      <dgm:spPr/>
      <dgm:t>
        <a:bodyPr/>
        <a:lstStyle/>
        <a:p>
          <a:endParaRPr lang="en-US"/>
        </a:p>
      </dgm:t>
    </dgm:pt>
    <dgm:pt modelId="{E8130DEB-C5CC-4597-9AD3-4E93EE143A9A}" type="sibTrans" cxnId="{EF030E8A-AFF1-4D5F-8B37-1C798377534A}">
      <dgm:prSet/>
      <dgm:spPr/>
      <dgm:t>
        <a:bodyPr/>
        <a:lstStyle/>
        <a:p>
          <a:endParaRPr lang="en-US"/>
        </a:p>
      </dgm:t>
    </dgm:pt>
    <dgm:pt modelId="{B2B514AB-A4E9-466D-9599-9B80FDB3A91C}" type="pres">
      <dgm:prSet presAssocID="{0198F710-F850-4BC7-AB10-6004909A102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575296-CB0F-4FBE-8CD9-A2CB42BEB176}" type="pres">
      <dgm:prSet presAssocID="{A3989390-16CA-4D5B-A602-10103FC43446}" presName="linNode" presStyleCnt="0"/>
      <dgm:spPr/>
      <dgm:t>
        <a:bodyPr/>
        <a:lstStyle/>
        <a:p>
          <a:endParaRPr lang="en-US"/>
        </a:p>
      </dgm:t>
    </dgm:pt>
    <dgm:pt modelId="{0DA4E418-2960-455A-A271-30D709585189}" type="pres">
      <dgm:prSet presAssocID="{A3989390-16CA-4D5B-A602-10103FC43446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C7139B-CB80-4315-A457-FF621AECD713}" type="pres">
      <dgm:prSet presAssocID="{A3989390-16CA-4D5B-A602-10103FC43446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98FADF-2AA5-4843-AC70-05D6E7616FDC}" type="presOf" srcId="{51ED0EE1-72C8-4FD5-B22C-BA61375844C1}" destId="{94C7139B-CB80-4315-A457-FF621AECD713}" srcOrd="0" destOrd="1" presId="urn:microsoft.com/office/officeart/2005/8/layout/vList5"/>
    <dgm:cxn modelId="{3CB78BBE-E162-4426-AA45-F56932AD6878}" type="presOf" srcId="{A3989390-16CA-4D5B-A602-10103FC43446}" destId="{0DA4E418-2960-455A-A271-30D709585189}" srcOrd="0" destOrd="0" presId="urn:microsoft.com/office/officeart/2005/8/layout/vList5"/>
    <dgm:cxn modelId="{0A110F35-2393-48C2-9F96-7F225A53A315}" type="presOf" srcId="{2F4E5529-2AC6-4117-8D08-7689A7349174}" destId="{94C7139B-CB80-4315-A457-FF621AECD713}" srcOrd="0" destOrd="0" presId="urn:microsoft.com/office/officeart/2005/8/layout/vList5"/>
    <dgm:cxn modelId="{EF030E8A-AFF1-4D5F-8B37-1C798377534A}" srcId="{A3989390-16CA-4D5B-A602-10103FC43446}" destId="{51ED0EE1-72C8-4FD5-B22C-BA61375844C1}" srcOrd="1" destOrd="0" parTransId="{A120A6E4-CBCE-40C7-99BA-F503E1EAD9BE}" sibTransId="{E8130DEB-C5CC-4597-9AD3-4E93EE143A9A}"/>
    <dgm:cxn modelId="{6C1CB6BF-13D8-4358-897D-F583AE5FBF7C}" srcId="{0198F710-F850-4BC7-AB10-6004909A102D}" destId="{A3989390-16CA-4D5B-A602-10103FC43446}" srcOrd="0" destOrd="0" parTransId="{A16F35CB-A18E-4D68-95A7-C6AFCBE8DF62}" sibTransId="{073DBC1B-633C-480A-BAC7-5AA231AE32D3}"/>
    <dgm:cxn modelId="{BF682B5D-9643-4E65-A5A0-AA008D51FD00}" srcId="{A3989390-16CA-4D5B-A602-10103FC43446}" destId="{2F4E5529-2AC6-4117-8D08-7689A7349174}" srcOrd="0" destOrd="0" parTransId="{7501D2F4-870C-4B6C-9600-ACA06EC23DC5}" sibTransId="{3C3EB996-EB43-4829-A227-68D260A4E552}"/>
    <dgm:cxn modelId="{4721BE13-B991-4256-BD5E-B5141397BA99}" type="presOf" srcId="{0198F710-F850-4BC7-AB10-6004909A102D}" destId="{B2B514AB-A4E9-466D-9599-9B80FDB3A91C}" srcOrd="0" destOrd="0" presId="urn:microsoft.com/office/officeart/2005/8/layout/vList5"/>
    <dgm:cxn modelId="{6BE43E6D-EA74-4315-825B-19FDA63A4719}" type="presParOf" srcId="{B2B514AB-A4E9-466D-9599-9B80FDB3A91C}" destId="{43575296-CB0F-4FBE-8CD9-A2CB42BEB176}" srcOrd="0" destOrd="0" presId="urn:microsoft.com/office/officeart/2005/8/layout/vList5"/>
    <dgm:cxn modelId="{00F22741-61E1-465B-9684-1A8472EFDBB2}" type="presParOf" srcId="{43575296-CB0F-4FBE-8CD9-A2CB42BEB176}" destId="{0DA4E418-2960-455A-A271-30D709585189}" srcOrd="0" destOrd="0" presId="urn:microsoft.com/office/officeart/2005/8/layout/vList5"/>
    <dgm:cxn modelId="{98E74AAC-7268-48FC-B0F7-8450DFF7C93A}" type="presParOf" srcId="{43575296-CB0F-4FBE-8CD9-A2CB42BEB176}" destId="{94C7139B-CB80-4315-A457-FF621AECD71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CE94C5E7-C3CA-4099-8163-D363FAF8BD2A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36133548-E0BD-4C55-8097-735174481CA5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29120FC1-9F50-4D13-B948-1B26C357C298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3A4C7FD9-7F7B-40D2-A6A9-CFE8449FCBD8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736C4444-6A68-44AB-8E68-C45693EAEF70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92722332-0E86-48A7-AD87-73BBA5A1D58C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B5EDC9-551B-43CC-9467-B1D5383A6248}">
      <dsp:nvSpPr>
        <dsp:cNvPr id="0" name=""/>
        <dsp:cNvSpPr/>
      </dsp:nvSpPr>
      <dsp:spPr>
        <a:xfrm rot="5400000">
          <a:off x="5016856" y="-1173050"/>
          <a:ext cx="3048000" cy="61561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/>
        </a:p>
      </dsp:txBody>
      <dsp:txXfrm rot="-5400000">
        <a:off x="3462807" y="529790"/>
        <a:ext cx="6007309" cy="2750418"/>
      </dsp:txXfrm>
    </dsp:sp>
    <dsp:sp modelId="{0BB63BF0-C5D8-4CD0-982F-7CB74A44877E}">
      <dsp:nvSpPr>
        <dsp:cNvPr id="0" name=""/>
        <dsp:cNvSpPr/>
      </dsp:nvSpPr>
      <dsp:spPr>
        <a:xfrm>
          <a:off x="0" y="0"/>
          <a:ext cx="3462806" cy="3810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840" tIns="121920" rIns="243840" bIns="12192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400" b="0" kern="1200" dirty="0">
              <a:latin typeface="Aparajita" pitchFamily="34" charset="0"/>
              <a:cs typeface="Aparajita" pitchFamily="34" charset="0"/>
            </a:rPr>
            <a:t>Gathering Datasets</a:t>
          </a:r>
          <a:endParaRPr lang="en-US" sz="6400" kern="1200" dirty="0"/>
        </a:p>
      </dsp:txBody>
      <dsp:txXfrm>
        <a:off x="169040" y="169040"/>
        <a:ext cx="3124726" cy="347192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8FC07D-B6A5-47DB-BABA-12DCA4A9F435}">
      <dsp:nvSpPr>
        <dsp:cNvPr id="0" name=""/>
        <dsp:cNvSpPr/>
      </dsp:nvSpPr>
      <dsp:spPr>
        <a:xfrm>
          <a:off x="0" y="1171898"/>
          <a:ext cx="3054249" cy="18325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rescale the image to 448 X 448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53674" y="1225572"/>
        <a:ext cx="2946901" cy="172520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8FC07D-B6A5-47DB-BABA-12DCA4A9F435}">
      <dsp:nvSpPr>
        <dsp:cNvPr id="0" name=""/>
        <dsp:cNvSpPr/>
      </dsp:nvSpPr>
      <dsp:spPr>
        <a:xfrm>
          <a:off x="1437" y="838510"/>
          <a:ext cx="3066501" cy="18399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rescale the image to 448 X 448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55326" y="892399"/>
        <a:ext cx="2958723" cy="1732123"/>
      </dsp:txXfrm>
    </dsp:sp>
    <dsp:sp modelId="{A8FF2D92-0742-4B2A-8034-901D39455BE7}">
      <dsp:nvSpPr>
        <dsp:cNvPr id="0" name=""/>
        <dsp:cNvSpPr/>
      </dsp:nvSpPr>
      <dsp:spPr>
        <a:xfrm>
          <a:off x="3374589" y="1378215"/>
          <a:ext cx="650098" cy="76049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/>
        </a:p>
      </dsp:txBody>
      <dsp:txXfrm>
        <a:off x="3374589" y="1530313"/>
        <a:ext cx="455069" cy="456296"/>
      </dsp:txXfrm>
    </dsp:sp>
    <dsp:sp modelId="{EE2ED5D2-FF2C-46E4-B6F5-7A9B8DD2EC87}">
      <dsp:nvSpPr>
        <dsp:cNvPr id="0" name=""/>
        <dsp:cNvSpPr/>
      </dsp:nvSpPr>
      <dsp:spPr>
        <a:xfrm>
          <a:off x="4294540" y="838510"/>
          <a:ext cx="3066501" cy="18399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We input the image to </a:t>
          </a:r>
          <a:r>
            <a:rPr lang="en-US" sz="2400" kern="1200" dirty="0" err="1" smtClean="0">
              <a:solidFill>
                <a:schemeClr val="bg1"/>
              </a:solidFill>
            </a:rPr>
            <a:t>ResNet</a:t>
          </a:r>
          <a:r>
            <a:rPr lang="en-US" sz="2400" kern="1200" dirty="0" smtClean="0">
              <a:solidFill>
                <a:schemeClr val="bg1"/>
              </a:solidFill>
            </a:rPr>
            <a:t>.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4348429" y="892399"/>
        <a:ext cx="2958723" cy="173212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8FC07D-B6A5-47DB-BABA-12DCA4A9F435}">
      <dsp:nvSpPr>
        <dsp:cNvPr id="0" name=""/>
        <dsp:cNvSpPr/>
      </dsp:nvSpPr>
      <dsp:spPr>
        <a:xfrm>
          <a:off x="9879" y="1207460"/>
          <a:ext cx="2952752" cy="19377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rescale the image to 448 X 448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66634" y="1264215"/>
        <a:ext cx="2839242" cy="1824234"/>
      </dsp:txXfrm>
    </dsp:sp>
    <dsp:sp modelId="{A8FF2D92-0742-4B2A-8034-901D39455BE7}">
      <dsp:nvSpPr>
        <dsp:cNvPr id="0" name=""/>
        <dsp:cNvSpPr/>
      </dsp:nvSpPr>
      <dsp:spPr>
        <a:xfrm>
          <a:off x="3257907" y="1810191"/>
          <a:ext cx="625983" cy="7322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3257907" y="1956647"/>
        <a:ext cx="438188" cy="439370"/>
      </dsp:txXfrm>
    </dsp:sp>
    <dsp:sp modelId="{132AF3A6-C5AD-466A-93B6-4D528291A6E7}">
      <dsp:nvSpPr>
        <dsp:cNvPr id="0" name=""/>
        <dsp:cNvSpPr/>
      </dsp:nvSpPr>
      <dsp:spPr>
        <a:xfrm>
          <a:off x="4143733" y="1207460"/>
          <a:ext cx="2952752" cy="19377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We input the image to </a:t>
          </a:r>
          <a:r>
            <a:rPr lang="en-US" sz="2400" kern="1200" dirty="0" err="1" smtClean="0">
              <a:solidFill>
                <a:schemeClr val="bg1"/>
              </a:solidFill>
            </a:rPr>
            <a:t>ResNet</a:t>
          </a:r>
          <a:r>
            <a:rPr lang="en-US" sz="2400" kern="1200" dirty="0" smtClean="0">
              <a:solidFill>
                <a:schemeClr val="bg1"/>
              </a:solidFill>
            </a:rPr>
            <a:t>.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4200488" y="1264215"/>
        <a:ext cx="2839242" cy="1824234"/>
      </dsp:txXfrm>
    </dsp:sp>
    <dsp:sp modelId="{A1EE7CED-7132-4B53-8D0E-97DE8473983A}">
      <dsp:nvSpPr>
        <dsp:cNvPr id="0" name=""/>
        <dsp:cNvSpPr/>
      </dsp:nvSpPr>
      <dsp:spPr>
        <a:xfrm>
          <a:off x="7391761" y="1810191"/>
          <a:ext cx="625983" cy="7322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7391761" y="1956647"/>
        <a:ext cx="438188" cy="439370"/>
      </dsp:txXfrm>
    </dsp:sp>
    <dsp:sp modelId="{EE2ED5D2-FF2C-46E4-B6F5-7A9B8DD2EC87}">
      <dsp:nvSpPr>
        <dsp:cNvPr id="0" name=""/>
        <dsp:cNvSpPr/>
      </dsp:nvSpPr>
      <dsp:spPr>
        <a:xfrm>
          <a:off x="8277587" y="1207460"/>
          <a:ext cx="2952752" cy="19377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We take the activation from the last pooling layer of </a:t>
          </a:r>
          <a:r>
            <a:rPr lang="en-US" sz="2400" kern="1200" dirty="0" err="1" smtClean="0">
              <a:solidFill>
                <a:schemeClr val="bg1"/>
              </a:solidFill>
            </a:rPr>
            <a:t>ResNet</a:t>
          </a:r>
          <a:r>
            <a:rPr lang="en-US" sz="2400" kern="1200" dirty="0" smtClean="0">
              <a:solidFill>
                <a:schemeClr val="bg1"/>
              </a:solidFill>
            </a:rPr>
            <a:t> as its feature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8334342" y="1264215"/>
        <a:ext cx="2839242" cy="1824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DC1A45-9907-4450-9F52-0C858BD73470}">
      <dsp:nvSpPr>
        <dsp:cNvPr id="0" name=""/>
        <dsp:cNvSpPr/>
      </dsp:nvSpPr>
      <dsp:spPr>
        <a:xfrm rot="5400000">
          <a:off x="3961991" y="-1373496"/>
          <a:ext cx="1279560" cy="4331079"/>
        </a:xfrm>
        <a:prstGeom prst="round2Same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6,141,630 question-answers pairs.</a:t>
          </a:r>
          <a:endParaRPr lang="en-US" sz="1600" kern="1200" dirty="0"/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184,612 images.</a:t>
          </a:r>
          <a:endParaRPr lang="en-US" sz="1600" kern="1200" dirty="0"/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Answer types including yes/no, number, and other.</a:t>
          </a:r>
          <a:endParaRPr lang="en-US" sz="1600" kern="1200" dirty="0"/>
        </a:p>
      </dsp:txBody>
      <dsp:txXfrm rot="-5400000">
        <a:off x="2436232" y="214726"/>
        <a:ext cx="4268616" cy="1154634"/>
      </dsp:txXfrm>
    </dsp:sp>
    <dsp:sp modelId="{9E720AE8-8BEC-4FA7-9C57-DF4275C16ED0}">
      <dsp:nvSpPr>
        <dsp:cNvPr id="0" name=""/>
        <dsp:cNvSpPr/>
      </dsp:nvSpPr>
      <dsp:spPr>
        <a:xfrm>
          <a:off x="0" y="39"/>
          <a:ext cx="2436232" cy="15840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VQA Dataset</a:t>
          </a:r>
          <a:endParaRPr lang="en-US" sz="3300" kern="1200" dirty="0"/>
        </a:p>
      </dsp:txBody>
      <dsp:txXfrm>
        <a:off x="77325" y="77364"/>
        <a:ext cx="2281582" cy="1429356"/>
      </dsp:txXfrm>
    </dsp:sp>
    <dsp:sp modelId="{BEED7A6A-2957-408B-A9FC-ACD27F1C3CDA}">
      <dsp:nvSpPr>
        <dsp:cNvPr id="0" name=""/>
        <dsp:cNvSpPr/>
      </dsp:nvSpPr>
      <dsp:spPr>
        <a:xfrm rot="5400000">
          <a:off x="3968169" y="289710"/>
          <a:ext cx="1267205" cy="4331079"/>
        </a:xfrm>
        <a:prstGeom prst="round2Same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78,736 questions.</a:t>
          </a:r>
          <a:endParaRPr lang="en-US" sz="1600" kern="1200" dirty="0"/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123,287 images.</a:t>
          </a:r>
          <a:endParaRPr lang="en-US" sz="1600" kern="1200" dirty="0"/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4 types of questions: object, number, color, location.</a:t>
          </a:r>
          <a:endParaRPr lang="en-US" sz="1600" kern="1200" dirty="0"/>
        </a:p>
      </dsp:txBody>
      <dsp:txXfrm rot="-5400000">
        <a:off x="2436232" y="1883507"/>
        <a:ext cx="4269219" cy="1143485"/>
      </dsp:txXfrm>
    </dsp:sp>
    <dsp:sp modelId="{912BDA93-7727-4697-AB32-321B71F16CCC}">
      <dsp:nvSpPr>
        <dsp:cNvPr id="0" name=""/>
        <dsp:cNvSpPr/>
      </dsp:nvSpPr>
      <dsp:spPr>
        <a:xfrm>
          <a:off x="0" y="1663246"/>
          <a:ext cx="2436232" cy="15840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COCO-QA Dataset</a:t>
          </a:r>
          <a:endParaRPr lang="en-US" sz="3300" kern="1200" dirty="0"/>
        </a:p>
      </dsp:txBody>
      <dsp:txXfrm>
        <a:off x="77325" y="1740571"/>
        <a:ext cx="2281582" cy="14293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C7139B-CB80-4315-A457-FF621AECD713}">
      <dsp:nvSpPr>
        <dsp:cNvPr id="0" name=""/>
        <dsp:cNvSpPr/>
      </dsp:nvSpPr>
      <dsp:spPr>
        <a:xfrm rot="5400000">
          <a:off x="5004815" y="-1167384"/>
          <a:ext cx="3048000" cy="61447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Cleaning the dataset using NLTK</a:t>
          </a:r>
          <a:r>
            <a:rPr lang="en-US" sz="2400" kern="1200" dirty="0"/>
            <a:t>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Apply one hot-encoding for a given question.</a:t>
          </a:r>
          <a:endParaRPr lang="en-US" sz="2000" kern="1200" dirty="0"/>
        </a:p>
      </dsp:txBody>
      <dsp:txXfrm rot="-5400000">
        <a:off x="3456432" y="529790"/>
        <a:ext cx="5995977" cy="2750418"/>
      </dsp:txXfrm>
    </dsp:sp>
    <dsp:sp modelId="{0DA4E418-2960-455A-A271-30D709585189}">
      <dsp:nvSpPr>
        <dsp:cNvPr id="0" name=""/>
        <dsp:cNvSpPr/>
      </dsp:nvSpPr>
      <dsp:spPr>
        <a:xfrm>
          <a:off x="0" y="0"/>
          <a:ext cx="3456432" cy="3810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0" kern="1200" dirty="0">
              <a:latin typeface="Arial" pitchFamily="34" charset="0"/>
              <a:cs typeface="Arial" pitchFamily="34" charset="0"/>
            </a:rPr>
            <a:t>Preparing Dataset</a:t>
          </a:r>
          <a:endParaRPr lang="en-US" sz="4900" kern="1200" dirty="0">
            <a:latin typeface="Arial" pitchFamily="34" charset="0"/>
            <a:cs typeface="Arial" pitchFamily="34" charset="0"/>
          </a:endParaRPr>
        </a:p>
      </dsp:txBody>
      <dsp:txXfrm>
        <a:off x="168729" y="168729"/>
        <a:ext cx="3118974" cy="34725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57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COCO-QA: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Automatically generated from image captions.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123287 images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78736 train questions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38948 test questions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types of questions: object, number, color, location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Answers are all one-word.</a:t>
            </a:r>
          </a:p>
          <a:p>
            <a:r>
              <a:rPr lang="en-US" dirty="0" smtClean="0"/>
              <a:t>91</a:t>
            </a:r>
            <a:r>
              <a:rPr lang="en-US" baseline="0" dirty="0" smtClean="0"/>
              <a:t> category for train images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VQA: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248,349 training questions</a:t>
            </a:r>
            <a:endParaRPr lang="ar-EG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121,512</a:t>
            </a:r>
            <a:r>
              <a:rPr lang="ar-EG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validation questions</a:t>
            </a:r>
            <a:endParaRPr lang="ar-EG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244,302 testing questions</a:t>
            </a:r>
            <a:endParaRPr lang="ar-EG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101,434 test images</a:t>
            </a:r>
            <a:endParaRPr lang="ar-EG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39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73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50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500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659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59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16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44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pPr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pPr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pPr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pPr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pPr/>
              <a:t>12/19/2017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pPr/>
              <a:t>12/19/2017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pPr/>
              <a:t>12/19/2017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pPr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7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7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7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7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7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7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7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7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8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3" Type="http://schemas.openxmlformats.org/officeDocument/2006/relationships/diagramLayout" Target="../diagrams/layout15.xml"/><Relationship Id="rId7" Type="http://schemas.openxmlformats.org/officeDocument/2006/relationships/diagramData" Target="../diagrams/data16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11" Type="http://schemas.microsoft.com/office/2007/relationships/diagramDrawing" Target="../diagrams/drawing16.xml"/><Relationship Id="rId5" Type="http://schemas.openxmlformats.org/officeDocument/2006/relationships/diagramColors" Target="../diagrams/colors15.xml"/><Relationship Id="rId10" Type="http://schemas.openxmlformats.org/officeDocument/2006/relationships/diagramColors" Target="../diagrams/colors16.xml"/><Relationship Id="rId4" Type="http://schemas.openxmlformats.org/officeDocument/2006/relationships/diagramQuickStyle" Target="../diagrams/quickStyle15.xml"/><Relationship Id="rId9" Type="http://schemas.openxmlformats.org/officeDocument/2006/relationships/diagramQuickStyle" Target="../diagrams/quickStyle1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8.xml"/><Relationship Id="rId3" Type="http://schemas.openxmlformats.org/officeDocument/2006/relationships/diagramLayout" Target="../diagrams/layout17.xml"/><Relationship Id="rId7" Type="http://schemas.openxmlformats.org/officeDocument/2006/relationships/diagramData" Target="../diagrams/data18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11" Type="http://schemas.microsoft.com/office/2007/relationships/diagramDrawing" Target="../diagrams/drawing18.xml"/><Relationship Id="rId5" Type="http://schemas.openxmlformats.org/officeDocument/2006/relationships/diagramColors" Target="../diagrams/colors17.xml"/><Relationship Id="rId10" Type="http://schemas.openxmlformats.org/officeDocument/2006/relationships/diagramColors" Target="../diagrams/colors18.xml"/><Relationship Id="rId4" Type="http://schemas.openxmlformats.org/officeDocument/2006/relationships/diagramQuickStyle" Target="../diagrams/quickStyle17.xml"/><Relationship Id="rId9" Type="http://schemas.openxmlformats.org/officeDocument/2006/relationships/diagramQuickStyle" Target="../diagrams/quickStyle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cs typeface="Arial"/>
              </a:rPr>
              <a:t>1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352800"/>
            <a:ext cx="18288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92139" y="1298508"/>
            <a:ext cx="10982960" cy="985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latin typeface="Arial Black" pitchFamily="34" charset="0"/>
              </a:rPr>
              <a:t>Visual Question-Answering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5434643" y="1854679"/>
            <a:ext cx="6757358" cy="42183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Team Members: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Abdalla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Shaaban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Elsayed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Rabah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Jamal Mohammed Ali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Abdullah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Abdelkader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Roshdy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Abdullah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Mahmoud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Abdullah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Supervisor: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Dr\ Sally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Saad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TA\ Ahmed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Salah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3" name="صورة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35" y="77638"/>
            <a:ext cx="2203714" cy="126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5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39969" y="3010473"/>
            <a:ext cx="1840480" cy="11254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Data Preprocessing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10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Diagram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3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Data preprocessing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13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5299575"/>
              </p:ext>
            </p:extLst>
          </p:nvPr>
        </p:nvGraphicFramePr>
        <p:xfrm>
          <a:off x="574431" y="1933575"/>
          <a:ext cx="9618907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11</a:t>
            </a:r>
            <a:endParaRPr lang="en-US" dirty="0"/>
          </a:p>
        </p:txBody>
      </p:sp>
      <p:graphicFrame>
        <p:nvGraphicFramePr>
          <p:cNvPr id="3" name="رسم تخطيطي 2"/>
          <p:cNvGraphicFramePr/>
          <p:nvPr>
            <p:extLst>
              <p:ext uri="{D42A27DB-BD31-4B8C-83A1-F6EECF244321}">
                <p14:modId xmlns:p14="http://schemas.microsoft.com/office/powerpoint/2010/main" val="3633754838"/>
              </p:ext>
            </p:extLst>
          </p:nvPr>
        </p:nvGraphicFramePr>
        <p:xfrm>
          <a:off x="4123426" y="2203938"/>
          <a:ext cx="6767312" cy="32472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56177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Data preprocessing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13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8457083"/>
              </p:ext>
            </p:extLst>
          </p:nvPr>
        </p:nvGraphicFramePr>
        <p:xfrm>
          <a:off x="592138" y="1933575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23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739" y="1652955"/>
            <a:ext cx="9601200" cy="3809999"/>
          </a:xfrm>
        </p:spPr>
        <p:txBody>
          <a:bodyPr/>
          <a:lstStyle/>
          <a:p>
            <a:r>
              <a:rPr lang="en-US" dirty="0">
                <a:latin typeface="Aparajita" pitchFamily="34" charset="0"/>
                <a:cs typeface="Aparajita" pitchFamily="34" charset="0"/>
              </a:rPr>
              <a:t>Apply one hot-encoding for a given question 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(</a:t>
            </a:r>
            <a:r>
              <a:rPr lang="en-US" dirty="0" err="1" smtClean="0">
                <a:latin typeface="Aparajita" pitchFamily="34" charset="0"/>
                <a:cs typeface="Aparajita" pitchFamily="34" charset="0"/>
              </a:rPr>
              <a:t>eg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. “how many horses are there”):</a:t>
            </a:r>
            <a:endParaRPr lang="en-US" dirty="0">
              <a:latin typeface="Aparajita" pitchFamily="34" charset="0"/>
              <a:cs typeface="Aparajita" pitchFamily="34" charset="0"/>
            </a:endParaRPr>
          </a:p>
          <a:p>
            <a:pPr>
              <a:buNone/>
            </a:pPr>
            <a:r>
              <a:rPr lang="en-US" dirty="0">
                <a:latin typeface="Aparajita" pitchFamily="34" charset="0"/>
                <a:cs typeface="Aparajita" pitchFamily="34" charset="0"/>
              </a:rPr>
              <a:t>[1, 0, 0, 0, 0] = how</a:t>
            </a:r>
          </a:p>
          <a:p>
            <a:pPr>
              <a:buNone/>
            </a:pPr>
            <a:r>
              <a:rPr lang="en-US" dirty="0">
                <a:latin typeface="Aparajita" pitchFamily="34" charset="0"/>
                <a:cs typeface="Aparajita" pitchFamily="34" charset="0"/>
              </a:rPr>
              <a:t>[0, 1, 0, 0, 0] = many</a:t>
            </a:r>
          </a:p>
          <a:p>
            <a:pPr>
              <a:buNone/>
            </a:pPr>
            <a:r>
              <a:rPr lang="en-US" dirty="0">
                <a:latin typeface="Aparajita" pitchFamily="34" charset="0"/>
                <a:cs typeface="Aparajita" pitchFamily="34" charset="0"/>
              </a:rPr>
              <a:t>[0, 0, 1, 0, 0] = horses</a:t>
            </a:r>
          </a:p>
          <a:p>
            <a:pPr>
              <a:buNone/>
            </a:pPr>
            <a:r>
              <a:rPr lang="en-US" dirty="0">
                <a:latin typeface="Aparajita" pitchFamily="34" charset="0"/>
                <a:cs typeface="Aparajita" pitchFamily="34" charset="0"/>
              </a:rPr>
              <a:t>[0, 0, 0, 1, 0] = are</a:t>
            </a:r>
          </a:p>
          <a:p>
            <a:pPr>
              <a:buNone/>
            </a:pPr>
            <a:r>
              <a:rPr lang="en-US" dirty="0">
                <a:latin typeface="Aparajita" pitchFamily="34" charset="0"/>
                <a:cs typeface="Aparajita" pitchFamily="34" charset="0"/>
              </a:rPr>
              <a:t>[0, 0, 0, 0, 1] = there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Data preprocessing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64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39969" y="3010473"/>
            <a:ext cx="1840480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Data Preprocessing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511252" y="3010473"/>
            <a:ext cx="1406769" cy="11254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Building</a:t>
            </a:r>
          </a:p>
        </p:txBody>
      </p:sp>
      <p:sp>
        <p:nvSpPr>
          <p:cNvPr id="39" name="Arrow: Right 38"/>
          <p:cNvSpPr/>
          <p:nvPr/>
        </p:nvSpPr>
        <p:spPr>
          <a:xfrm>
            <a:off x="2395785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13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Diagram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38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5675" y="3793796"/>
            <a:ext cx="1863925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 Feature </a:t>
            </a:r>
          </a:p>
        </p:txBody>
      </p:sp>
      <p:sp>
        <p:nvSpPr>
          <p:cNvPr id="7" name="Rectangle 6"/>
          <p:cNvSpPr/>
          <p:nvPr/>
        </p:nvSpPr>
        <p:spPr>
          <a:xfrm>
            <a:off x="3430106" y="221932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 Hierarchy</a:t>
            </a:r>
            <a:endParaRPr lang="en-US" sz="2000" i="1" dirty="0"/>
          </a:p>
        </p:txBody>
      </p:sp>
      <p:sp>
        <p:nvSpPr>
          <p:cNvPr id="10" name="Rectangle 9"/>
          <p:cNvSpPr/>
          <p:nvPr/>
        </p:nvSpPr>
        <p:spPr>
          <a:xfrm>
            <a:off x="6896100" y="2912284"/>
            <a:ext cx="1712094" cy="1125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Co-Attention</a:t>
            </a:r>
          </a:p>
        </p:txBody>
      </p:sp>
      <p:sp>
        <p:nvSpPr>
          <p:cNvPr id="11" name="Arrow: Right 9"/>
          <p:cNvSpPr/>
          <p:nvPr/>
        </p:nvSpPr>
        <p:spPr>
          <a:xfrm>
            <a:off x="8703261" y="3304745"/>
            <a:ext cx="1132890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9953625" y="3039553"/>
            <a:ext cx="2074324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Encoding for Predicting Answers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14</a:t>
            </a:r>
            <a:endParaRPr lang="en-US" dirty="0"/>
          </a:p>
        </p:txBody>
      </p:sp>
      <p:sp>
        <p:nvSpPr>
          <p:cNvPr id="15" name="Arrow: Right 38">
            <a:extLst>
              <a:ext uri="{FF2B5EF4-FFF2-40B4-BE49-F238E27FC236}">
                <a16:creationId xmlns:a16="http://schemas.microsoft.com/office/drawing/2014/main" xmlns="" id="{BD03742E-10E2-4341-A859-C94C9614ACE1}"/>
              </a:ext>
            </a:extLst>
          </p:cNvPr>
          <p:cNvSpPr/>
          <p:nvPr/>
        </p:nvSpPr>
        <p:spPr>
          <a:xfrm rot="960000">
            <a:off x="5452973" y="2624737"/>
            <a:ext cx="1205503" cy="5794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38">
            <a:extLst>
              <a:ext uri="{FF2B5EF4-FFF2-40B4-BE49-F238E27FC236}">
                <a16:creationId xmlns:a16="http://schemas.microsoft.com/office/drawing/2014/main" xmlns="" id="{09D44CDD-8A0F-40B1-816D-7AD0D203E1CD}"/>
              </a:ext>
            </a:extLst>
          </p:cNvPr>
          <p:cNvSpPr/>
          <p:nvPr/>
        </p:nvSpPr>
        <p:spPr>
          <a:xfrm rot="-1260000">
            <a:off x="5460163" y="3771781"/>
            <a:ext cx="1184625" cy="5794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38">
            <a:extLst>
              <a:ext uri="{FF2B5EF4-FFF2-40B4-BE49-F238E27FC236}">
                <a16:creationId xmlns:a16="http://schemas.microsoft.com/office/drawing/2014/main" xmlns="" id="{CF0AD3D1-60C0-4300-85DD-47D4A2E981E3}"/>
              </a:ext>
            </a:extLst>
          </p:cNvPr>
          <p:cNvSpPr/>
          <p:nvPr/>
        </p:nvSpPr>
        <p:spPr>
          <a:xfrm>
            <a:off x="2253593" y="2752006"/>
            <a:ext cx="1136234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38">
            <a:extLst>
              <a:ext uri="{FF2B5EF4-FFF2-40B4-BE49-F238E27FC236}">
                <a16:creationId xmlns:a16="http://schemas.microsoft.com/office/drawing/2014/main" xmlns="" id="{59F19A88-15F4-427F-A456-FDF76DF64F8E}"/>
              </a:ext>
            </a:extLst>
          </p:cNvPr>
          <p:cNvSpPr/>
          <p:nvPr/>
        </p:nvSpPr>
        <p:spPr>
          <a:xfrm>
            <a:off x="2301523" y="4193123"/>
            <a:ext cx="1187401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C8CC1C8A-4C54-4A41-AAE6-6DB4ED7433E4}"/>
              </a:ext>
            </a:extLst>
          </p:cNvPr>
          <p:cNvSpPr/>
          <p:nvPr/>
        </p:nvSpPr>
        <p:spPr>
          <a:xfrm>
            <a:off x="352425" y="2236549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</a:t>
            </a:r>
            <a:endParaRPr lang="en-US" sz="20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724D345-89A8-4CF0-9B54-1B08701D97F7}"/>
              </a:ext>
            </a:extLst>
          </p:cNvPr>
          <p:cNvSpPr/>
          <p:nvPr/>
        </p:nvSpPr>
        <p:spPr>
          <a:xfrm>
            <a:off x="352425" y="391276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155AC02-CBDA-460E-8D47-738925D14256}"/>
              </a:ext>
            </a:extLst>
          </p:cNvPr>
          <p:cNvSpPr txBox="1"/>
          <p:nvPr/>
        </p:nvSpPr>
        <p:spPr>
          <a:xfrm>
            <a:off x="1966913" y="2119313"/>
            <a:ext cx="1642738" cy="64611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Word</a:t>
            </a:r>
            <a:r>
              <a:rPr lang="en-US" dirty="0">
                <a:cs typeface="Arial"/>
              </a:rPr>
              <a:t> </a:t>
            </a:r>
            <a:r>
              <a:rPr lang="en-US">
                <a:cs typeface="Arial"/>
              </a:rPr>
              <a:t>Embedding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A5B969B-F3B2-434F-8BB6-0FE14185FC7F}"/>
              </a:ext>
            </a:extLst>
          </p:cNvPr>
          <p:cNvSpPr txBox="1"/>
          <p:nvPr/>
        </p:nvSpPr>
        <p:spPr>
          <a:xfrm>
            <a:off x="2100240" y="3833689"/>
            <a:ext cx="1383055" cy="369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Arial"/>
              </a:rPr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311386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192" y="1250830"/>
            <a:ext cx="10517246" cy="48721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>
                <a:cs typeface="Arial"/>
              </a:rPr>
              <a:t>Model over view</a:t>
            </a:r>
            <a:endParaRPr lang="en-US" dirty="0">
              <a:cs typeface="Aria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xmlns="" id="{F30F5F2B-86C4-4744-BB42-54248A19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92" y="2886075"/>
            <a:ext cx="11495264" cy="3086100"/>
          </a:xfrm>
          <a:prstGeom prst="rect">
            <a:avLst/>
          </a:prstGeom>
        </p:spPr>
      </p:pic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56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192" y="1250830"/>
            <a:ext cx="10517246" cy="48721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Arial"/>
              </a:rPr>
              <a:t>Model over view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Words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xmlns="" id="{F30F5F2B-86C4-4744-BB42-54248A19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92" y="2886075"/>
            <a:ext cx="11495264" cy="3086100"/>
          </a:xfrm>
          <a:prstGeom prst="rect">
            <a:avLst/>
          </a:prstGeom>
        </p:spPr>
      </p:pic>
      <p:sp>
        <p:nvSpPr>
          <p:cNvPr id="7" name="شكل حر 6"/>
          <p:cNvSpPr/>
          <p:nvPr/>
        </p:nvSpPr>
        <p:spPr>
          <a:xfrm>
            <a:off x="362308" y="2886075"/>
            <a:ext cx="11714673" cy="3236913"/>
          </a:xfrm>
          <a:custGeom>
            <a:avLst/>
            <a:gdLst>
              <a:gd name="connsiteX0" fmla="*/ 1274286 w 11766430"/>
              <a:gd name="connsiteY0" fmla="*/ 2013728 h 3236913"/>
              <a:gd name="connsiteX1" fmla="*/ 1095554 w 11766430"/>
              <a:gd name="connsiteY1" fmla="*/ 2192460 h 3236913"/>
              <a:gd name="connsiteX2" fmla="*/ 1095554 w 11766430"/>
              <a:gd name="connsiteY2" fmla="*/ 2907367 h 3236913"/>
              <a:gd name="connsiteX3" fmla="*/ 1274286 w 11766430"/>
              <a:gd name="connsiteY3" fmla="*/ 3086099 h 3236913"/>
              <a:gd name="connsiteX4" fmla="*/ 8326912 w 11766430"/>
              <a:gd name="connsiteY4" fmla="*/ 3086099 h 3236913"/>
              <a:gd name="connsiteX5" fmla="*/ 8505644 w 11766430"/>
              <a:gd name="connsiteY5" fmla="*/ 2907367 h 3236913"/>
              <a:gd name="connsiteX6" fmla="*/ 8505644 w 11766430"/>
              <a:gd name="connsiteY6" fmla="*/ 2192460 h 3236913"/>
              <a:gd name="connsiteX7" fmla="*/ 8326912 w 11766430"/>
              <a:gd name="connsiteY7" fmla="*/ 2013728 h 3236913"/>
              <a:gd name="connsiteX8" fmla="*/ 539496 w 11766430"/>
              <a:gd name="connsiteY8" fmla="*/ 0 h 3236913"/>
              <a:gd name="connsiteX9" fmla="*/ 11226934 w 11766430"/>
              <a:gd name="connsiteY9" fmla="*/ 0 h 3236913"/>
              <a:gd name="connsiteX10" fmla="*/ 11766430 w 11766430"/>
              <a:gd name="connsiteY10" fmla="*/ 539496 h 3236913"/>
              <a:gd name="connsiteX11" fmla="*/ 11766430 w 11766430"/>
              <a:gd name="connsiteY11" fmla="*/ 2697417 h 3236913"/>
              <a:gd name="connsiteX12" fmla="*/ 11226934 w 11766430"/>
              <a:gd name="connsiteY12" fmla="*/ 3236913 h 3236913"/>
              <a:gd name="connsiteX13" fmla="*/ 539496 w 11766430"/>
              <a:gd name="connsiteY13" fmla="*/ 3236913 h 3236913"/>
              <a:gd name="connsiteX14" fmla="*/ 0 w 11766430"/>
              <a:gd name="connsiteY14" fmla="*/ 2697417 h 3236913"/>
              <a:gd name="connsiteX15" fmla="*/ 0 w 11766430"/>
              <a:gd name="connsiteY15" fmla="*/ 539496 h 3236913"/>
              <a:gd name="connsiteX16" fmla="*/ 539496 w 11766430"/>
              <a:gd name="connsiteY16" fmla="*/ 0 h 3236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766430" h="3236913">
                <a:moveTo>
                  <a:pt x="1274286" y="2013728"/>
                </a:moveTo>
                <a:cubicBezTo>
                  <a:pt x="1175575" y="2013728"/>
                  <a:pt x="1095554" y="2093749"/>
                  <a:pt x="1095554" y="2192460"/>
                </a:cubicBezTo>
                <a:lnTo>
                  <a:pt x="1095554" y="2907367"/>
                </a:lnTo>
                <a:cubicBezTo>
                  <a:pt x="1095554" y="3006078"/>
                  <a:pt x="1175575" y="3086099"/>
                  <a:pt x="1274286" y="3086099"/>
                </a:cubicBezTo>
                <a:lnTo>
                  <a:pt x="8326912" y="3086099"/>
                </a:lnTo>
                <a:cubicBezTo>
                  <a:pt x="8425623" y="3086099"/>
                  <a:pt x="8505644" y="3006078"/>
                  <a:pt x="8505644" y="2907367"/>
                </a:cubicBezTo>
                <a:lnTo>
                  <a:pt x="8505644" y="2192460"/>
                </a:lnTo>
                <a:cubicBezTo>
                  <a:pt x="8505644" y="2093749"/>
                  <a:pt x="8425623" y="2013728"/>
                  <a:pt x="8326912" y="2013728"/>
                </a:cubicBezTo>
                <a:close/>
                <a:moveTo>
                  <a:pt x="539496" y="0"/>
                </a:moveTo>
                <a:lnTo>
                  <a:pt x="11226934" y="0"/>
                </a:lnTo>
                <a:cubicBezTo>
                  <a:pt x="11524889" y="0"/>
                  <a:pt x="11766430" y="241541"/>
                  <a:pt x="11766430" y="539496"/>
                </a:cubicBezTo>
                <a:lnTo>
                  <a:pt x="11766430" y="2697417"/>
                </a:lnTo>
                <a:cubicBezTo>
                  <a:pt x="11766430" y="2995372"/>
                  <a:pt x="11524889" y="3236913"/>
                  <a:pt x="11226934" y="3236913"/>
                </a:cubicBezTo>
                <a:lnTo>
                  <a:pt x="539496" y="3236913"/>
                </a:lnTo>
                <a:cubicBezTo>
                  <a:pt x="241541" y="3236913"/>
                  <a:pt x="0" y="2995372"/>
                  <a:pt x="0" y="2697417"/>
                </a:cubicBezTo>
                <a:lnTo>
                  <a:pt x="0" y="539496"/>
                </a:lnTo>
                <a:cubicBezTo>
                  <a:pt x="0" y="241541"/>
                  <a:pt x="241541" y="0"/>
                  <a:pt x="539496" y="0"/>
                </a:cubicBezTo>
                <a:close/>
              </a:path>
            </a:pathLst>
          </a:custGeom>
          <a:solidFill>
            <a:srgbClr val="D15A3E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88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192" y="1250830"/>
            <a:ext cx="10517246" cy="48721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Arial"/>
              </a:rPr>
              <a:t>Model over view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Words </a:t>
            </a:r>
            <a:r>
              <a:rPr lang="en-US" dirty="0" smtClean="0">
                <a:cs typeface="Arial"/>
              </a:rPr>
              <a:t>Level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Phrases Level</a:t>
            </a:r>
          </a:p>
          <a:p>
            <a:pPr marL="849630" lvl="2" indent="-342900">
              <a:buAutoNum type="arabicPeriod"/>
            </a:pPr>
            <a:endParaRPr lang="en-US" dirty="0">
              <a:cs typeface="Aria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xmlns="" id="{F30F5F2B-86C4-4744-BB42-54248A19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92" y="2886075"/>
            <a:ext cx="11495264" cy="3086100"/>
          </a:xfrm>
          <a:prstGeom prst="rect">
            <a:avLst/>
          </a:prstGeom>
        </p:spPr>
      </p:pic>
      <p:sp>
        <p:nvSpPr>
          <p:cNvPr id="11" name="شكل حر 10"/>
          <p:cNvSpPr/>
          <p:nvPr/>
        </p:nvSpPr>
        <p:spPr>
          <a:xfrm>
            <a:off x="310552" y="2886075"/>
            <a:ext cx="11766430" cy="3236913"/>
          </a:xfrm>
          <a:custGeom>
            <a:avLst/>
            <a:gdLst>
              <a:gd name="connsiteX0" fmla="*/ 1115684 w 11766430"/>
              <a:gd name="connsiteY0" fmla="*/ 1254604 h 3236913"/>
              <a:gd name="connsiteX1" fmla="*/ 966157 w 11766430"/>
              <a:gd name="connsiteY1" fmla="*/ 1404131 h 3236913"/>
              <a:gd name="connsiteX2" fmla="*/ 966157 w 11766430"/>
              <a:gd name="connsiteY2" fmla="*/ 2002224 h 3236913"/>
              <a:gd name="connsiteX3" fmla="*/ 1115684 w 11766430"/>
              <a:gd name="connsiteY3" fmla="*/ 2151751 h 3236913"/>
              <a:gd name="connsiteX4" fmla="*/ 8278479 w 11766430"/>
              <a:gd name="connsiteY4" fmla="*/ 2151751 h 3236913"/>
              <a:gd name="connsiteX5" fmla="*/ 8428006 w 11766430"/>
              <a:gd name="connsiteY5" fmla="*/ 2002224 h 3236913"/>
              <a:gd name="connsiteX6" fmla="*/ 8428006 w 11766430"/>
              <a:gd name="connsiteY6" fmla="*/ 1404131 h 3236913"/>
              <a:gd name="connsiteX7" fmla="*/ 8278479 w 11766430"/>
              <a:gd name="connsiteY7" fmla="*/ 1254604 h 3236913"/>
              <a:gd name="connsiteX8" fmla="*/ 539496 w 11766430"/>
              <a:gd name="connsiteY8" fmla="*/ 0 h 3236913"/>
              <a:gd name="connsiteX9" fmla="*/ 11226934 w 11766430"/>
              <a:gd name="connsiteY9" fmla="*/ 0 h 3236913"/>
              <a:gd name="connsiteX10" fmla="*/ 11766430 w 11766430"/>
              <a:gd name="connsiteY10" fmla="*/ 539496 h 3236913"/>
              <a:gd name="connsiteX11" fmla="*/ 11766430 w 11766430"/>
              <a:gd name="connsiteY11" fmla="*/ 2697417 h 3236913"/>
              <a:gd name="connsiteX12" fmla="*/ 11226934 w 11766430"/>
              <a:gd name="connsiteY12" fmla="*/ 3236913 h 3236913"/>
              <a:gd name="connsiteX13" fmla="*/ 539496 w 11766430"/>
              <a:gd name="connsiteY13" fmla="*/ 3236913 h 3236913"/>
              <a:gd name="connsiteX14" fmla="*/ 0 w 11766430"/>
              <a:gd name="connsiteY14" fmla="*/ 2697417 h 3236913"/>
              <a:gd name="connsiteX15" fmla="*/ 0 w 11766430"/>
              <a:gd name="connsiteY15" fmla="*/ 539496 h 3236913"/>
              <a:gd name="connsiteX16" fmla="*/ 539496 w 11766430"/>
              <a:gd name="connsiteY16" fmla="*/ 0 h 3236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766430" h="3236913">
                <a:moveTo>
                  <a:pt x="1115684" y="1254604"/>
                </a:moveTo>
                <a:cubicBezTo>
                  <a:pt x="1033103" y="1254604"/>
                  <a:pt x="966157" y="1321550"/>
                  <a:pt x="966157" y="1404131"/>
                </a:cubicBezTo>
                <a:lnTo>
                  <a:pt x="966157" y="2002224"/>
                </a:lnTo>
                <a:cubicBezTo>
                  <a:pt x="966157" y="2084805"/>
                  <a:pt x="1033103" y="2151751"/>
                  <a:pt x="1115684" y="2151751"/>
                </a:cubicBezTo>
                <a:lnTo>
                  <a:pt x="8278479" y="2151751"/>
                </a:lnTo>
                <a:cubicBezTo>
                  <a:pt x="8361060" y="2151751"/>
                  <a:pt x="8428006" y="2084805"/>
                  <a:pt x="8428006" y="2002224"/>
                </a:cubicBezTo>
                <a:lnTo>
                  <a:pt x="8428006" y="1404131"/>
                </a:lnTo>
                <a:cubicBezTo>
                  <a:pt x="8428006" y="1321550"/>
                  <a:pt x="8361060" y="1254604"/>
                  <a:pt x="8278479" y="1254604"/>
                </a:cubicBezTo>
                <a:close/>
                <a:moveTo>
                  <a:pt x="539496" y="0"/>
                </a:moveTo>
                <a:lnTo>
                  <a:pt x="11226934" y="0"/>
                </a:lnTo>
                <a:cubicBezTo>
                  <a:pt x="11524889" y="0"/>
                  <a:pt x="11766430" y="241541"/>
                  <a:pt x="11766430" y="539496"/>
                </a:cubicBezTo>
                <a:lnTo>
                  <a:pt x="11766430" y="2697417"/>
                </a:lnTo>
                <a:cubicBezTo>
                  <a:pt x="11766430" y="2995372"/>
                  <a:pt x="11524889" y="3236913"/>
                  <a:pt x="11226934" y="3236913"/>
                </a:cubicBezTo>
                <a:lnTo>
                  <a:pt x="539496" y="3236913"/>
                </a:lnTo>
                <a:cubicBezTo>
                  <a:pt x="241541" y="3236913"/>
                  <a:pt x="0" y="2995372"/>
                  <a:pt x="0" y="2697417"/>
                </a:cubicBezTo>
                <a:lnTo>
                  <a:pt x="0" y="539496"/>
                </a:lnTo>
                <a:cubicBezTo>
                  <a:pt x="0" y="241541"/>
                  <a:pt x="241541" y="0"/>
                  <a:pt x="539496" y="0"/>
                </a:cubicBezTo>
                <a:close/>
              </a:path>
            </a:pathLst>
          </a:custGeom>
          <a:solidFill>
            <a:srgbClr val="D15A3E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16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192" y="1250830"/>
            <a:ext cx="10517246" cy="48721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Arial"/>
              </a:rPr>
              <a:t>Model over view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Words </a:t>
            </a:r>
            <a:r>
              <a:rPr lang="en-US" dirty="0" smtClean="0">
                <a:cs typeface="Arial"/>
              </a:rPr>
              <a:t>Level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Phrases Level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Question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xmlns="" id="{F30F5F2B-86C4-4744-BB42-54248A19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92" y="2886075"/>
            <a:ext cx="11495264" cy="3086100"/>
          </a:xfrm>
          <a:prstGeom prst="rect">
            <a:avLst/>
          </a:prstGeom>
        </p:spPr>
      </p:pic>
      <p:sp>
        <p:nvSpPr>
          <p:cNvPr id="7" name="شكل حر 6"/>
          <p:cNvSpPr/>
          <p:nvPr/>
        </p:nvSpPr>
        <p:spPr>
          <a:xfrm>
            <a:off x="310552" y="2886075"/>
            <a:ext cx="11766430" cy="3236913"/>
          </a:xfrm>
          <a:custGeom>
            <a:avLst/>
            <a:gdLst>
              <a:gd name="connsiteX0" fmla="*/ 1072553 w 11766430"/>
              <a:gd name="connsiteY0" fmla="*/ 469601 h 3236913"/>
              <a:gd name="connsiteX1" fmla="*/ 931652 w 11766430"/>
              <a:gd name="connsiteY1" fmla="*/ 610502 h 3236913"/>
              <a:gd name="connsiteX2" fmla="*/ 931652 w 11766430"/>
              <a:gd name="connsiteY2" fmla="*/ 1174088 h 3236913"/>
              <a:gd name="connsiteX3" fmla="*/ 1072553 w 11766430"/>
              <a:gd name="connsiteY3" fmla="*/ 1314989 h 3236913"/>
              <a:gd name="connsiteX4" fmla="*/ 8356117 w 11766430"/>
              <a:gd name="connsiteY4" fmla="*/ 1314989 h 3236913"/>
              <a:gd name="connsiteX5" fmla="*/ 8497018 w 11766430"/>
              <a:gd name="connsiteY5" fmla="*/ 1174088 h 3236913"/>
              <a:gd name="connsiteX6" fmla="*/ 8497018 w 11766430"/>
              <a:gd name="connsiteY6" fmla="*/ 610502 h 3236913"/>
              <a:gd name="connsiteX7" fmla="*/ 8356117 w 11766430"/>
              <a:gd name="connsiteY7" fmla="*/ 469601 h 3236913"/>
              <a:gd name="connsiteX8" fmla="*/ 539496 w 11766430"/>
              <a:gd name="connsiteY8" fmla="*/ 0 h 3236913"/>
              <a:gd name="connsiteX9" fmla="*/ 11226934 w 11766430"/>
              <a:gd name="connsiteY9" fmla="*/ 0 h 3236913"/>
              <a:gd name="connsiteX10" fmla="*/ 11766430 w 11766430"/>
              <a:gd name="connsiteY10" fmla="*/ 539496 h 3236913"/>
              <a:gd name="connsiteX11" fmla="*/ 11766430 w 11766430"/>
              <a:gd name="connsiteY11" fmla="*/ 2697417 h 3236913"/>
              <a:gd name="connsiteX12" fmla="*/ 11226934 w 11766430"/>
              <a:gd name="connsiteY12" fmla="*/ 3236913 h 3236913"/>
              <a:gd name="connsiteX13" fmla="*/ 539496 w 11766430"/>
              <a:gd name="connsiteY13" fmla="*/ 3236913 h 3236913"/>
              <a:gd name="connsiteX14" fmla="*/ 0 w 11766430"/>
              <a:gd name="connsiteY14" fmla="*/ 2697417 h 3236913"/>
              <a:gd name="connsiteX15" fmla="*/ 0 w 11766430"/>
              <a:gd name="connsiteY15" fmla="*/ 539496 h 3236913"/>
              <a:gd name="connsiteX16" fmla="*/ 539496 w 11766430"/>
              <a:gd name="connsiteY16" fmla="*/ 0 h 3236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766430" h="3236913">
                <a:moveTo>
                  <a:pt x="1072553" y="469601"/>
                </a:moveTo>
                <a:cubicBezTo>
                  <a:pt x="994736" y="469601"/>
                  <a:pt x="931652" y="532685"/>
                  <a:pt x="931652" y="610502"/>
                </a:cubicBezTo>
                <a:lnTo>
                  <a:pt x="931652" y="1174088"/>
                </a:lnTo>
                <a:cubicBezTo>
                  <a:pt x="931652" y="1251905"/>
                  <a:pt x="994736" y="1314989"/>
                  <a:pt x="1072553" y="1314989"/>
                </a:cubicBezTo>
                <a:lnTo>
                  <a:pt x="8356117" y="1314989"/>
                </a:lnTo>
                <a:cubicBezTo>
                  <a:pt x="8433934" y="1314989"/>
                  <a:pt x="8497018" y="1251905"/>
                  <a:pt x="8497018" y="1174088"/>
                </a:cubicBezTo>
                <a:lnTo>
                  <a:pt x="8497018" y="610502"/>
                </a:lnTo>
                <a:cubicBezTo>
                  <a:pt x="8497018" y="532685"/>
                  <a:pt x="8433934" y="469601"/>
                  <a:pt x="8356117" y="469601"/>
                </a:cubicBezTo>
                <a:close/>
                <a:moveTo>
                  <a:pt x="539496" y="0"/>
                </a:moveTo>
                <a:lnTo>
                  <a:pt x="11226934" y="0"/>
                </a:lnTo>
                <a:cubicBezTo>
                  <a:pt x="11524889" y="0"/>
                  <a:pt x="11766430" y="241541"/>
                  <a:pt x="11766430" y="539496"/>
                </a:cubicBezTo>
                <a:lnTo>
                  <a:pt x="11766430" y="2697417"/>
                </a:lnTo>
                <a:cubicBezTo>
                  <a:pt x="11766430" y="2995372"/>
                  <a:pt x="11524889" y="3236913"/>
                  <a:pt x="11226934" y="3236913"/>
                </a:cubicBezTo>
                <a:lnTo>
                  <a:pt x="539496" y="3236913"/>
                </a:lnTo>
                <a:cubicBezTo>
                  <a:pt x="241541" y="3236913"/>
                  <a:pt x="0" y="2995372"/>
                  <a:pt x="0" y="2697417"/>
                </a:cubicBezTo>
                <a:lnTo>
                  <a:pt x="0" y="539496"/>
                </a:lnTo>
                <a:cubicBezTo>
                  <a:pt x="0" y="241541"/>
                  <a:pt x="241541" y="0"/>
                  <a:pt x="539496" y="0"/>
                </a:cubicBezTo>
                <a:close/>
              </a:path>
            </a:pathLst>
          </a:custGeom>
          <a:solidFill>
            <a:srgbClr val="D15A3E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51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>
                <a:cs typeface="Andalus" pitchFamily="18" charset="-78"/>
              </a:rPr>
              <a:t>definition</a:t>
            </a:r>
          </a:p>
          <a:p>
            <a:r>
              <a:rPr lang="en-US" sz="2400" dirty="0" smtClean="0">
                <a:cs typeface="Andalus" pitchFamily="18" charset="-78"/>
              </a:rPr>
              <a:t>Working Phases</a:t>
            </a:r>
          </a:p>
          <a:p>
            <a:r>
              <a:rPr lang="en-US" sz="2400" dirty="0" smtClean="0">
                <a:cs typeface="Andalus" pitchFamily="18" charset="-78"/>
              </a:rPr>
              <a:t>Progress</a:t>
            </a:r>
            <a:endParaRPr lang="en-US" sz="2400" dirty="0">
              <a:cs typeface="Andalus" pitchFamily="18" charset="-78"/>
            </a:endParaRPr>
          </a:p>
          <a:p>
            <a:r>
              <a:rPr lang="en-US" sz="2400" dirty="0">
                <a:cs typeface="Andalus" pitchFamily="18" charset="-78"/>
              </a:rPr>
              <a:t>Time Plan</a:t>
            </a:r>
          </a:p>
          <a:p>
            <a:r>
              <a:rPr lang="en-US" sz="2400" dirty="0"/>
              <a:t>Tools</a:t>
            </a:r>
            <a:endParaRPr lang="en-US" sz="2400" dirty="0">
              <a:cs typeface="Arial"/>
            </a:endParaRPr>
          </a:p>
          <a:p>
            <a:r>
              <a:rPr lang="en-US" sz="2400" dirty="0">
                <a:cs typeface="Arial"/>
              </a:rPr>
              <a:t>References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00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C8CC1C8A-4C54-4A41-AAE6-6DB4ED7433E4}"/>
              </a:ext>
            </a:extLst>
          </p:cNvPr>
          <p:cNvSpPr/>
          <p:nvPr/>
        </p:nvSpPr>
        <p:spPr>
          <a:xfrm>
            <a:off x="352425" y="2236549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</a:t>
            </a:r>
            <a:endParaRPr lang="en-US" sz="20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724D345-89A8-4CF0-9B54-1B08701D97F7}"/>
              </a:ext>
            </a:extLst>
          </p:cNvPr>
          <p:cNvSpPr/>
          <p:nvPr/>
        </p:nvSpPr>
        <p:spPr>
          <a:xfrm>
            <a:off x="352425" y="391276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19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5675" y="3793796"/>
            <a:ext cx="1863925" cy="11254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 </a:t>
            </a:r>
            <a:r>
              <a:rPr lang="en-US" sz="2000" dirty="0" smtClean="0"/>
              <a:t>Feature 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17</a:t>
            </a:r>
            <a:endParaRPr lang="en-US" dirty="0"/>
          </a:p>
        </p:txBody>
      </p:sp>
      <p:sp>
        <p:nvSpPr>
          <p:cNvPr id="18" name="Arrow: Right 38">
            <a:extLst>
              <a:ext uri="{FF2B5EF4-FFF2-40B4-BE49-F238E27FC236}">
                <a16:creationId xmlns:a16="http://schemas.microsoft.com/office/drawing/2014/main" xmlns="" id="{59F19A88-15F4-427F-A456-FDF76DF64F8E}"/>
              </a:ext>
            </a:extLst>
          </p:cNvPr>
          <p:cNvSpPr/>
          <p:nvPr/>
        </p:nvSpPr>
        <p:spPr>
          <a:xfrm>
            <a:off x="2301523" y="4193123"/>
            <a:ext cx="1187401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C8CC1C8A-4C54-4A41-AAE6-6DB4ED7433E4}"/>
              </a:ext>
            </a:extLst>
          </p:cNvPr>
          <p:cNvSpPr/>
          <p:nvPr/>
        </p:nvSpPr>
        <p:spPr>
          <a:xfrm>
            <a:off x="352425" y="2236549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</a:t>
            </a:r>
            <a:endParaRPr lang="en-US" sz="20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724D345-89A8-4CF0-9B54-1B08701D97F7}"/>
              </a:ext>
            </a:extLst>
          </p:cNvPr>
          <p:cNvSpPr/>
          <p:nvPr/>
        </p:nvSpPr>
        <p:spPr>
          <a:xfrm>
            <a:off x="352425" y="391276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A5B969B-F3B2-434F-8BB6-0FE14185FC7F}"/>
              </a:ext>
            </a:extLst>
          </p:cNvPr>
          <p:cNvSpPr txBox="1"/>
          <p:nvPr/>
        </p:nvSpPr>
        <p:spPr>
          <a:xfrm>
            <a:off x="2100240" y="3833689"/>
            <a:ext cx="1383055" cy="369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Arial"/>
              </a:rPr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305026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CNN </a:t>
            </a:r>
            <a:r>
              <a:rPr lang="en-US" dirty="0"/>
              <a:t>Hierarchy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2">
              <a:buNone/>
            </a:pP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18</a:t>
            </a:r>
            <a:endParaRPr lang="en-US" dirty="0"/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3" y="2096220"/>
            <a:ext cx="10058400" cy="394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97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CNN </a:t>
            </a:r>
            <a:r>
              <a:rPr lang="en-US" dirty="0"/>
              <a:t>Hierarchy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2">
              <a:buNone/>
            </a:pP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18</a:t>
            </a:r>
            <a:endParaRPr lang="en-US" dirty="0"/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3" y="2096220"/>
            <a:ext cx="10058400" cy="3942272"/>
          </a:xfrm>
          <a:prstGeom prst="rect">
            <a:avLst/>
          </a:prstGeom>
        </p:spPr>
      </p:pic>
      <p:sp>
        <p:nvSpPr>
          <p:cNvPr id="4" name="مستطيل مستدير الزوايا 3"/>
          <p:cNvSpPr/>
          <p:nvPr/>
        </p:nvSpPr>
        <p:spPr>
          <a:xfrm>
            <a:off x="974785" y="2294626"/>
            <a:ext cx="1992702" cy="294160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0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CNN </a:t>
            </a:r>
            <a:r>
              <a:rPr lang="en-US" dirty="0"/>
              <a:t>Hierarchy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2">
              <a:buNone/>
            </a:pP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18</a:t>
            </a:r>
            <a:endParaRPr lang="en-US" dirty="0"/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3" y="2096220"/>
            <a:ext cx="10058400" cy="3942272"/>
          </a:xfrm>
          <a:prstGeom prst="rect">
            <a:avLst/>
          </a:prstGeom>
        </p:spPr>
      </p:pic>
      <p:sp>
        <p:nvSpPr>
          <p:cNvPr id="4" name="مستطيل مستدير الزوايا 3"/>
          <p:cNvSpPr/>
          <p:nvPr/>
        </p:nvSpPr>
        <p:spPr>
          <a:xfrm>
            <a:off x="2855344" y="2294627"/>
            <a:ext cx="3096882" cy="297611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CNN </a:t>
            </a:r>
            <a:r>
              <a:rPr lang="en-US" dirty="0"/>
              <a:t>Hierarchy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2">
              <a:buNone/>
            </a:pP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18</a:t>
            </a:r>
            <a:endParaRPr lang="en-US" dirty="0"/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3" y="2096220"/>
            <a:ext cx="10058400" cy="3942272"/>
          </a:xfrm>
          <a:prstGeom prst="rect">
            <a:avLst/>
          </a:prstGeom>
        </p:spPr>
      </p:pic>
      <p:sp>
        <p:nvSpPr>
          <p:cNvPr id="4" name="مستطيل مستدير الزوايا 3"/>
          <p:cNvSpPr/>
          <p:nvPr/>
        </p:nvSpPr>
        <p:spPr>
          <a:xfrm>
            <a:off x="4537494" y="5148133"/>
            <a:ext cx="1414732" cy="940279"/>
          </a:xfrm>
          <a:prstGeom prst="roundRect">
            <a:avLst>
              <a:gd name="adj" fmla="val 1588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مربع نص 5"/>
          <p:cNvSpPr txBox="1"/>
          <p:nvPr/>
        </p:nvSpPr>
        <p:spPr>
          <a:xfrm>
            <a:off x="6041565" y="5295106"/>
            <a:ext cx="1994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Non-Linear Function (RELU)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75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CNN </a:t>
            </a:r>
            <a:r>
              <a:rPr lang="en-US" dirty="0"/>
              <a:t>Hierarchy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2">
              <a:buNone/>
            </a:pP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18</a:t>
            </a:r>
            <a:endParaRPr lang="en-US" dirty="0"/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3" y="2096220"/>
            <a:ext cx="10058400" cy="3942272"/>
          </a:xfrm>
          <a:prstGeom prst="rect">
            <a:avLst/>
          </a:prstGeom>
        </p:spPr>
      </p:pic>
      <p:sp>
        <p:nvSpPr>
          <p:cNvPr id="4" name="مستطيل مستدير الزوايا 3"/>
          <p:cNvSpPr/>
          <p:nvPr/>
        </p:nvSpPr>
        <p:spPr>
          <a:xfrm>
            <a:off x="5581291" y="2286000"/>
            <a:ext cx="2329132" cy="297611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4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CNN </a:t>
            </a:r>
            <a:r>
              <a:rPr lang="en-US" dirty="0"/>
              <a:t>Hierarchy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2">
              <a:buNone/>
            </a:pP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18</a:t>
            </a:r>
            <a:endParaRPr lang="en-US" dirty="0"/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3" y="2096220"/>
            <a:ext cx="10058400" cy="3942272"/>
          </a:xfrm>
          <a:prstGeom prst="rect">
            <a:avLst/>
          </a:prstGeom>
        </p:spPr>
      </p:pic>
      <p:sp>
        <p:nvSpPr>
          <p:cNvPr id="4" name="مستطيل مستدير الزوايا 3"/>
          <p:cNvSpPr/>
          <p:nvPr/>
        </p:nvSpPr>
        <p:spPr>
          <a:xfrm>
            <a:off x="7686135" y="2223777"/>
            <a:ext cx="1130061" cy="297611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8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CNN </a:t>
            </a:r>
            <a:r>
              <a:rPr lang="en-US" dirty="0"/>
              <a:t>Hierarchy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2">
              <a:buNone/>
            </a:pP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18</a:t>
            </a:r>
            <a:endParaRPr lang="en-US" dirty="0"/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3" y="2096220"/>
            <a:ext cx="10058400" cy="3942272"/>
          </a:xfrm>
          <a:prstGeom prst="rect">
            <a:avLst/>
          </a:prstGeom>
        </p:spPr>
      </p:pic>
      <p:sp>
        <p:nvSpPr>
          <p:cNvPr id="4" name="مستطيل مستدير الزوايا 3"/>
          <p:cNvSpPr/>
          <p:nvPr/>
        </p:nvSpPr>
        <p:spPr>
          <a:xfrm>
            <a:off x="8916639" y="2439269"/>
            <a:ext cx="1547203" cy="297611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5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CNN </a:t>
            </a:r>
            <a:r>
              <a:rPr lang="en-US" dirty="0"/>
              <a:t>Hierarchy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2">
              <a:buNone/>
            </a:pP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18</a:t>
            </a:r>
            <a:endParaRPr lang="en-US" dirty="0"/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3" y="2096220"/>
            <a:ext cx="10058400" cy="3942272"/>
          </a:xfrm>
          <a:prstGeom prst="rect">
            <a:avLst/>
          </a:prstGeom>
        </p:spPr>
      </p:pic>
      <p:sp>
        <p:nvSpPr>
          <p:cNvPr id="4" name="مستطيل مستدير الزوايا 3"/>
          <p:cNvSpPr/>
          <p:nvPr/>
        </p:nvSpPr>
        <p:spPr>
          <a:xfrm>
            <a:off x="10463842" y="2439269"/>
            <a:ext cx="655041" cy="297611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8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8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ResNet</a:t>
            </a:r>
            <a:r>
              <a:rPr lang="en-US" dirty="0"/>
              <a:t> CNN Hierarchy </a:t>
            </a:r>
            <a:endParaRPr lang="en-US" dirty="0" smtClean="0"/>
          </a:p>
          <a:p>
            <a:pPr lvl="4">
              <a:buFont typeface="Courier New" panose="02070309020205020404" pitchFamily="49" charset="0"/>
              <a:buChar char="o"/>
            </a:pPr>
            <a:r>
              <a:rPr lang="en-US" dirty="0" smtClean="0"/>
              <a:t>Published 2015.</a:t>
            </a:r>
          </a:p>
          <a:p>
            <a:pPr lvl="4">
              <a:buFont typeface="Courier New" panose="02070309020205020404" pitchFamily="49" charset="0"/>
              <a:buChar char="o"/>
            </a:pPr>
            <a:r>
              <a:rPr lang="en-US" dirty="0" smtClean="0"/>
              <a:t>Huge Number of Layers(100 ,…..,1000).</a:t>
            </a:r>
          </a:p>
          <a:p>
            <a:pPr lvl="4">
              <a:buFont typeface="Courier New" panose="02070309020205020404" pitchFamily="49" charset="0"/>
              <a:buChar char="o"/>
            </a:pPr>
            <a:r>
              <a:rPr lang="en-US" dirty="0" smtClean="0"/>
              <a:t>Use 3 x 3 Conv Window.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19</a:t>
            </a:r>
            <a:endParaRPr lang="en-US" dirty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713" y="1354346"/>
            <a:ext cx="4966952" cy="47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6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211" y="1354347"/>
            <a:ext cx="11145327" cy="4783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رسم تخطيطي 5"/>
          <p:cNvGraphicFramePr/>
          <p:nvPr>
            <p:extLst>
              <p:ext uri="{D42A27DB-BD31-4B8C-83A1-F6EECF244321}">
                <p14:modId xmlns:p14="http://schemas.microsoft.com/office/powerpoint/2010/main" val="4263106056"/>
              </p:ext>
            </p:extLst>
          </p:nvPr>
        </p:nvGraphicFramePr>
        <p:xfrm>
          <a:off x="656934" y="1863969"/>
          <a:ext cx="3054249" cy="4176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93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211" y="1354347"/>
            <a:ext cx="11145327" cy="4783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رسم تخطيطي 5"/>
          <p:cNvGraphicFramePr/>
          <p:nvPr>
            <p:extLst>
              <p:ext uri="{D42A27DB-BD31-4B8C-83A1-F6EECF244321}">
                <p14:modId xmlns:p14="http://schemas.microsoft.com/office/powerpoint/2010/main" val="913203448"/>
              </p:ext>
            </p:extLst>
          </p:nvPr>
        </p:nvGraphicFramePr>
        <p:xfrm>
          <a:off x="674520" y="2198077"/>
          <a:ext cx="7362480" cy="3516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71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211" y="1354347"/>
            <a:ext cx="11145327" cy="4783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رسم تخطيطي 5"/>
          <p:cNvGraphicFramePr/>
          <p:nvPr>
            <p:extLst>
              <p:ext uri="{D42A27DB-BD31-4B8C-83A1-F6EECF244321}">
                <p14:modId xmlns:p14="http://schemas.microsoft.com/office/powerpoint/2010/main" val="1808682710"/>
              </p:ext>
            </p:extLst>
          </p:nvPr>
        </p:nvGraphicFramePr>
        <p:xfrm>
          <a:off x="629728" y="1785669"/>
          <a:ext cx="11240219" cy="4352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33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5675" y="3793796"/>
            <a:ext cx="1863925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 Feature </a:t>
            </a:r>
          </a:p>
        </p:txBody>
      </p:sp>
      <p:sp>
        <p:nvSpPr>
          <p:cNvPr id="7" name="Rectangle 6"/>
          <p:cNvSpPr/>
          <p:nvPr/>
        </p:nvSpPr>
        <p:spPr>
          <a:xfrm>
            <a:off x="3495674" y="2219325"/>
            <a:ext cx="1863925" cy="11255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 Hierarchy</a:t>
            </a:r>
            <a:endParaRPr lang="en-US" sz="20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21</a:t>
            </a:r>
            <a:endParaRPr lang="en-US" dirty="0"/>
          </a:p>
        </p:txBody>
      </p:sp>
      <p:sp>
        <p:nvSpPr>
          <p:cNvPr id="17" name="Arrow: Right 38">
            <a:extLst>
              <a:ext uri="{FF2B5EF4-FFF2-40B4-BE49-F238E27FC236}">
                <a16:creationId xmlns:a16="http://schemas.microsoft.com/office/drawing/2014/main" xmlns="" id="{CF0AD3D1-60C0-4300-85DD-47D4A2E981E3}"/>
              </a:ext>
            </a:extLst>
          </p:cNvPr>
          <p:cNvSpPr/>
          <p:nvPr/>
        </p:nvSpPr>
        <p:spPr>
          <a:xfrm>
            <a:off x="2253593" y="2752006"/>
            <a:ext cx="1136234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38">
            <a:extLst>
              <a:ext uri="{FF2B5EF4-FFF2-40B4-BE49-F238E27FC236}">
                <a16:creationId xmlns:a16="http://schemas.microsoft.com/office/drawing/2014/main" xmlns="" id="{59F19A88-15F4-427F-A456-FDF76DF64F8E}"/>
              </a:ext>
            </a:extLst>
          </p:cNvPr>
          <p:cNvSpPr/>
          <p:nvPr/>
        </p:nvSpPr>
        <p:spPr>
          <a:xfrm>
            <a:off x="2301523" y="4193123"/>
            <a:ext cx="1187401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C8CC1C8A-4C54-4A41-AAE6-6DB4ED7433E4}"/>
              </a:ext>
            </a:extLst>
          </p:cNvPr>
          <p:cNvSpPr/>
          <p:nvPr/>
        </p:nvSpPr>
        <p:spPr>
          <a:xfrm>
            <a:off x="352425" y="2236549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</a:t>
            </a:r>
            <a:endParaRPr lang="en-US" sz="20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724D345-89A8-4CF0-9B54-1B08701D97F7}"/>
              </a:ext>
            </a:extLst>
          </p:cNvPr>
          <p:cNvSpPr/>
          <p:nvPr/>
        </p:nvSpPr>
        <p:spPr>
          <a:xfrm>
            <a:off x="352425" y="391276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155AC02-CBDA-460E-8D47-738925D14256}"/>
              </a:ext>
            </a:extLst>
          </p:cNvPr>
          <p:cNvSpPr txBox="1"/>
          <p:nvPr/>
        </p:nvSpPr>
        <p:spPr>
          <a:xfrm>
            <a:off x="1966913" y="2119313"/>
            <a:ext cx="1642738" cy="64611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Word</a:t>
            </a:r>
            <a:r>
              <a:rPr lang="en-US" dirty="0">
                <a:cs typeface="Arial"/>
              </a:rPr>
              <a:t> </a:t>
            </a:r>
            <a:r>
              <a:rPr lang="en-US">
                <a:cs typeface="Arial"/>
              </a:rPr>
              <a:t>Embedding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A5B969B-F3B2-434F-8BB6-0FE14185FC7F}"/>
              </a:ext>
            </a:extLst>
          </p:cNvPr>
          <p:cNvSpPr txBox="1"/>
          <p:nvPr/>
        </p:nvSpPr>
        <p:spPr>
          <a:xfrm>
            <a:off x="2100240" y="3833689"/>
            <a:ext cx="1383055" cy="369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Arial"/>
              </a:rPr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218128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716656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Hierarchy</a:t>
            </a:r>
            <a:endParaRPr lang="en-US" i="1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4" name="صورة 3" descr="lstm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203" y="2063240"/>
            <a:ext cx="7530861" cy="3828436"/>
          </a:xfrm>
          <a:prstGeom prst="rect">
            <a:avLst/>
          </a:prstGeom>
        </p:spPr>
      </p:pic>
      <p:sp>
        <p:nvSpPr>
          <p:cNvPr id="6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75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716656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Word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4" name="صورة 3" descr="lstm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203" y="2063240"/>
            <a:ext cx="7530861" cy="3828436"/>
          </a:xfrm>
          <a:prstGeom prst="rect">
            <a:avLst/>
          </a:prstGeom>
        </p:spPr>
      </p:pic>
      <p:sp>
        <p:nvSpPr>
          <p:cNvPr id="7" name="شكل حر 6"/>
          <p:cNvSpPr/>
          <p:nvPr/>
        </p:nvSpPr>
        <p:spPr>
          <a:xfrm>
            <a:off x="3243533" y="1880558"/>
            <a:ext cx="8186468" cy="4166559"/>
          </a:xfrm>
          <a:custGeom>
            <a:avLst/>
            <a:gdLst>
              <a:gd name="connsiteX0" fmla="*/ 580849 w 8186468"/>
              <a:gd name="connsiteY0" fmla="*/ 2777707 h 4166559"/>
              <a:gd name="connsiteX1" fmla="*/ 388188 w 8186468"/>
              <a:gd name="connsiteY1" fmla="*/ 2970368 h 4166559"/>
              <a:gd name="connsiteX2" fmla="*/ 388188 w 8186468"/>
              <a:gd name="connsiteY2" fmla="*/ 3740986 h 4166559"/>
              <a:gd name="connsiteX3" fmla="*/ 580849 w 8186468"/>
              <a:gd name="connsiteY3" fmla="*/ 3933647 h 4166559"/>
              <a:gd name="connsiteX4" fmla="*/ 7536606 w 8186468"/>
              <a:gd name="connsiteY4" fmla="*/ 3933647 h 4166559"/>
              <a:gd name="connsiteX5" fmla="*/ 7729267 w 8186468"/>
              <a:gd name="connsiteY5" fmla="*/ 3740986 h 4166559"/>
              <a:gd name="connsiteX6" fmla="*/ 7729267 w 8186468"/>
              <a:gd name="connsiteY6" fmla="*/ 2970368 h 4166559"/>
              <a:gd name="connsiteX7" fmla="*/ 7536606 w 8186468"/>
              <a:gd name="connsiteY7" fmla="*/ 2777707 h 4166559"/>
              <a:gd name="connsiteX8" fmla="*/ 694440 w 8186468"/>
              <a:gd name="connsiteY8" fmla="*/ 0 h 4166559"/>
              <a:gd name="connsiteX9" fmla="*/ 7492028 w 8186468"/>
              <a:gd name="connsiteY9" fmla="*/ 0 h 4166559"/>
              <a:gd name="connsiteX10" fmla="*/ 8186468 w 8186468"/>
              <a:gd name="connsiteY10" fmla="*/ 694440 h 4166559"/>
              <a:gd name="connsiteX11" fmla="*/ 8186468 w 8186468"/>
              <a:gd name="connsiteY11" fmla="*/ 3472119 h 4166559"/>
              <a:gd name="connsiteX12" fmla="*/ 7492028 w 8186468"/>
              <a:gd name="connsiteY12" fmla="*/ 4166559 h 4166559"/>
              <a:gd name="connsiteX13" fmla="*/ 694440 w 8186468"/>
              <a:gd name="connsiteY13" fmla="*/ 4166559 h 4166559"/>
              <a:gd name="connsiteX14" fmla="*/ 0 w 8186468"/>
              <a:gd name="connsiteY14" fmla="*/ 3472119 h 4166559"/>
              <a:gd name="connsiteX15" fmla="*/ 0 w 8186468"/>
              <a:gd name="connsiteY15" fmla="*/ 694440 h 4166559"/>
              <a:gd name="connsiteX16" fmla="*/ 694440 w 8186468"/>
              <a:gd name="connsiteY16" fmla="*/ 0 h 416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86468" h="4166559">
                <a:moveTo>
                  <a:pt x="580849" y="2777707"/>
                </a:moveTo>
                <a:cubicBezTo>
                  <a:pt x="474445" y="2777707"/>
                  <a:pt x="388188" y="2863964"/>
                  <a:pt x="388188" y="2970368"/>
                </a:cubicBezTo>
                <a:lnTo>
                  <a:pt x="388188" y="3740986"/>
                </a:lnTo>
                <a:cubicBezTo>
                  <a:pt x="388188" y="3847390"/>
                  <a:pt x="474445" y="3933647"/>
                  <a:pt x="580849" y="3933647"/>
                </a:cubicBezTo>
                <a:lnTo>
                  <a:pt x="7536606" y="3933647"/>
                </a:lnTo>
                <a:cubicBezTo>
                  <a:pt x="7643010" y="3933647"/>
                  <a:pt x="7729267" y="3847390"/>
                  <a:pt x="7729267" y="3740986"/>
                </a:cubicBezTo>
                <a:lnTo>
                  <a:pt x="7729267" y="2970368"/>
                </a:lnTo>
                <a:cubicBezTo>
                  <a:pt x="7729267" y="2863964"/>
                  <a:pt x="7643010" y="2777707"/>
                  <a:pt x="7536606" y="2777707"/>
                </a:cubicBezTo>
                <a:close/>
                <a:moveTo>
                  <a:pt x="694440" y="0"/>
                </a:moveTo>
                <a:lnTo>
                  <a:pt x="7492028" y="0"/>
                </a:lnTo>
                <a:cubicBezTo>
                  <a:pt x="7875557" y="0"/>
                  <a:pt x="8186468" y="310911"/>
                  <a:pt x="8186468" y="694440"/>
                </a:cubicBezTo>
                <a:lnTo>
                  <a:pt x="8186468" y="3472119"/>
                </a:lnTo>
                <a:cubicBezTo>
                  <a:pt x="8186468" y="3855648"/>
                  <a:pt x="7875557" y="4166559"/>
                  <a:pt x="7492028" y="4166559"/>
                </a:cubicBezTo>
                <a:lnTo>
                  <a:pt x="694440" y="4166559"/>
                </a:lnTo>
                <a:cubicBezTo>
                  <a:pt x="310911" y="4166559"/>
                  <a:pt x="0" y="3855648"/>
                  <a:pt x="0" y="3472119"/>
                </a:cubicBezTo>
                <a:lnTo>
                  <a:pt x="0" y="694440"/>
                </a:lnTo>
                <a:cubicBezTo>
                  <a:pt x="0" y="310911"/>
                  <a:pt x="310911" y="0"/>
                  <a:pt x="694440" y="0"/>
                </a:cubicBezTo>
                <a:close/>
              </a:path>
            </a:pathLst>
          </a:custGeom>
          <a:solidFill>
            <a:srgbClr val="D15A3E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23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250830"/>
            <a:ext cx="11160843" cy="47962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Question </a:t>
            </a:r>
            <a:r>
              <a:rPr lang="en-US" sz="2800" dirty="0" smtClean="0"/>
              <a:t>Hierarchy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/>
              <a:t>Word Level</a:t>
            </a:r>
            <a:endParaRPr lang="en-US" sz="2400" dirty="0"/>
          </a:p>
          <a:p>
            <a:pPr>
              <a:buNone/>
            </a:pPr>
            <a:r>
              <a:rPr lang="en-US" sz="1100" dirty="0"/>
              <a:t/>
            </a:r>
            <a:br>
              <a:rPr lang="en-US" sz="1100" dirty="0"/>
            </a:br>
            <a:endParaRPr lang="en-US" sz="1100" dirty="0">
              <a:latin typeface="Aparajita" pitchFamily="34" charset="0"/>
              <a:cs typeface="Aparajita" pitchFamily="34" charset="0"/>
            </a:endParaRPr>
          </a:p>
          <a:p>
            <a:endParaRPr lang="en-US" sz="1050" dirty="0">
              <a:latin typeface="Aparajita" pitchFamily="34" charset="0"/>
              <a:cs typeface="Aparajita" pitchFamily="34" charset="0"/>
            </a:endParaRPr>
          </a:p>
          <a:p>
            <a:endParaRPr lang="en-US" sz="1100" dirty="0">
              <a:latin typeface="Aparajita" pitchFamily="34" charset="0"/>
              <a:cs typeface="Aparajita" pitchFamily="34" charset="0"/>
            </a:endParaRPr>
          </a:p>
          <a:p>
            <a:endParaRPr lang="en-US" sz="1100" dirty="0">
              <a:latin typeface="Aparajita" pitchFamily="34" charset="0"/>
              <a:cs typeface="Aparajita" pitchFamily="34" charset="0"/>
            </a:endParaRPr>
          </a:p>
          <a:p>
            <a:pPr>
              <a:buNone/>
            </a:pPr>
            <a:endParaRPr lang="en-US" sz="1050" dirty="0">
              <a:latin typeface="Aparajita" pitchFamily="34" charset="0"/>
              <a:cs typeface="Aparajita" pitchFamily="34" charset="0"/>
            </a:endParaRPr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8" name="مربع نص 7"/>
          <p:cNvSpPr txBox="1"/>
          <p:nvPr/>
        </p:nvSpPr>
        <p:spPr>
          <a:xfrm>
            <a:off x="1104181" y="2393215"/>
            <a:ext cx="96098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Word embedding </a:t>
            </a:r>
            <a:r>
              <a:rPr lang="en-US" sz="2000" dirty="0">
                <a:latin typeface="Aparajita" pitchFamily="34" charset="0"/>
                <a:cs typeface="Aparajita" pitchFamily="34" charset="0"/>
              </a:rPr>
              <a:t>: A technique to embed the words to vector space , so that the words which have similar or close meaning have close vectors </a:t>
            </a:r>
            <a:r>
              <a:rPr lang="en-US" sz="2000" dirty="0" smtClean="0">
                <a:latin typeface="Aparajita" pitchFamily="34" charset="0"/>
                <a:cs typeface="Aparajita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 smtClean="0">
              <a:latin typeface="Aparajita" pitchFamily="34" charset="0"/>
              <a:cs typeface="Aparajita" pitchFamily="34" charset="0"/>
            </a:endParaRPr>
          </a:p>
          <a:p>
            <a:endParaRPr lang="en-US" sz="20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6" name="صورة 5" descr="Word2Vec-softmax-676x3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056" y="2848316"/>
            <a:ext cx="5577841" cy="3143724"/>
          </a:xfrm>
          <a:prstGeom prst="rect">
            <a:avLst/>
          </a:prstGeom>
        </p:spPr>
      </p:pic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5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250830"/>
            <a:ext cx="11160843" cy="47962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Question </a:t>
            </a:r>
            <a:r>
              <a:rPr lang="en-US" sz="2800" dirty="0" smtClean="0"/>
              <a:t>Hierarchy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/>
              <a:t>Word Level</a:t>
            </a:r>
            <a:endParaRPr lang="en-US" sz="2400" dirty="0"/>
          </a:p>
          <a:p>
            <a:pPr>
              <a:buNone/>
            </a:pPr>
            <a:r>
              <a:rPr lang="en-US" sz="1100" dirty="0" smtClean="0"/>
              <a:t/>
            </a:r>
            <a:br>
              <a:rPr lang="en-US" sz="1100" dirty="0" smtClean="0"/>
            </a:br>
            <a:endParaRPr lang="en-US" sz="1100" dirty="0" smtClean="0">
              <a:latin typeface="Aparajita" pitchFamily="34" charset="0"/>
              <a:cs typeface="Aparajita" pitchFamily="34" charset="0"/>
            </a:endParaRPr>
          </a:p>
          <a:p>
            <a:endParaRPr lang="en-US" sz="1050" dirty="0">
              <a:latin typeface="Aparajita" pitchFamily="34" charset="0"/>
              <a:cs typeface="Aparajita" pitchFamily="34" charset="0"/>
            </a:endParaRPr>
          </a:p>
          <a:p>
            <a:endParaRPr lang="en-US" sz="1100" dirty="0">
              <a:latin typeface="Aparajita" pitchFamily="34" charset="0"/>
              <a:cs typeface="Aparajita" pitchFamily="34" charset="0"/>
            </a:endParaRPr>
          </a:p>
          <a:p>
            <a:endParaRPr lang="en-US" sz="1100" dirty="0">
              <a:latin typeface="Aparajita" pitchFamily="34" charset="0"/>
              <a:cs typeface="Aparajita" pitchFamily="34" charset="0"/>
            </a:endParaRPr>
          </a:p>
          <a:p>
            <a:pPr>
              <a:buNone/>
            </a:pPr>
            <a:endParaRPr lang="en-US" sz="1050" dirty="0">
              <a:latin typeface="Aparajita" pitchFamily="34" charset="0"/>
              <a:cs typeface="Aparajita" pitchFamily="34" charset="0"/>
            </a:endParaRPr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 smtClean="0"/>
              <a:t>  </a:t>
            </a:r>
            <a:endParaRPr lang="en-US" dirty="0"/>
          </a:p>
        </p:txBody>
      </p:sp>
      <p:sp>
        <p:nvSpPr>
          <p:cNvPr id="4" name="عنصر نائب للمحتوى 6"/>
          <p:cNvSpPr txBox="1">
            <a:spLocks/>
          </p:cNvSpPr>
          <p:nvPr/>
        </p:nvSpPr>
        <p:spPr>
          <a:xfrm>
            <a:off x="1240292" y="2393215"/>
            <a:ext cx="10496443" cy="3924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Word embedding Models </a:t>
            </a:r>
            <a:r>
              <a:rPr lang="en-US" sz="1800" dirty="0" smtClean="0">
                <a:latin typeface="Aparajita" pitchFamily="34" charset="0"/>
                <a:cs typeface="Aparajita" pitchFamily="34" charset="0"/>
              </a:rPr>
              <a:t>: Skip-gram &amp; Continuous Bag of Words (</a:t>
            </a:r>
            <a:r>
              <a:rPr lang="en-US" sz="18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CBOW</a:t>
            </a:r>
            <a:r>
              <a:rPr lang="en-US" sz="1800" dirty="0" smtClean="0">
                <a:latin typeface="Aparajita" pitchFamily="34" charset="0"/>
                <a:cs typeface="Aparajita" pitchFamily="34" charset="0"/>
              </a:rPr>
              <a:t>)</a:t>
            </a:r>
          </a:p>
          <a:p>
            <a:pPr>
              <a:buFont typeface="Arial" pitchFamily="34" charset="0"/>
              <a:buNone/>
            </a:pPr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24</a:t>
            </a:r>
            <a:endParaRPr lang="en-US" dirty="0"/>
          </a:p>
        </p:txBody>
      </p:sp>
      <p:pic>
        <p:nvPicPr>
          <p:cNvPr id="1026" name="Picture 2" descr="C:\Users\abdallah\Desktop\Capture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643" y="3125585"/>
            <a:ext cx="9174163" cy="263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36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716656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Word Level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4" name="صورة 3" descr="lstm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203" y="2063240"/>
            <a:ext cx="7530861" cy="3828436"/>
          </a:xfrm>
          <a:prstGeom prst="rect">
            <a:avLst/>
          </a:prstGeom>
        </p:spPr>
      </p:pic>
      <p:sp>
        <p:nvSpPr>
          <p:cNvPr id="7" name="شكل حر 6"/>
          <p:cNvSpPr/>
          <p:nvPr/>
        </p:nvSpPr>
        <p:spPr>
          <a:xfrm>
            <a:off x="3243533" y="1880558"/>
            <a:ext cx="8186468" cy="4166559"/>
          </a:xfrm>
          <a:custGeom>
            <a:avLst/>
            <a:gdLst>
              <a:gd name="connsiteX0" fmla="*/ 649861 w 8186468"/>
              <a:gd name="connsiteY0" fmla="*/ 1457865 h 4166559"/>
              <a:gd name="connsiteX1" fmla="*/ 405441 w 8186468"/>
              <a:gd name="connsiteY1" fmla="*/ 1702285 h 4166559"/>
              <a:gd name="connsiteX2" fmla="*/ 405441 w 8186468"/>
              <a:gd name="connsiteY2" fmla="*/ 2679935 h 4166559"/>
              <a:gd name="connsiteX3" fmla="*/ 649861 w 8186468"/>
              <a:gd name="connsiteY3" fmla="*/ 2924355 h 4166559"/>
              <a:gd name="connsiteX4" fmla="*/ 7424462 w 8186468"/>
              <a:gd name="connsiteY4" fmla="*/ 2924355 h 4166559"/>
              <a:gd name="connsiteX5" fmla="*/ 7668882 w 8186468"/>
              <a:gd name="connsiteY5" fmla="*/ 2679935 h 4166559"/>
              <a:gd name="connsiteX6" fmla="*/ 7668882 w 8186468"/>
              <a:gd name="connsiteY6" fmla="*/ 1702285 h 4166559"/>
              <a:gd name="connsiteX7" fmla="*/ 7424462 w 8186468"/>
              <a:gd name="connsiteY7" fmla="*/ 1457865 h 4166559"/>
              <a:gd name="connsiteX8" fmla="*/ 694440 w 8186468"/>
              <a:gd name="connsiteY8" fmla="*/ 0 h 4166559"/>
              <a:gd name="connsiteX9" fmla="*/ 7492028 w 8186468"/>
              <a:gd name="connsiteY9" fmla="*/ 0 h 4166559"/>
              <a:gd name="connsiteX10" fmla="*/ 8186468 w 8186468"/>
              <a:gd name="connsiteY10" fmla="*/ 694440 h 4166559"/>
              <a:gd name="connsiteX11" fmla="*/ 8186468 w 8186468"/>
              <a:gd name="connsiteY11" fmla="*/ 3472119 h 4166559"/>
              <a:gd name="connsiteX12" fmla="*/ 7492028 w 8186468"/>
              <a:gd name="connsiteY12" fmla="*/ 4166559 h 4166559"/>
              <a:gd name="connsiteX13" fmla="*/ 694440 w 8186468"/>
              <a:gd name="connsiteY13" fmla="*/ 4166559 h 4166559"/>
              <a:gd name="connsiteX14" fmla="*/ 0 w 8186468"/>
              <a:gd name="connsiteY14" fmla="*/ 3472119 h 4166559"/>
              <a:gd name="connsiteX15" fmla="*/ 0 w 8186468"/>
              <a:gd name="connsiteY15" fmla="*/ 694440 h 4166559"/>
              <a:gd name="connsiteX16" fmla="*/ 694440 w 8186468"/>
              <a:gd name="connsiteY16" fmla="*/ 0 h 416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86468" h="4166559">
                <a:moveTo>
                  <a:pt x="649861" y="1457865"/>
                </a:moveTo>
                <a:cubicBezTo>
                  <a:pt x="514872" y="1457865"/>
                  <a:pt x="405441" y="1567296"/>
                  <a:pt x="405441" y="1702285"/>
                </a:cubicBezTo>
                <a:lnTo>
                  <a:pt x="405441" y="2679935"/>
                </a:lnTo>
                <a:cubicBezTo>
                  <a:pt x="405441" y="2814924"/>
                  <a:pt x="514872" y="2924355"/>
                  <a:pt x="649861" y="2924355"/>
                </a:cubicBezTo>
                <a:lnTo>
                  <a:pt x="7424462" y="2924355"/>
                </a:lnTo>
                <a:cubicBezTo>
                  <a:pt x="7559451" y="2924355"/>
                  <a:pt x="7668882" y="2814924"/>
                  <a:pt x="7668882" y="2679935"/>
                </a:cubicBezTo>
                <a:lnTo>
                  <a:pt x="7668882" y="1702285"/>
                </a:lnTo>
                <a:cubicBezTo>
                  <a:pt x="7668882" y="1567296"/>
                  <a:pt x="7559451" y="1457865"/>
                  <a:pt x="7424462" y="1457865"/>
                </a:cubicBezTo>
                <a:close/>
                <a:moveTo>
                  <a:pt x="694440" y="0"/>
                </a:moveTo>
                <a:lnTo>
                  <a:pt x="7492028" y="0"/>
                </a:lnTo>
                <a:cubicBezTo>
                  <a:pt x="7875557" y="0"/>
                  <a:pt x="8186468" y="310911"/>
                  <a:pt x="8186468" y="694440"/>
                </a:cubicBezTo>
                <a:lnTo>
                  <a:pt x="8186468" y="3472119"/>
                </a:lnTo>
                <a:cubicBezTo>
                  <a:pt x="8186468" y="3855648"/>
                  <a:pt x="7875557" y="4166559"/>
                  <a:pt x="7492028" y="4166559"/>
                </a:cubicBezTo>
                <a:lnTo>
                  <a:pt x="694440" y="4166559"/>
                </a:lnTo>
                <a:cubicBezTo>
                  <a:pt x="310911" y="4166559"/>
                  <a:pt x="0" y="3855648"/>
                  <a:pt x="0" y="3472119"/>
                </a:cubicBezTo>
                <a:lnTo>
                  <a:pt x="0" y="694440"/>
                </a:lnTo>
                <a:cubicBezTo>
                  <a:pt x="0" y="310911"/>
                  <a:pt x="310911" y="0"/>
                  <a:pt x="694440" y="0"/>
                </a:cubicBezTo>
                <a:close/>
              </a:path>
            </a:pathLst>
          </a:custGeom>
          <a:solidFill>
            <a:srgbClr val="D15A3E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64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>
                <a:cs typeface="Arial"/>
              </a:rPr>
              <a:t>4</a:t>
            </a:r>
            <a:endParaRPr lang="en-US" dirty="0">
              <a:cs typeface="Arial"/>
            </a:endParaRPr>
          </a:p>
        </p:txBody>
      </p:sp>
      <p:sp>
        <p:nvSpPr>
          <p:cNvPr id="7" name="مستطيل 6"/>
          <p:cNvSpPr/>
          <p:nvPr/>
        </p:nvSpPr>
        <p:spPr>
          <a:xfrm>
            <a:off x="1114961" y="5219700"/>
            <a:ext cx="10228262" cy="83099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buClr>
                <a:srgbClr val="FF0000"/>
              </a:buClr>
            </a:pPr>
            <a:r>
              <a:rPr lang="en-US" sz="2400" b="1" spc="300" dirty="0">
                <a:solidFill>
                  <a:srgbClr val="2D2E2D"/>
                </a:solidFill>
              </a:rPr>
              <a:t>Predict the Answer of a given question related to an image</a:t>
            </a:r>
            <a:r>
              <a:rPr lang="en-US" sz="2400" b="1" dirty="0">
                <a:solidFill>
                  <a:srgbClr val="2D2E2D"/>
                </a:solidFill>
              </a:rPr>
              <a:t>.</a:t>
            </a:r>
            <a:endParaRPr lang="en-US" sz="2400" b="1" dirty="0">
              <a:solidFill>
                <a:srgbClr val="2D2E2D"/>
              </a:solidFill>
              <a:cs typeface="Arial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42944" y="-123825"/>
            <a:ext cx="10982960" cy="985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D15A3E"/>
                </a:solidFill>
                <a:latin typeface="Arial"/>
              </a:rPr>
              <a:t>Introduction</a:t>
            </a:r>
            <a:r>
              <a:rPr lang="en-US" sz="3600" dirty="0" smtClean="0">
                <a:latin typeface="Arial"/>
                <a:ea typeface="Arial"/>
                <a:cs typeface="Arial"/>
              </a:rPr>
              <a:t>​</a:t>
            </a:r>
            <a:endParaRPr lang="en-US" sz="3600" dirty="0">
              <a:latin typeface="Arial Black" pitchFamily="34" charset="0"/>
            </a:endParaRPr>
          </a:p>
        </p:txBody>
      </p:sp>
      <p:pic>
        <p:nvPicPr>
          <p:cNvPr id="10" name="Picture 10" descr="imageedit_1_5410345643.png">
            <a:extLst>
              <a:ext uri="{FF2B5EF4-FFF2-40B4-BE49-F238E27FC236}">
                <a16:creationId xmlns:a16="http://schemas.microsoft.com/office/drawing/2014/main" xmlns="" id="{39170009-E980-4C35-96A1-E27E138D2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337" y="1439793"/>
            <a:ext cx="11269663" cy="34129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72FF905-E0D0-4F0C-8B76-CB96304C8089}"/>
              </a:ext>
            </a:extLst>
          </p:cNvPr>
          <p:cNvSpPr txBox="1"/>
          <p:nvPr/>
        </p:nvSpPr>
        <p:spPr>
          <a:xfrm>
            <a:off x="665549" y="1085850"/>
            <a:ext cx="9937750" cy="70788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0000"/>
                </a:solidFill>
              </a:rPr>
              <a:t>Question-Answering</a:t>
            </a:r>
            <a:endParaRPr lang="en-US" sz="4000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67625" y="1093801"/>
            <a:ext cx="18128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0000"/>
                </a:solidFill>
              </a:rPr>
              <a:t>Visual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2209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716656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8" name="عنصر نائب للمحتوى 6"/>
          <p:cNvSpPr txBox="1">
            <a:spLocks/>
          </p:cNvSpPr>
          <p:nvPr/>
        </p:nvSpPr>
        <p:spPr>
          <a:xfrm>
            <a:off x="1190445" y="2725946"/>
            <a:ext cx="10386204" cy="351095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To compute the phrase features , we apply 1-D convolution on the word embedding vectors </a:t>
            </a:r>
          </a:p>
          <a:p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The convolution and max-pooling processes exploit and summarize the local relation signals between consecutive words.</a:t>
            </a:r>
          </a:p>
          <a:p>
            <a:r>
              <a:rPr lang="en-US" sz="28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max-pooling layer : 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  is utilized to extract most informative features from among </a:t>
            </a:r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convolutions 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endParaRPr lang="en-US" sz="28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8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05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3" y="1429273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554480" y="2708694"/>
            <a:ext cx="10202091" cy="110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meaningful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of the chair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 is more likely to be pooled out, compared with the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front of the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latin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" name="صورة 7" descr="maxpool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0" y="3448595"/>
            <a:ext cx="8765177" cy="2573880"/>
          </a:xfrm>
          <a:prstGeom prst="rect">
            <a:avLst/>
          </a:prstGeom>
        </p:spPr>
      </p:pic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2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3" y="1429273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554480" y="2708694"/>
            <a:ext cx="10202091" cy="110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meaningful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of the chair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 is more likely to be pooled out, compared with the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front of the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latin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" name="صورة 7" descr="maxpool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0" y="3448595"/>
            <a:ext cx="8765177" cy="2573880"/>
          </a:xfrm>
          <a:prstGeom prst="rect">
            <a:avLst/>
          </a:prstGeom>
        </p:spPr>
      </p:pic>
      <p:sp>
        <p:nvSpPr>
          <p:cNvPr id="11" name="سهم للأسفل 10"/>
          <p:cNvSpPr/>
          <p:nvPr/>
        </p:nvSpPr>
        <p:spPr>
          <a:xfrm rot="3828547">
            <a:off x="3007348" y="4246146"/>
            <a:ext cx="266208" cy="1079771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2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3" y="1429273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554480" y="2708694"/>
            <a:ext cx="10202091" cy="110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meaningful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of the chair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 is more likely to be pooled out, compared with the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front of the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latin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" name="صورة 7" descr="maxpool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0" y="3448595"/>
            <a:ext cx="8765177" cy="2573880"/>
          </a:xfrm>
          <a:prstGeom prst="rect">
            <a:avLst/>
          </a:prstGeom>
        </p:spPr>
      </p:pic>
      <p:sp>
        <p:nvSpPr>
          <p:cNvPr id="11" name="سهم للأسفل 10"/>
          <p:cNvSpPr/>
          <p:nvPr/>
        </p:nvSpPr>
        <p:spPr>
          <a:xfrm rot="3828547">
            <a:off x="3007348" y="4246146"/>
            <a:ext cx="266208" cy="1079771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سهم للأسفل 6"/>
          <p:cNvSpPr/>
          <p:nvPr/>
        </p:nvSpPr>
        <p:spPr>
          <a:xfrm>
            <a:off x="3564515" y="4485549"/>
            <a:ext cx="289028" cy="635092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2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3" y="1429273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554480" y="2708694"/>
            <a:ext cx="10202091" cy="110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meaningful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of the chair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 is more likely to be pooled out, compared with the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front of the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latin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" name="صورة 7" descr="maxpool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0" y="3448595"/>
            <a:ext cx="8765177" cy="2573880"/>
          </a:xfrm>
          <a:prstGeom prst="rect">
            <a:avLst/>
          </a:prstGeom>
        </p:spPr>
      </p:pic>
      <p:sp>
        <p:nvSpPr>
          <p:cNvPr id="11" name="سهم للأسفل 10"/>
          <p:cNvSpPr/>
          <p:nvPr/>
        </p:nvSpPr>
        <p:spPr>
          <a:xfrm rot="3828547">
            <a:off x="3007348" y="4246146"/>
            <a:ext cx="266208" cy="1079771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سهم للأسفل 6"/>
          <p:cNvSpPr/>
          <p:nvPr/>
        </p:nvSpPr>
        <p:spPr>
          <a:xfrm>
            <a:off x="3564515" y="4485549"/>
            <a:ext cx="289028" cy="635092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سهم للأسفل 8"/>
          <p:cNvSpPr/>
          <p:nvPr/>
        </p:nvSpPr>
        <p:spPr>
          <a:xfrm rot="18213954">
            <a:off x="4139065" y="4271913"/>
            <a:ext cx="295813" cy="1083575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2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716656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Word Level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Phrase Level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Question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4" name="صورة 3" descr="lstm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203" y="2063240"/>
            <a:ext cx="7530861" cy="3828436"/>
          </a:xfrm>
          <a:prstGeom prst="rect">
            <a:avLst/>
          </a:prstGeom>
        </p:spPr>
      </p:pic>
      <p:sp>
        <p:nvSpPr>
          <p:cNvPr id="9" name="شكل حر 8"/>
          <p:cNvSpPr/>
          <p:nvPr/>
        </p:nvSpPr>
        <p:spPr>
          <a:xfrm>
            <a:off x="3243533" y="1880558"/>
            <a:ext cx="8186468" cy="4166559"/>
          </a:xfrm>
          <a:custGeom>
            <a:avLst/>
            <a:gdLst>
              <a:gd name="connsiteX0" fmla="*/ 544904 w 8186468"/>
              <a:gd name="connsiteY0" fmla="*/ 267419 h 4166559"/>
              <a:gd name="connsiteX1" fmla="*/ 388188 w 8186468"/>
              <a:gd name="connsiteY1" fmla="*/ 424135 h 4166559"/>
              <a:gd name="connsiteX2" fmla="*/ 388188 w 8186468"/>
              <a:gd name="connsiteY2" fmla="*/ 1050983 h 4166559"/>
              <a:gd name="connsiteX3" fmla="*/ 544904 w 8186468"/>
              <a:gd name="connsiteY3" fmla="*/ 1207699 h 4166559"/>
              <a:gd name="connsiteX4" fmla="*/ 7313759 w 8186468"/>
              <a:gd name="connsiteY4" fmla="*/ 1207699 h 4166559"/>
              <a:gd name="connsiteX5" fmla="*/ 7470475 w 8186468"/>
              <a:gd name="connsiteY5" fmla="*/ 1050983 h 4166559"/>
              <a:gd name="connsiteX6" fmla="*/ 7470475 w 8186468"/>
              <a:gd name="connsiteY6" fmla="*/ 424135 h 4166559"/>
              <a:gd name="connsiteX7" fmla="*/ 7313759 w 8186468"/>
              <a:gd name="connsiteY7" fmla="*/ 267419 h 4166559"/>
              <a:gd name="connsiteX8" fmla="*/ 694440 w 8186468"/>
              <a:gd name="connsiteY8" fmla="*/ 0 h 4166559"/>
              <a:gd name="connsiteX9" fmla="*/ 7492028 w 8186468"/>
              <a:gd name="connsiteY9" fmla="*/ 0 h 4166559"/>
              <a:gd name="connsiteX10" fmla="*/ 8186468 w 8186468"/>
              <a:gd name="connsiteY10" fmla="*/ 694440 h 4166559"/>
              <a:gd name="connsiteX11" fmla="*/ 8186468 w 8186468"/>
              <a:gd name="connsiteY11" fmla="*/ 3472119 h 4166559"/>
              <a:gd name="connsiteX12" fmla="*/ 7492028 w 8186468"/>
              <a:gd name="connsiteY12" fmla="*/ 4166559 h 4166559"/>
              <a:gd name="connsiteX13" fmla="*/ 694440 w 8186468"/>
              <a:gd name="connsiteY13" fmla="*/ 4166559 h 4166559"/>
              <a:gd name="connsiteX14" fmla="*/ 0 w 8186468"/>
              <a:gd name="connsiteY14" fmla="*/ 3472119 h 4166559"/>
              <a:gd name="connsiteX15" fmla="*/ 0 w 8186468"/>
              <a:gd name="connsiteY15" fmla="*/ 694440 h 4166559"/>
              <a:gd name="connsiteX16" fmla="*/ 694440 w 8186468"/>
              <a:gd name="connsiteY16" fmla="*/ 0 h 416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86468" h="4166559">
                <a:moveTo>
                  <a:pt x="544904" y="267419"/>
                </a:moveTo>
                <a:cubicBezTo>
                  <a:pt x="458352" y="267419"/>
                  <a:pt x="388188" y="337583"/>
                  <a:pt x="388188" y="424135"/>
                </a:cubicBezTo>
                <a:lnTo>
                  <a:pt x="388188" y="1050983"/>
                </a:lnTo>
                <a:cubicBezTo>
                  <a:pt x="388188" y="1137535"/>
                  <a:pt x="458352" y="1207699"/>
                  <a:pt x="544904" y="1207699"/>
                </a:cubicBezTo>
                <a:lnTo>
                  <a:pt x="7313759" y="1207699"/>
                </a:lnTo>
                <a:cubicBezTo>
                  <a:pt x="7400311" y="1207699"/>
                  <a:pt x="7470475" y="1137535"/>
                  <a:pt x="7470475" y="1050983"/>
                </a:cubicBezTo>
                <a:lnTo>
                  <a:pt x="7470475" y="424135"/>
                </a:lnTo>
                <a:cubicBezTo>
                  <a:pt x="7470475" y="337583"/>
                  <a:pt x="7400311" y="267419"/>
                  <a:pt x="7313759" y="267419"/>
                </a:cubicBezTo>
                <a:close/>
                <a:moveTo>
                  <a:pt x="694440" y="0"/>
                </a:moveTo>
                <a:lnTo>
                  <a:pt x="7492028" y="0"/>
                </a:lnTo>
                <a:cubicBezTo>
                  <a:pt x="7875557" y="0"/>
                  <a:pt x="8186468" y="310911"/>
                  <a:pt x="8186468" y="694440"/>
                </a:cubicBezTo>
                <a:lnTo>
                  <a:pt x="8186468" y="3472119"/>
                </a:lnTo>
                <a:cubicBezTo>
                  <a:pt x="8186468" y="3855648"/>
                  <a:pt x="7875557" y="4166559"/>
                  <a:pt x="7492028" y="4166559"/>
                </a:cubicBezTo>
                <a:lnTo>
                  <a:pt x="694440" y="4166559"/>
                </a:lnTo>
                <a:cubicBezTo>
                  <a:pt x="310911" y="4166559"/>
                  <a:pt x="0" y="3855648"/>
                  <a:pt x="0" y="3472119"/>
                </a:cubicBezTo>
                <a:lnTo>
                  <a:pt x="0" y="694440"/>
                </a:lnTo>
                <a:cubicBezTo>
                  <a:pt x="0" y="310911"/>
                  <a:pt x="310911" y="0"/>
                  <a:pt x="694440" y="0"/>
                </a:cubicBezTo>
                <a:close/>
              </a:path>
            </a:pathLst>
          </a:custGeom>
          <a:solidFill>
            <a:srgbClr val="D15A3E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91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716656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Question </a:t>
            </a:r>
            <a:r>
              <a:rPr lang="en-US" sz="3200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Question Level</a:t>
            </a:r>
            <a:endParaRPr lang="en-US" sz="2400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250830" y="2982522"/>
            <a:ext cx="10350465" cy="3064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We use a LSTM to encode the sequence of phrase level after max-pooling. The corresponding question-level feature is the LSTM hidden vector at time t.</a:t>
            </a:r>
            <a:r>
              <a:rPr lang="en-US" sz="2400" dirty="0" smtClean="0"/>
              <a:t> </a:t>
            </a:r>
          </a:p>
          <a:p>
            <a:pPr>
              <a:buFont typeface="Arial" pitchFamily="34" charset="0"/>
              <a:buNone/>
            </a:pPr>
            <a:endParaRPr lang="en-US" sz="3200" dirty="0" smtClean="0"/>
          </a:p>
          <a:p>
            <a:pPr>
              <a:buFont typeface="Arial" pitchFamily="34" charset="0"/>
              <a:buNone/>
            </a:pP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endParaRPr lang="en-US" sz="28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8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68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5675" y="3793796"/>
            <a:ext cx="1863925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 Feature </a:t>
            </a:r>
          </a:p>
        </p:txBody>
      </p:sp>
      <p:sp>
        <p:nvSpPr>
          <p:cNvPr id="7" name="Rectangle 6"/>
          <p:cNvSpPr/>
          <p:nvPr/>
        </p:nvSpPr>
        <p:spPr>
          <a:xfrm>
            <a:off x="3430106" y="221932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 Hierarchy</a:t>
            </a:r>
            <a:endParaRPr lang="en-US" sz="2000" i="1" dirty="0"/>
          </a:p>
        </p:txBody>
      </p:sp>
      <p:sp>
        <p:nvSpPr>
          <p:cNvPr id="10" name="Rectangle 9"/>
          <p:cNvSpPr/>
          <p:nvPr/>
        </p:nvSpPr>
        <p:spPr>
          <a:xfrm>
            <a:off x="6896100" y="2912284"/>
            <a:ext cx="1712094" cy="11254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Co-Attention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30</a:t>
            </a:r>
            <a:endParaRPr lang="en-US" dirty="0"/>
          </a:p>
        </p:txBody>
      </p:sp>
      <p:sp>
        <p:nvSpPr>
          <p:cNvPr id="15" name="Arrow: Right 38">
            <a:extLst>
              <a:ext uri="{FF2B5EF4-FFF2-40B4-BE49-F238E27FC236}">
                <a16:creationId xmlns:a16="http://schemas.microsoft.com/office/drawing/2014/main" xmlns="" id="{BD03742E-10E2-4341-A859-C94C9614ACE1}"/>
              </a:ext>
            </a:extLst>
          </p:cNvPr>
          <p:cNvSpPr/>
          <p:nvPr/>
        </p:nvSpPr>
        <p:spPr>
          <a:xfrm rot="960000">
            <a:off x="5452973" y="2624737"/>
            <a:ext cx="1205503" cy="5794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38">
            <a:extLst>
              <a:ext uri="{FF2B5EF4-FFF2-40B4-BE49-F238E27FC236}">
                <a16:creationId xmlns:a16="http://schemas.microsoft.com/office/drawing/2014/main" xmlns="" id="{09D44CDD-8A0F-40B1-816D-7AD0D203E1CD}"/>
              </a:ext>
            </a:extLst>
          </p:cNvPr>
          <p:cNvSpPr/>
          <p:nvPr/>
        </p:nvSpPr>
        <p:spPr>
          <a:xfrm rot="-1260000">
            <a:off x="5460163" y="3771781"/>
            <a:ext cx="1184625" cy="5794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38">
            <a:extLst>
              <a:ext uri="{FF2B5EF4-FFF2-40B4-BE49-F238E27FC236}">
                <a16:creationId xmlns:a16="http://schemas.microsoft.com/office/drawing/2014/main" xmlns="" id="{CF0AD3D1-60C0-4300-85DD-47D4A2E981E3}"/>
              </a:ext>
            </a:extLst>
          </p:cNvPr>
          <p:cNvSpPr/>
          <p:nvPr/>
        </p:nvSpPr>
        <p:spPr>
          <a:xfrm>
            <a:off x="2253593" y="2752006"/>
            <a:ext cx="1136234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38">
            <a:extLst>
              <a:ext uri="{FF2B5EF4-FFF2-40B4-BE49-F238E27FC236}">
                <a16:creationId xmlns:a16="http://schemas.microsoft.com/office/drawing/2014/main" xmlns="" id="{59F19A88-15F4-427F-A456-FDF76DF64F8E}"/>
              </a:ext>
            </a:extLst>
          </p:cNvPr>
          <p:cNvSpPr/>
          <p:nvPr/>
        </p:nvSpPr>
        <p:spPr>
          <a:xfrm>
            <a:off x="2301523" y="4193123"/>
            <a:ext cx="1187401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C8CC1C8A-4C54-4A41-AAE6-6DB4ED7433E4}"/>
              </a:ext>
            </a:extLst>
          </p:cNvPr>
          <p:cNvSpPr/>
          <p:nvPr/>
        </p:nvSpPr>
        <p:spPr>
          <a:xfrm>
            <a:off x="352425" y="2236549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</a:t>
            </a:r>
            <a:endParaRPr lang="en-US" sz="20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724D345-89A8-4CF0-9B54-1B08701D97F7}"/>
              </a:ext>
            </a:extLst>
          </p:cNvPr>
          <p:cNvSpPr/>
          <p:nvPr/>
        </p:nvSpPr>
        <p:spPr>
          <a:xfrm>
            <a:off x="352425" y="391276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155AC02-CBDA-460E-8D47-738925D14256}"/>
              </a:ext>
            </a:extLst>
          </p:cNvPr>
          <p:cNvSpPr txBox="1"/>
          <p:nvPr/>
        </p:nvSpPr>
        <p:spPr>
          <a:xfrm>
            <a:off x="1966913" y="2119313"/>
            <a:ext cx="1642738" cy="64611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Word</a:t>
            </a:r>
            <a:r>
              <a:rPr lang="en-US" dirty="0">
                <a:cs typeface="Arial"/>
              </a:rPr>
              <a:t> </a:t>
            </a:r>
            <a:r>
              <a:rPr lang="en-US">
                <a:cs typeface="Arial"/>
              </a:rPr>
              <a:t>Embedding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A5B969B-F3B2-434F-8BB6-0FE14185FC7F}"/>
              </a:ext>
            </a:extLst>
          </p:cNvPr>
          <p:cNvSpPr txBox="1"/>
          <p:nvPr/>
        </p:nvSpPr>
        <p:spPr>
          <a:xfrm>
            <a:off x="2100240" y="3833689"/>
            <a:ext cx="1383055" cy="369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Arial"/>
              </a:rPr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294804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Attention</a:t>
            </a:r>
            <a:endParaRPr lang="en-US" sz="28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عنصر نائب للمحتوى 6"/>
          <p:cNvSpPr txBox="1">
            <a:spLocks/>
          </p:cNvSpPr>
          <p:nvPr/>
        </p:nvSpPr>
        <p:spPr>
          <a:xfrm>
            <a:off x="1510991" y="2109247"/>
            <a:ext cx="10238322" cy="2731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Visual attention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: which spatial location at image should we look at given a text </a:t>
            </a:r>
          </a:p>
          <a:p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Question attention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: which part of the question should we look at given an image</a:t>
            </a:r>
          </a:p>
          <a:p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Co-attention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 : applying both of them</a:t>
            </a: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97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+mn-lt"/>
              </a:rPr>
              <a:t>Attention</a:t>
            </a:r>
            <a:endParaRPr lang="en-US" sz="2800" dirty="0">
              <a:latin typeface="+mn-lt"/>
            </a:endParaRPr>
          </a:p>
        </p:txBody>
      </p:sp>
      <p:pic>
        <p:nvPicPr>
          <p:cNvPr id="6" name="صورة 5" descr="bir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347" y="2419093"/>
            <a:ext cx="9170124" cy="3500845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429347" y="1936346"/>
            <a:ext cx="10982960" cy="4827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+mn-lt"/>
              </a:rPr>
              <a:t>           Question Attention                        Visual attention</a:t>
            </a:r>
            <a:endParaRPr lang="en-US" sz="2400" dirty="0">
              <a:solidFill>
                <a:schemeClr val="tx2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39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88272" y="413657"/>
            <a:ext cx="10982960" cy="985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Arial Black" pitchFamily="34" charset="0"/>
              </a:rPr>
              <a:t>Types of Visual Question-Answering</a:t>
            </a:r>
          </a:p>
        </p:txBody>
      </p:sp>
      <p:pic>
        <p:nvPicPr>
          <p:cNvPr id="5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014" y="1880088"/>
            <a:ext cx="8827476" cy="3711819"/>
          </a:xfrm>
        </p:spPr>
      </p:pic>
      <p:sp>
        <p:nvSpPr>
          <p:cNvPr id="6" name="TextBox 5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>
                <a:cs typeface="Arial"/>
              </a:rPr>
              <a:t>5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336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Arial Black" pitchFamily="34" charset="0"/>
              </a:rPr>
              <a:t>Co - Attention</a:t>
            </a:r>
            <a:endParaRPr lang="en-US" sz="2800" dirty="0">
              <a:latin typeface="Arial Black" pitchFamily="34" charset="0"/>
            </a:endParaRPr>
          </a:p>
        </p:txBody>
      </p:sp>
      <p:sp>
        <p:nvSpPr>
          <p:cNvPr id="8" name="عنصر نائب للمحتوى 6"/>
          <p:cNvSpPr>
            <a:spLocks noGrp="1"/>
          </p:cNvSpPr>
          <p:nvPr>
            <p:ph idx="1"/>
          </p:nvPr>
        </p:nvSpPr>
        <p:spPr>
          <a:xfrm>
            <a:off x="1121434" y="2285999"/>
            <a:ext cx="10635137" cy="3892731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Parallel Co-Attention </a:t>
            </a:r>
            <a:r>
              <a:rPr lang="en-US" sz="3200" dirty="0" smtClean="0">
                <a:latin typeface="Aparajita" pitchFamily="34" charset="0"/>
                <a:cs typeface="Aparajita" pitchFamily="34" charset="0"/>
              </a:rPr>
              <a:t>: Parallel co-attention attends to the image and question simultaneously.</a:t>
            </a:r>
          </a:p>
          <a:p>
            <a:r>
              <a:rPr lang="en-US" sz="32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Alternating Co-Attention </a:t>
            </a:r>
            <a:r>
              <a:rPr lang="en-US" sz="3200" dirty="0" smtClean="0">
                <a:latin typeface="Aparajita" pitchFamily="34" charset="0"/>
                <a:cs typeface="Aparajita" pitchFamily="34" charset="0"/>
              </a:rPr>
              <a:t>: In this attention mechanism, we sequentially alternate between generating image and question attention.</a:t>
            </a:r>
            <a:endParaRPr lang="en-US" sz="28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pPr>
              <a:buNone/>
            </a:pPr>
            <a:endParaRPr lang="en-US" sz="28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10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Arial Black" pitchFamily="34" charset="0"/>
              </a:rPr>
              <a:t>Co - Attention</a:t>
            </a:r>
            <a:endParaRPr lang="en-US" sz="2800" dirty="0">
              <a:latin typeface="Arial Black" pitchFamily="34" charset="0"/>
            </a:endParaRPr>
          </a:p>
        </p:txBody>
      </p:sp>
      <p:pic>
        <p:nvPicPr>
          <p:cNvPr id="6" name="صورة 5" descr="co-atten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887" y="1875841"/>
            <a:ext cx="9506309" cy="4013063"/>
          </a:xfrm>
          <a:prstGeom prst="rect">
            <a:avLst/>
          </a:prstGeom>
        </p:spPr>
      </p:pic>
      <p:sp>
        <p:nvSpPr>
          <p:cNvPr id="8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27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5675" y="3793796"/>
            <a:ext cx="1863925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 Feature </a:t>
            </a:r>
          </a:p>
        </p:txBody>
      </p:sp>
      <p:sp>
        <p:nvSpPr>
          <p:cNvPr id="7" name="Rectangle 6"/>
          <p:cNvSpPr/>
          <p:nvPr/>
        </p:nvSpPr>
        <p:spPr>
          <a:xfrm>
            <a:off x="3430106" y="221932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 Hierarchy</a:t>
            </a:r>
            <a:endParaRPr lang="en-US" sz="2000" i="1" dirty="0"/>
          </a:p>
        </p:txBody>
      </p:sp>
      <p:sp>
        <p:nvSpPr>
          <p:cNvPr id="10" name="Rectangle 9"/>
          <p:cNvSpPr/>
          <p:nvPr/>
        </p:nvSpPr>
        <p:spPr>
          <a:xfrm>
            <a:off x="6896100" y="2912284"/>
            <a:ext cx="1712094" cy="1125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Co-Attention</a:t>
            </a:r>
          </a:p>
        </p:txBody>
      </p:sp>
      <p:sp>
        <p:nvSpPr>
          <p:cNvPr id="11" name="Arrow: Right 9"/>
          <p:cNvSpPr/>
          <p:nvPr/>
        </p:nvSpPr>
        <p:spPr>
          <a:xfrm>
            <a:off x="8703261" y="3304745"/>
            <a:ext cx="1132890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9953625" y="3039553"/>
            <a:ext cx="2074324" cy="11255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Encoding for Predicting Answers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35</a:t>
            </a:r>
            <a:endParaRPr lang="en-US" dirty="0"/>
          </a:p>
        </p:txBody>
      </p:sp>
      <p:sp>
        <p:nvSpPr>
          <p:cNvPr id="15" name="Arrow: Right 38">
            <a:extLst>
              <a:ext uri="{FF2B5EF4-FFF2-40B4-BE49-F238E27FC236}">
                <a16:creationId xmlns:a16="http://schemas.microsoft.com/office/drawing/2014/main" xmlns="" id="{BD03742E-10E2-4341-A859-C94C9614ACE1}"/>
              </a:ext>
            </a:extLst>
          </p:cNvPr>
          <p:cNvSpPr/>
          <p:nvPr/>
        </p:nvSpPr>
        <p:spPr>
          <a:xfrm rot="960000">
            <a:off x="5452973" y="2624737"/>
            <a:ext cx="1205503" cy="5794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38">
            <a:extLst>
              <a:ext uri="{FF2B5EF4-FFF2-40B4-BE49-F238E27FC236}">
                <a16:creationId xmlns:a16="http://schemas.microsoft.com/office/drawing/2014/main" xmlns="" id="{09D44CDD-8A0F-40B1-816D-7AD0D203E1CD}"/>
              </a:ext>
            </a:extLst>
          </p:cNvPr>
          <p:cNvSpPr/>
          <p:nvPr/>
        </p:nvSpPr>
        <p:spPr>
          <a:xfrm rot="-1260000">
            <a:off x="5460163" y="3771781"/>
            <a:ext cx="1184625" cy="5794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38">
            <a:extLst>
              <a:ext uri="{FF2B5EF4-FFF2-40B4-BE49-F238E27FC236}">
                <a16:creationId xmlns:a16="http://schemas.microsoft.com/office/drawing/2014/main" xmlns="" id="{CF0AD3D1-60C0-4300-85DD-47D4A2E981E3}"/>
              </a:ext>
            </a:extLst>
          </p:cNvPr>
          <p:cNvSpPr/>
          <p:nvPr/>
        </p:nvSpPr>
        <p:spPr>
          <a:xfrm>
            <a:off x="2253593" y="2752006"/>
            <a:ext cx="1136234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38">
            <a:extLst>
              <a:ext uri="{FF2B5EF4-FFF2-40B4-BE49-F238E27FC236}">
                <a16:creationId xmlns:a16="http://schemas.microsoft.com/office/drawing/2014/main" xmlns="" id="{59F19A88-15F4-427F-A456-FDF76DF64F8E}"/>
              </a:ext>
            </a:extLst>
          </p:cNvPr>
          <p:cNvSpPr/>
          <p:nvPr/>
        </p:nvSpPr>
        <p:spPr>
          <a:xfrm>
            <a:off x="2301523" y="4193123"/>
            <a:ext cx="1187401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C8CC1C8A-4C54-4A41-AAE6-6DB4ED7433E4}"/>
              </a:ext>
            </a:extLst>
          </p:cNvPr>
          <p:cNvSpPr/>
          <p:nvPr/>
        </p:nvSpPr>
        <p:spPr>
          <a:xfrm>
            <a:off x="352425" y="2236549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</a:t>
            </a:r>
            <a:endParaRPr lang="en-US" sz="20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724D345-89A8-4CF0-9B54-1B08701D97F7}"/>
              </a:ext>
            </a:extLst>
          </p:cNvPr>
          <p:cNvSpPr/>
          <p:nvPr/>
        </p:nvSpPr>
        <p:spPr>
          <a:xfrm>
            <a:off x="352425" y="391276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155AC02-CBDA-460E-8D47-738925D14256}"/>
              </a:ext>
            </a:extLst>
          </p:cNvPr>
          <p:cNvSpPr txBox="1"/>
          <p:nvPr/>
        </p:nvSpPr>
        <p:spPr>
          <a:xfrm>
            <a:off x="1966913" y="2119313"/>
            <a:ext cx="1642738" cy="64611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Word</a:t>
            </a:r>
            <a:r>
              <a:rPr lang="en-US" dirty="0">
                <a:cs typeface="Arial"/>
              </a:rPr>
              <a:t> </a:t>
            </a:r>
            <a:r>
              <a:rPr lang="en-US">
                <a:cs typeface="Arial"/>
              </a:rPr>
              <a:t>Embedding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A5B969B-F3B2-434F-8BB6-0FE14185FC7F}"/>
              </a:ext>
            </a:extLst>
          </p:cNvPr>
          <p:cNvSpPr txBox="1"/>
          <p:nvPr/>
        </p:nvSpPr>
        <p:spPr>
          <a:xfrm>
            <a:off x="2100240" y="3833689"/>
            <a:ext cx="1383055" cy="369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Arial"/>
              </a:rPr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183155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Encoding for Predicting Answers</a:t>
            </a:r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473" y="2064437"/>
            <a:ext cx="5554692" cy="3784272"/>
          </a:xfrm>
          <a:prstGeom prst="rect">
            <a:avLst/>
          </a:prstGeom>
        </p:spPr>
      </p:pic>
      <p:sp>
        <p:nvSpPr>
          <p:cNvPr id="6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2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39969" y="3010473"/>
            <a:ext cx="1840480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Data Preprocessing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511252" y="3010473"/>
            <a:ext cx="1406769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Building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493554" y="3010474"/>
            <a:ext cx="1712094" cy="11254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Testing and Validation</a:t>
            </a:r>
            <a:endParaRPr lang="en-GB" sz="2000" i="1" dirty="0"/>
          </a:p>
        </p:txBody>
      </p:sp>
      <p:sp>
        <p:nvSpPr>
          <p:cNvPr id="39" name="Arrow: Right 38"/>
          <p:cNvSpPr/>
          <p:nvPr/>
        </p:nvSpPr>
        <p:spPr>
          <a:xfrm>
            <a:off x="2395785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Arrow: Right 48"/>
          <p:cNvSpPr/>
          <p:nvPr/>
        </p:nvSpPr>
        <p:spPr>
          <a:xfrm>
            <a:off x="5255723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37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Diagram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3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Testing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016" y="1934308"/>
            <a:ext cx="9601200" cy="38099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Measuring the system’s accuracy and the level of correctness of the predicted answers.</a:t>
            </a:r>
          </a:p>
          <a:p>
            <a:r>
              <a:rPr lang="en-US" dirty="0">
                <a:latin typeface="Arial"/>
                <a:cs typeface="Arial"/>
              </a:rPr>
              <a:t>Enhancing the accuracy by experimenting different types of convolutional neural network to extract the image features</a:t>
            </a:r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>
                <a:cs typeface="Arial"/>
              </a:rPr>
              <a:t>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4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39969" y="3010473"/>
            <a:ext cx="1840480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Data Preprocessing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511252" y="3010473"/>
            <a:ext cx="1406769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Building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493554" y="3010474"/>
            <a:ext cx="1712094" cy="1125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Testing and Validation</a:t>
            </a:r>
            <a:endParaRPr lang="en-GB" sz="2000" i="1" dirty="0"/>
          </a:p>
        </p:txBody>
      </p:sp>
      <p:sp>
        <p:nvSpPr>
          <p:cNvPr id="39" name="Arrow: Right 38"/>
          <p:cNvSpPr/>
          <p:nvPr/>
        </p:nvSpPr>
        <p:spPr>
          <a:xfrm>
            <a:off x="2395785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Arrow: Right 48"/>
          <p:cNvSpPr/>
          <p:nvPr/>
        </p:nvSpPr>
        <p:spPr>
          <a:xfrm>
            <a:off x="5255723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9781181" y="3010473"/>
            <a:ext cx="1406769" cy="11254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Interface</a:t>
            </a:r>
          </a:p>
        </p:txBody>
      </p:sp>
      <p:sp>
        <p:nvSpPr>
          <p:cNvPr id="10" name="Arrow: Right 9"/>
          <p:cNvSpPr/>
          <p:nvPr/>
        </p:nvSpPr>
        <p:spPr>
          <a:xfrm>
            <a:off x="8543350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39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Diagram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69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Interface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016" y="1934308"/>
            <a:ext cx="9601200" cy="38099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lvl="1" indent="-228600">
              <a:spcBef>
                <a:spcPts val="1800"/>
              </a:spcBef>
            </a:pPr>
            <a:r>
              <a:rPr lang="en-US" sz="2000">
                <a:latin typeface="Arial"/>
                <a:cs typeface="Arial"/>
              </a:rPr>
              <a:t>Build a user interface for the system, which allows the user to interact with the system.</a:t>
            </a:r>
          </a:p>
          <a:p>
            <a:pPr marL="228600" lvl="1" indent="-228600">
              <a:spcBef>
                <a:spcPts val="1800"/>
              </a:spcBef>
            </a:pPr>
            <a:r>
              <a:rPr lang="en-US" sz="2000">
                <a:latin typeface="Arial"/>
                <a:cs typeface="Arial"/>
              </a:rPr>
              <a:t>Using Python’s framework with CSS and </a:t>
            </a:r>
            <a:r>
              <a:rPr lang="en-US" sz="2000" err="1">
                <a:latin typeface="Arial"/>
                <a:cs typeface="Arial"/>
              </a:rPr>
              <a:t>Javascript</a:t>
            </a:r>
            <a:r>
              <a:rPr lang="en-US" sz="2000">
                <a:latin typeface="Arial"/>
                <a:cs typeface="Arial"/>
              </a:rPr>
              <a:t> (optional).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>
                <a:cs typeface="Arial"/>
              </a:rPr>
              <a:t>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92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>
                <a:cs typeface="Andalus" pitchFamily="18" charset="-78"/>
              </a:rPr>
              <a:t>definition</a:t>
            </a:r>
          </a:p>
          <a:p>
            <a:r>
              <a:rPr lang="en-US" sz="2400" dirty="0" smtClean="0">
                <a:cs typeface="Andalus" pitchFamily="18" charset="-78"/>
              </a:rPr>
              <a:t>Working </a:t>
            </a:r>
            <a:r>
              <a:rPr lang="en-US" sz="2400" dirty="0">
                <a:cs typeface="Andalus" pitchFamily="18" charset="-78"/>
              </a:rPr>
              <a:t>Phases</a:t>
            </a:r>
          </a:p>
          <a:p>
            <a:r>
              <a:rPr lang="en-US" sz="2400" dirty="0" smtClean="0">
                <a:cs typeface="Andalus" pitchFamily="18" charset="-78"/>
              </a:rPr>
              <a:t>Progress</a:t>
            </a:r>
            <a:endParaRPr lang="en-US" sz="2400" dirty="0">
              <a:cs typeface="Andalus" pitchFamily="18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>
                <a:cs typeface="Arial"/>
              </a:rPr>
              <a:t>41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22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846" y="1664678"/>
            <a:ext cx="9601200" cy="3809999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Stages finished: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Learning deep learning and basic NLP concepts.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Current Stage: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Gathering datasets: VQA and COCO-QA.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Problems faced: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Dealing with large image datasets.</a:t>
            </a:r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 smtClean="0"/>
              <a:t>Progress 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02058" y="6271624"/>
            <a:ext cx="11800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40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>
                <a:cs typeface="Andalus" pitchFamily="18" charset="-78"/>
              </a:rPr>
              <a:t>definition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575" y="6334125"/>
            <a:ext cx="662891" cy="3698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ar-EG" dirty="0" smtClean="0">
                <a:cs typeface="Arial"/>
              </a:rPr>
              <a:t>6</a:t>
            </a:r>
            <a:endParaRPr lang="en-US" dirty="0">
              <a:cs typeface="Arial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8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>
                <a:cs typeface="Andalus" pitchFamily="18" charset="-78"/>
              </a:rPr>
              <a:t>definition</a:t>
            </a:r>
          </a:p>
          <a:p>
            <a:r>
              <a:rPr lang="en-US" sz="2400" dirty="0" smtClean="0">
                <a:cs typeface="Andalus" pitchFamily="18" charset="-78"/>
              </a:rPr>
              <a:t>Working </a:t>
            </a:r>
            <a:r>
              <a:rPr lang="en-US" sz="2400" dirty="0">
                <a:cs typeface="Andalus" pitchFamily="18" charset="-78"/>
              </a:rPr>
              <a:t>Phases</a:t>
            </a:r>
          </a:p>
          <a:p>
            <a:r>
              <a:rPr lang="en-US" sz="2400" dirty="0" smtClean="0">
                <a:cs typeface="Andalus" pitchFamily="18" charset="-78"/>
              </a:rPr>
              <a:t>Progress</a:t>
            </a:r>
          </a:p>
          <a:p>
            <a:r>
              <a:rPr lang="en-US" sz="2400" dirty="0" smtClean="0">
                <a:cs typeface="Andalus" pitchFamily="18" charset="-78"/>
              </a:rPr>
              <a:t>Time Plan</a:t>
            </a:r>
            <a:endParaRPr lang="en-US" sz="2400" dirty="0">
              <a:cs typeface="Andalus" pitchFamily="18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>
                <a:cs typeface="Arial"/>
              </a:rPr>
              <a:t>4</a:t>
            </a:r>
            <a:r>
              <a:rPr lang="en-US" dirty="0" smtClean="0">
                <a:cs typeface="Arial"/>
              </a:rPr>
              <a:t>3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42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Time Plan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70713" y="6334539"/>
            <a:ext cx="439544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4</a:t>
            </a:r>
            <a:r>
              <a:rPr lang="en-US" dirty="0" smtClean="0"/>
              <a:t>4</a:t>
            </a:r>
            <a:endParaRPr lang="en-US" dirty="0"/>
          </a:p>
        </p:txBody>
      </p:sp>
      <p:pic>
        <p:nvPicPr>
          <p:cNvPr id="2" name="Picture 2" descr="Capture12.PNG">
            <a:extLst>
              <a:ext uri="{FF2B5EF4-FFF2-40B4-BE49-F238E27FC236}">
                <a16:creationId xmlns="" xmlns:a16="http://schemas.microsoft.com/office/drawing/2014/main" id="{56D3FF32-1ABF-440E-B584-79666C07E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3" y="1885950"/>
            <a:ext cx="10499725" cy="2906502"/>
          </a:xfrm>
          <a:prstGeom prst="rect">
            <a:avLst/>
          </a:prstGeom>
        </p:spPr>
      </p:pic>
      <p:sp>
        <p:nvSpPr>
          <p:cNvPr id="5" name="سهم للأسفل 4"/>
          <p:cNvSpPr/>
          <p:nvPr/>
        </p:nvSpPr>
        <p:spPr>
          <a:xfrm>
            <a:off x="5682343" y="365760"/>
            <a:ext cx="431074" cy="2194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8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>
                <a:cs typeface="Andalus" pitchFamily="18" charset="-78"/>
              </a:rPr>
              <a:t>definition</a:t>
            </a:r>
          </a:p>
          <a:p>
            <a:r>
              <a:rPr lang="en-US" sz="2400" dirty="0" smtClean="0">
                <a:cs typeface="Andalus" pitchFamily="18" charset="-78"/>
              </a:rPr>
              <a:t>Working Phases</a:t>
            </a:r>
          </a:p>
          <a:p>
            <a:r>
              <a:rPr lang="en-US" sz="2400" dirty="0" smtClean="0">
                <a:cs typeface="Andalus" pitchFamily="18" charset="-78"/>
              </a:rPr>
              <a:t>Progress</a:t>
            </a:r>
            <a:endParaRPr lang="en-US" sz="2400" dirty="0">
              <a:cs typeface="Andalus" pitchFamily="18" charset="-78"/>
            </a:endParaRPr>
          </a:p>
          <a:p>
            <a:r>
              <a:rPr lang="en-US" sz="2400" dirty="0">
                <a:cs typeface="Andalus" pitchFamily="18" charset="-78"/>
              </a:rPr>
              <a:t>Time Plan</a:t>
            </a:r>
          </a:p>
          <a:p>
            <a:r>
              <a:rPr lang="en-US" sz="2400" dirty="0">
                <a:cs typeface="Andalus" pitchFamily="18" charset="-78"/>
              </a:rPr>
              <a:t>Tools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39544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4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40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0713" y="6334539"/>
            <a:ext cx="439544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4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02753" y="1600137"/>
            <a:ext cx="10098631" cy="43784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/>
            </a:r>
            <a:br>
              <a:rPr lang="en-US" sz="2800" dirty="0"/>
            </a:br>
            <a:endParaRPr lang="en-US" sz="2500" dirty="0"/>
          </a:p>
          <a:p>
            <a:pPr>
              <a:buNone/>
            </a:pPr>
            <a:endParaRPr lang="en-US" sz="25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Tools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92016" y="1934308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dirty="0"/>
              <a:t>Languages:</a:t>
            </a:r>
          </a:p>
          <a:p>
            <a:pPr lvl="1" fontAlgn="base">
              <a:buFont typeface="Wingdings" pitchFamily="2" charset="2"/>
              <a:buChar char="v"/>
            </a:pPr>
            <a:r>
              <a:rPr lang="en-US" dirty="0"/>
              <a:t>Python for preprocessing the datasets.</a:t>
            </a:r>
          </a:p>
          <a:p>
            <a:pPr lvl="1" fontAlgn="base">
              <a:buFont typeface="Wingdings" pitchFamily="2" charset="2"/>
              <a:buChar char="v"/>
            </a:pPr>
            <a:r>
              <a:rPr lang="en-US" dirty="0" err="1"/>
              <a:t>Javascript</a:t>
            </a:r>
            <a:r>
              <a:rPr lang="en-US" dirty="0"/>
              <a:t> for the UI (optional).</a:t>
            </a:r>
          </a:p>
          <a:p>
            <a:pPr fontAlgn="base"/>
            <a:r>
              <a:rPr lang="en-US" dirty="0"/>
              <a:t>Libraries and Frameworks:</a:t>
            </a:r>
          </a:p>
          <a:p>
            <a:pPr lvl="1" fontAlgn="base">
              <a:buFont typeface="Wingdings" pitchFamily="2" charset="2"/>
              <a:buChar char="v"/>
            </a:pPr>
            <a:r>
              <a:rPr lang="en-US" dirty="0"/>
              <a:t>NLTK, Pillow (Python Imaging Library) for preprocessing the dataset.</a:t>
            </a:r>
          </a:p>
          <a:p>
            <a:pPr lvl="1" fontAlgn="base">
              <a:buFont typeface="Wingdings" pitchFamily="2" charset="2"/>
              <a:buChar char="v"/>
            </a:pPr>
            <a:r>
              <a:rPr lang="en-US" dirty="0" err="1"/>
              <a:t>TensorFlow</a:t>
            </a:r>
            <a:r>
              <a:rPr lang="en-US" dirty="0"/>
              <a:t> to build the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3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>
                <a:cs typeface="Andalus" pitchFamily="18" charset="-78"/>
              </a:rPr>
              <a:t>definition</a:t>
            </a:r>
          </a:p>
          <a:p>
            <a:r>
              <a:rPr lang="en-US" sz="2400" dirty="0" smtClean="0">
                <a:cs typeface="Andalus" pitchFamily="18" charset="-78"/>
              </a:rPr>
              <a:t>Working </a:t>
            </a:r>
            <a:r>
              <a:rPr lang="en-US" sz="2400" dirty="0">
                <a:cs typeface="Andalus" pitchFamily="18" charset="-78"/>
              </a:rPr>
              <a:t>Phases</a:t>
            </a:r>
          </a:p>
          <a:p>
            <a:r>
              <a:rPr lang="en-US" sz="2400" dirty="0">
                <a:cs typeface="Andalus" pitchFamily="18" charset="-78"/>
              </a:rPr>
              <a:t>Time Plan</a:t>
            </a:r>
          </a:p>
          <a:p>
            <a:r>
              <a:rPr lang="en-US" sz="2400" dirty="0">
                <a:cs typeface="Andalus" pitchFamily="18" charset="-78"/>
              </a:rPr>
              <a:t>Tools</a:t>
            </a:r>
            <a:endParaRPr lang="en-US" sz="2400" dirty="0">
              <a:cs typeface="Arial"/>
            </a:endParaRPr>
          </a:p>
          <a:p>
            <a:r>
              <a:rPr lang="en-US" sz="2400" dirty="0">
                <a:cs typeface="Arial"/>
              </a:rPr>
              <a:t>References </a:t>
            </a:r>
          </a:p>
          <a:p>
            <a:endParaRPr lang="en-US" sz="2400" dirty="0"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39544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4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20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References 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92016" y="1934308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ase"/>
            <a:r>
              <a:rPr lang="en-US" dirty="0" err="1"/>
              <a:t>Chenyue</a:t>
            </a:r>
            <a:r>
              <a:rPr lang="en-US" dirty="0"/>
              <a:t> </a:t>
            </a:r>
            <a:r>
              <a:rPr lang="en-US" dirty="0" err="1"/>
              <a:t>Meng</a:t>
            </a:r>
            <a:r>
              <a:rPr lang="en-US" dirty="0"/>
              <a:t> and </a:t>
            </a:r>
            <a:r>
              <a:rPr lang="en-US" dirty="0" err="1"/>
              <a:t>Yixin</a:t>
            </a:r>
            <a:r>
              <a:rPr lang="en-US" dirty="0"/>
              <a:t> Wang, “Image-Question-Linguistic Co-Attention for Visual Question Answering”, 2016.</a:t>
            </a:r>
          </a:p>
          <a:p>
            <a:pPr lvl="0"/>
            <a:r>
              <a:rPr lang="en-GB" dirty="0"/>
              <a:t>Alisha </a:t>
            </a:r>
            <a:r>
              <a:rPr lang="en-GB" dirty="0" err="1"/>
              <a:t>Rege</a:t>
            </a:r>
            <a:r>
              <a:rPr lang="en-GB" dirty="0"/>
              <a:t> and </a:t>
            </a:r>
            <a:r>
              <a:rPr lang="en-GB" dirty="0" err="1"/>
              <a:t>Payal</a:t>
            </a:r>
            <a:r>
              <a:rPr lang="en-GB" dirty="0"/>
              <a:t> Bajaj C, “From Vision to NLP: A Merge”, 2017.</a:t>
            </a:r>
            <a:endParaRPr lang="en-US" dirty="0"/>
          </a:p>
          <a:p>
            <a:pPr lvl="0"/>
            <a:r>
              <a:rPr lang="en-GB" dirty="0" err="1"/>
              <a:t>Ronghang</a:t>
            </a:r>
            <a:r>
              <a:rPr lang="en-GB" dirty="0"/>
              <a:t> Hu and Jacob Andreas  and Marcus </a:t>
            </a:r>
            <a:r>
              <a:rPr lang="en-GB" dirty="0" err="1"/>
              <a:t>Rohrbach</a:t>
            </a:r>
            <a:r>
              <a:rPr lang="en-GB" dirty="0"/>
              <a:t>, “Learning to Reason: End-to-End Module Networks for Visual Question Answering” , 2017.</a:t>
            </a:r>
            <a:endParaRPr lang="en-US" dirty="0"/>
          </a:p>
          <a:p>
            <a:pPr lvl="0"/>
            <a:r>
              <a:rPr lang="en-GB" dirty="0" err="1"/>
              <a:t>Jiasen</a:t>
            </a:r>
            <a:r>
              <a:rPr lang="en-GB" dirty="0"/>
              <a:t> </a:t>
            </a:r>
            <a:r>
              <a:rPr lang="en-GB" dirty="0" err="1"/>
              <a:t>Luand</a:t>
            </a:r>
            <a:r>
              <a:rPr lang="en-GB" dirty="0"/>
              <a:t> </a:t>
            </a:r>
            <a:r>
              <a:rPr lang="en-GB" dirty="0" err="1"/>
              <a:t>Jianwei</a:t>
            </a:r>
            <a:r>
              <a:rPr lang="en-GB" dirty="0"/>
              <a:t> Yang and </a:t>
            </a:r>
            <a:r>
              <a:rPr lang="en-GB" dirty="0" err="1"/>
              <a:t>Dhruv</a:t>
            </a:r>
            <a:r>
              <a:rPr lang="en-GB" dirty="0"/>
              <a:t> </a:t>
            </a:r>
            <a:r>
              <a:rPr lang="en-GB" dirty="0" err="1"/>
              <a:t>Batra</a:t>
            </a:r>
            <a:r>
              <a:rPr lang="en-GB" dirty="0"/>
              <a:t> , “Hierarchical Question-Image Co-Attention for Visual Question Answering” , 2017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70575" y="6334125"/>
            <a:ext cx="567568" cy="3698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ar-EG" dirty="0" smtClean="0"/>
              <a:t>4</a:t>
            </a:r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92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046" y="1433554"/>
            <a:ext cx="9601200" cy="1142385"/>
          </a:xfrm>
        </p:spPr>
        <p:txBody>
          <a:bodyPr>
            <a:noAutofit/>
          </a:bodyPr>
          <a:lstStyle/>
          <a:p>
            <a:r>
              <a:rPr lang="en-US" sz="7500" b="0" dirty="0">
                <a:latin typeface="Segoe UI" panose="020B0502040204020203" pitchFamily="34" charset="0"/>
                <a:cs typeface="Segoe UI" panose="020B0502040204020203" pitchFamily="34" charset="0"/>
              </a:rPr>
              <a:t>Questions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39544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4</a:t>
            </a:r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56631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54046" y="1433554"/>
            <a:ext cx="9601200" cy="1142385"/>
          </a:xfrm>
        </p:spPr>
        <p:txBody>
          <a:bodyPr>
            <a:noAutofit/>
          </a:bodyPr>
          <a:lstStyle/>
          <a:p>
            <a:r>
              <a:rPr lang="en-US" sz="7500" b="0" dirty="0">
                <a:latin typeface="Segoe UI" panose="020B0502040204020203" pitchFamily="34" charset="0"/>
                <a:cs typeface="Segoe UI" panose="020B0502040204020203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8845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>
                <a:cs typeface="Arial"/>
              </a:rPr>
              <a:t>7</a:t>
            </a:r>
            <a:endParaRPr lang="en-US" dirty="0">
              <a:cs typeface="Arial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-2090332" y="193381"/>
            <a:ext cx="10982960" cy="985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latin typeface="Arial Black" pitchFamily="34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39615" y="1697330"/>
            <a:ext cx="11140513" cy="1590226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buNone/>
            </a:pPr>
            <a:r>
              <a:rPr lang="en-US" sz="4600" dirty="0">
                <a:solidFill>
                  <a:srgbClr val="000000"/>
                </a:solidFill>
                <a:latin typeface="Aparajita" pitchFamily="34" charset="0"/>
                <a:cs typeface="Aparajita" pitchFamily="34" charset="0"/>
              </a:rPr>
              <a:t>How to build a model that extract feature of an image related</a:t>
            </a:r>
          </a:p>
          <a:p>
            <a:pPr>
              <a:buNone/>
            </a:pPr>
            <a:r>
              <a:rPr lang="en-US" sz="4600" dirty="0">
                <a:solidFill>
                  <a:srgbClr val="000000"/>
                </a:solidFill>
                <a:latin typeface="Aparajita" pitchFamily="34" charset="0"/>
                <a:cs typeface="Aparajita" pitchFamily="34" charset="0"/>
              </a:rPr>
              <a:t>to a given question ?</a:t>
            </a:r>
          </a:p>
          <a:p>
            <a:pPr>
              <a:buNone/>
            </a:pPr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endParaRPr lang="en-US" sz="2500" dirty="0">
              <a:solidFill>
                <a:srgbClr val="000000"/>
              </a:solidFill>
              <a:cs typeface="Arial"/>
            </a:endParaRPr>
          </a:p>
          <a:p>
            <a:pPr>
              <a:buNone/>
            </a:pPr>
            <a:endParaRPr lang="en-US" sz="2500" dirty="0">
              <a:solidFill>
                <a:srgbClr val="000000"/>
              </a:solidFill>
              <a:cs typeface="Arial"/>
            </a:endParaRPr>
          </a:p>
        </p:txBody>
      </p:sp>
      <p:pic>
        <p:nvPicPr>
          <p:cNvPr id="12" name="صورة 11" descr="download (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718" y="2492443"/>
            <a:ext cx="4504766" cy="333014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Problem definition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13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>
                <a:cs typeface="Andalus" pitchFamily="18" charset="-78"/>
              </a:rPr>
              <a:t>definition</a:t>
            </a:r>
          </a:p>
          <a:p>
            <a:r>
              <a:rPr lang="en-US" sz="2400" dirty="0" smtClean="0">
                <a:cs typeface="Andalus" pitchFamily="18" charset="-78"/>
              </a:rPr>
              <a:t>Working </a:t>
            </a:r>
            <a:r>
              <a:rPr lang="en-US" sz="2400" dirty="0">
                <a:cs typeface="Andalus" pitchFamily="18" charset="-78"/>
              </a:rPr>
              <a:t>Phases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311304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8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8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39969" y="3010473"/>
            <a:ext cx="1840480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Data Preprocessing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511252" y="3010473"/>
            <a:ext cx="1406769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Building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493554" y="3010474"/>
            <a:ext cx="1712094" cy="1125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Testing and Validation</a:t>
            </a:r>
            <a:endParaRPr lang="en-GB" sz="2000" i="1" dirty="0"/>
          </a:p>
        </p:txBody>
      </p:sp>
      <p:sp>
        <p:nvSpPr>
          <p:cNvPr id="39" name="Arrow: Right 38"/>
          <p:cNvSpPr/>
          <p:nvPr/>
        </p:nvSpPr>
        <p:spPr>
          <a:xfrm>
            <a:off x="2395785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Arrow: Right 48"/>
          <p:cNvSpPr/>
          <p:nvPr/>
        </p:nvSpPr>
        <p:spPr>
          <a:xfrm>
            <a:off x="5255723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9781181" y="3010473"/>
            <a:ext cx="1406769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Interface</a:t>
            </a:r>
          </a:p>
        </p:txBody>
      </p:sp>
      <p:sp>
        <p:nvSpPr>
          <p:cNvPr id="10" name="Arrow: Right 9"/>
          <p:cNvSpPr/>
          <p:nvPr/>
        </p:nvSpPr>
        <p:spPr>
          <a:xfrm>
            <a:off x="8543350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870713" y="6334539"/>
            <a:ext cx="311304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9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Diagram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24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1449</Words>
  <Application>Microsoft Office PowerPoint</Application>
  <PresentationFormat>Custom</PresentationFormat>
  <Paragraphs>423</Paragraphs>
  <Slides>67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Diamond Grid 16x9</vt:lpstr>
      <vt:lpstr>PowerPoint Presentation</vt:lpstr>
      <vt:lpstr>Outline </vt:lpstr>
      <vt:lpstr>Outline </vt:lpstr>
      <vt:lpstr>PowerPoint Presentation</vt:lpstr>
      <vt:lpstr>PowerPoint Presentation</vt:lpstr>
      <vt:lpstr>Outline </vt:lpstr>
      <vt:lpstr>Problem definition </vt:lpstr>
      <vt:lpstr>Outline </vt:lpstr>
      <vt:lpstr>Phases Diagram </vt:lpstr>
      <vt:lpstr>Phases Diagram </vt:lpstr>
      <vt:lpstr>Phases overview | Data preprocessing </vt:lpstr>
      <vt:lpstr>Phases overview | Data preprocessing </vt:lpstr>
      <vt:lpstr>Phases overview | Data preprocessing </vt:lpstr>
      <vt:lpstr>Phases Diagram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 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Diagram </vt:lpstr>
      <vt:lpstr>Phases overview | Model Testing </vt:lpstr>
      <vt:lpstr>Phases Diagram </vt:lpstr>
      <vt:lpstr>Phases overview | Interface </vt:lpstr>
      <vt:lpstr>Outline </vt:lpstr>
      <vt:lpstr>Progress  </vt:lpstr>
      <vt:lpstr>Outline </vt:lpstr>
      <vt:lpstr>Time Plan </vt:lpstr>
      <vt:lpstr>Outline </vt:lpstr>
      <vt:lpstr>Tools </vt:lpstr>
      <vt:lpstr>Outline </vt:lpstr>
      <vt:lpstr>References  </vt:lpstr>
      <vt:lpstr>Questions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</cp:revision>
  <dcterms:created xsi:type="dcterms:W3CDTF">2016-07-25T15:49:24Z</dcterms:created>
  <dcterms:modified xsi:type="dcterms:W3CDTF">2017-12-19T05:51:58Z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